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gif" ContentType="image/gif"/>
  <Default Extension="wmv" ContentType="video/x-ms-wm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38"/>
  </p:notesMasterIdLst>
  <p:sldIdLst>
    <p:sldId id="321" r:id="rId3"/>
    <p:sldId id="322" r:id="rId4"/>
    <p:sldId id="323" r:id="rId5"/>
    <p:sldId id="325" r:id="rId6"/>
    <p:sldId id="326" r:id="rId7"/>
    <p:sldId id="327" r:id="rId8"/>
    <p:sldId id="329" r:id="rId9"/>
    <p:sldId id="344" r:id="rId10"/>
    <p:sldId id="345" r:id="rId11"/>
    <p:sldId id="346" r:id="rId12"/>
    <p:sldId id="343" r:id="rId13"/>
    <p:sldId id="342" r:id="rId14"/>
    <p:sldId id="308" r:id="rId15"/>
    <p:sldId id="306" r:id="rId16"/>
    <p:sldId id="307" r:id="rId17"/>
    <p:sldId id="279" r:id="rId18"/>
    <p:sldId id="260" r:id="rId19"/>
    <p:sldId id="263" r:id="rId20"/>
    <p:sldId id="309" r:id="rId21"/>
    <p:sldId id="272" r:id="rId22"/>
    <p:sldId id="289" r:id="rId23"/>
    <p:sldId id="262" r:id="rId24"/>
    <p:sldId id="311" r:id="rId25"/>
    <p:sldId id="331" r:id="rId26"/>
    <p:sldId id="330" r:id="rId27"/>
    <p:sldId id="268" r:id="rId28"/>
    <p:sldId id="271" r:id="rId29"/>
    <p:sldId id="283" r:id="rId30"/>
    <p:sldId id="266" r:id="rId31"/>
    <p:sldId id="265" r:id="rId32"/>
    <p:sldId id="297" r:id="rId33"/>
    <p:sldId id="298" r:id="rId34"/>
    <p:sldId id="299" r:id="rId35"/>
    <p:sldId id="300" r:id="rId36"/>
    <p:sldId id="301" r:id="rId3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4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07B70B1-6D47-4FCD-AF8C-7A47A39A5DEB}" type="datetimeFigureOut">
              <a:rPr lang="en-US" smtClean="0"/>
              <a:pPr/>
              <a:t>01-Nov-18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3EF4A82-FA45-461F-AAEF-B2A5014A4212}" type="slidenum">
              <a:rPr lang="en-US" smtClean="0"/>
              <a:pPr/>
              <a:t>‹#›</a:t>
            </a:fld>
            <a:endParaRPr lang="en-US"/>
          </a:p>
        </p:txBody>
      </p:sp>
    </p:spTree>
    <p:extLst>
      <p:ext uri="{BB962C8B-B14F-4D97-AF65-F5344CB8AC3E}">
        <p14:creationId xmlns:p14="http://schemas.microsoft.com/office/powerpoint/2010/main" val="35039932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D5F1C4C-8B5B-4A3F-8D38-2736234F74A6}" type="slidenum">
              <a:rPr lang="en-US" smtClean="0">
                <a:solidFill>
                  <a:prstClr val="black"/>
                </a:solidFill>
              </a:rPr>
              <a:pPr/>
              <a:t>1</a:t>
            </a:fld>
            <a:endParaRPr lang="en-US">
              <a:solidFill>
                <a:prstClr val="black"/>
              </a:solidFill>
            </a:endParaRPr>
          </a:p>
        </p:txBody>
      </p:sp>
    </p:spTree>
    <p:extLst>
      <p:ext uri="{BB962C8B-B14F-4D97-AF65-F5344CB8AC3E}">
        <p14:creationId xmlns:p14="http://schemas.microsoft.com/office/powerpoint/2010/main" val="33411599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D5F1C4C-8B5B-4A3F-8D38-2736234F74A6}" type="slidenum">
              <a:rPr lang="en-US" smtClean="0">
                <a:solidFill>
                  <a:prstClr val="black"/>
                </a:solidFill>
              </a:rPr>
              <a:pPr/>
              <a:t>2</a:t>
            </a:fld>
            <a:endParaRPr lang="en-US">
              <a:solidFill>
                <a:prstClr val="black"/>
              </a:solidFill>
            </a:endParaRPr>
          </a:p>
        </p:txBody>
      </p:sp>
    </p:spTree>
    <p:extLst>
      <p:ext uri="{BB962C8B-B14F-4D97-AF65-F5344CB8AC3E}">
        <p14:creationId xmlns:p14="http://schemas.microsoft.com/office/powerpoint/2010/main" val="12660218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D5F1C4C-8B5B-4A3F-8D38-2736234F74A6}"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33416754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D5F1C4C-8B5B-4A3F-8D38-2736234F74A6}"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37423680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D5F1C4C-8B5B-4A3F-8D38-2736234F74A6}" type="slidenum">
              <a:rPr 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35021951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D5F1C4C-8B5B-4A3F-8D38-2736234F74A6}"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11910147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D5F1C4C-8B5B-4A3F-8D38-2736234F74A6}"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1600034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EF4A82-FA45-461F-AAEF-B2A5014A421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3EF4A82-FA45-461F-AAEF-B2A5014A4212}" type="slidenum">
              <a:rPr lang="en-US" smtClean="0"/>
              <a:pPr/>
              <a:t>13</a:t>
            </a:fld>
            <a:endParaRPr lang="en-US"/>
          </a:p>
        </p:txBody>
      </p:sp>
    </p:spTree>
    <p:extLst>
      <p:ext uri="{BB962C8B-B14F-4D97-AF65-F5344CB8AC3E}">
        <p14:creationId xmlns:p14="http://schemas.microsoft.com/office/powerpoint/2010/main" val="8527055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3EF4A82-FA45-461F-AAEF-B2A5014A4212}" type="slidenum">
              <a:rPr lang="en-US" smtClean="0"/>
              <a:pPr/>
              <a:t>14</a:t>
            </a:fld>
            <a:endParaRPr lang="en-US"/>
          </a:p>
        </p:txBody>
      </p:sp>
    </p:spTree>
    <p:extLst>
      <p:ext uri="{BB962C8B-B14F-4D97-AF65-F5344CB8AC3E}">
        <p14:creationId xmlns:p14="http://schemas.microsoft.com/office/powerpoint/2010/main" val="15617017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3EF4A82-FA45-461F-AAEF-B2A5014A4212}" type="slidenum">
              <a:rPr lang="en-US" smtClean="0"/>
              <a:pPr/>
              <a:t>15</a:t>
            </a:fld>
            <a:endParaRPr lang="en-US"/>
          </a:p>
        </p:txBody>
      </p:sp>
    </p:spTree>
    <p:extLst>
      <p:ext uri="{BB962C8B-B14F-4D97-AF65-F5344CB8AC3E}">
        <p14:creationId xmlns:p14="http://schemas.microsoft.com/office/powerpoint/2010/main" val="38756065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3EF4A82-FA45-461F-AAEF-B2A5014A4212}" type="slidenum">
              <a:rPr lang="en-US" smtClean="0"/>
              <a:pPr/>
              <a:t>16</a:t>
            </a:fld>
            <a:endParaRPr lang="en-US"/>
          </a:p>
        </p:txBody>
      </p:sp>
    </p:spTree>
    <p:extLst>
      <p:ext uri="{BB962C8B-B14F-4D97-AF65-F5344CB8AC3E}">
        <p14:creationId xmlns:p14="http://schemas.microsoft.com/office/powerpoint/2010/main" val="33941743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3EF4A82-FA45-461F-AAEF-B2A5014A4212}" type="slidenum">
              <a:rPr lang="en-US" smtClean="0"/>
              <a:pPr/>
              <a:t>17</a:t>
            </a:fld>
            <a:endParaRPr lang="en-US"/>
          </a:p>
        </p:txBody>
      </p:sp>
    </p:spTree>
    <p:extLst>
      <p:ext uri="{BB962C8B-B14F-4D97-AF65-F5344CB8AC3E}">
        <p14:creationId xmlns:p14="http://schemas.microsoft.com/office/powerpoint/2010/main" val="10527157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3EF4A82-FA45-461F-AAEF-B2A5014A4212}" type="slidenum">
              <a:rPr lang="en-US" smtClean="0"/>
              <a:pPr/>
              <a:t>18</a:t>
            </a:fld>
            <a:endParaRPr lang="en-US"/>
          </a:p>
        </p:txBody>
      </p:sp>
    </p:spTree>
    <p:extLst>
      <p:ext uri="{BB962C8B-B14F-4D97-AF65-F5344CB8AC3E}">
        <p14:creationId xmlns:p14="http://schemas.microsoft.com/office/powerpoint/2010/main" val="27020022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3EF4A82-FA45-461F-AAEF-B2A5014A4212}" type="slidenum">
              <a:rPr lang="en-US" smtClean="0"/>
              <a:pPr/>
              <a:t>19</a:t>
            </a:fld>
            <a:endParaRPr lang="en-US"/>
          </a:p>
        </p:txBody>
      </p:sp>
    </p:spTree>
    <p:extLst>
      <p:ext uri="{BB962C8B-B14F-4D97-AF65-F5344CB8AC3E}">
        <p14:creationId xmlns:p14="http://schemas.microsoft.com/office/powerpoint/2010/main" val="11443911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3EF4A82-FA45-461F-AAEF-B2A5014A4212}" type="slidenum">
              <a:rPr lang="en-US" smtClean="0"/>
              <a:pPr/>
              <a:t>20</a:t>
            </a:fld>
            <a:endParaRPr lang="en-US"/>
          </a:p>
        </p:txBody>
      </p:sp>
    </p:spTree>
    <p:extLst>
      <p:ext uri="{BB962C8B-B14F-4D97-AF65-F5344CB8AC3E}">
        <p14:creationId xmlns:p14="http://schemas.microsoft.com/office/powerpoint/2010/main" val="21575825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3EF4A82-FA45-461F-AAEF-B2A5014A4212}" type="slidenum">
              <a:rPr lang="en-US" smtClean="0"/>
              <a:pPr/>
              <a:t>21</a:t>
            </a:fld>
            <a:endParaRPr lang="en-US"/>
          </a:p>
        </p:txBody>
      </p:sp>
    </p:spTree>
    <p:extLst>
      <p:ext uri="{BB962C8B-B14F-4D97-AF65-F5344CB8AC3E}">
        <p14:creationId xmlns:p14="http://schemas.microsoft.com/office/powerpoint/2010/main" val="48467938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3EF4A82-FA45-461F-AAEF-B2A5014A4212}" type="slidenum">
              <a:rPr lang="en-US" smtClean="0"/>
              <a:pPr/>
              <a:t>22</a:t>
            </a:fld>
            <a:endParaRPr lang="en-US"/>
          </a:p>
        </p:txBody>
      </p:sp>
    </p:spTree>
    <p:extLst>
      <p:ext uri="{BB962C8B-B14F-4D97-AF65-F5344CB8AC3E}">
        <p14:creationId xmlns:p14="http://schemas.microsoft.com/office/powerpoint/2010/main" val="19325338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3EF4A82-FA45-461F-AAEF-B2A5014A4212}" type="slidenum">
              <a:rPr lang="en-US" smtClean="0"/>
              <a:pPr/>
              <a:t>23</a:t>
            </a:fld>
            <a:endParaRPr lang="en-US"/>
          </a:p>
        </p:txBody>
      </p:sp>
    </p:spTree>
    <p:extLst>
      <p:ext uri="{BB962C8B-B14F-4D97-AF65-F5344CB8AC3E}">
        <p14:creationId xmlns:p14="http://schemas.microsoft.com/office/powerpoint/2010/main" val="22539621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3EF4A82-FA45-461F-AAEF-B2A5014A4212}" type="slidenum">
              <a:rPr lang="en-US" smtClean="0"/>
              <a:pPr/>
              <a:t>26</a:t>
            </a:fld>
            <a:endParaRPr lang="en-US"/>
          </a:p>
        </p:txBody>
      </p:sp>
    </p:spTree>
    <p:extLst>
      <p:ext uri="{BB962C8B-B14F-4D97-AF65-F5344CB8AC3E}">
        <p14:creationId xmlns:p14="http://schemas.microsoft.com/office/powerpoint/2010/main" val="294138928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3EF4A82-FA45-461F-AAEF-B2A5014A4212}" type="slidenum">
              <a:rPr lang="en-US" smtClean="0"/>
              <a:pPr/>
              <a:t>27</a:t>
            </a:fld>
            <a:endParaRPr lang="en-US"/>
          </a:p>
        </p:txBody>
      </p:sp>
    </p:spTree>
    <p:extLst>
      <p:ext uri="{BB962C8B-B14F-4D97-AF65-F5344CB8AC3E}">
        <p14:creationId xmlns:p14="http://schemas.microsoft.com/office/powerpoint/2010/main" val="23193470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3EF4A82-FA45-461F-AAEF-B2A5014A4212}" type="slidenum">
              <a:rPr lang="en-US" smtClean="0"/>
              <a:pPr/>
              <a:t>28</a:t>
            </a:fld>
            <a:endParaRPr lang="en-US"/>
          </a:p>
        </p:txBody>
      </p:sp>
    </p:spTree>
    <p:extLst>
      <p:ext uri="{BB962C8B-B14F-4D97-AF65-F5344CB8AC3E}">
        <p14:creationId xmlns:p14="http://schemas.microsoft.com/office/powerpoint/2010/main" val="115342589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3EF4A82-FA45-461F-AAEF-B2A5014A4212}" type="slidenum">
              <a:rPr lang="en-US" smtClean="0"/>
              <a:pPr/>
              <a:t>29</a:t>
            </a:fld>
            <a:endParaRPr lang="en-US"/>
          </a:p>
        </p:txBody>
      </p:sp>
    </p:spTree>
    <p:extLst>
      <p:ext uri="{BB962C8B-B14F-4D97-AF65-F5344CB8AC3E}">
        <p14:creationId xmlns:p14="http://schemas.microsoft.com/office/powerpoint/2010/main" val="252773293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3EF4A82-FA45-461F-AAEF-B2A5014A4212}" type="slidenum">
              <a:rPr lang="en-US" smtClean="0"/>
              <a:pPr/>
              <a:t>30</a:t>
            </a:fld>
            <a:endParaRPr lang="en-US"/>
          </a:p>
        </p:txBody>
      </p:sp>
    </p:spTree>
    <p:extLst>
      <p:ext uri="{BB962C8B-B14F-4D97-AF65-F5344CB8AC3E}">
        <p14:creationId xmlns:p14="http://schemas.microsoft.com/office/powerpoint/2010/main" val="236522194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a:t>hebert</a:t>
            </a:r>
            <a:endParaRPr lang="en-US" dirty="0"/>
          </a:p>
        </p:txBody>
      </p:sp>
      <p:sp>
        <p:nvSpPr>
          <p:cNvPr id="4" name="Slide Number Placeholder 3"/>
          <p:cNvSpPr>
            <a:spLocks noGrp="1"/>
          </p:cNvSpPr>
          <p:nvPr>
            <p:ph type="sldNum" sz="quarter" idx="10"/>
          </p:nvPr>
        </p:nvSpPr>
        <p:spPr/>
        <p:txBody>
          <a:bodyPr/>
          <a:lstStyle/>
          <a:p>
            <a:fld id="{33EF4A82-FA45-461F-AAEF-B2A5014A4212}" type="slidenum">
              <a:rPr lang="en-US" smtClean="0"/>
              <a:pPr/>
              <a:t>31</a:t>
            </a:fld>
            <a:endParaRPr lang="en-US"/>
          </a:p>
        </p:txBody>
      </p:sp>
    </p:spTree>
    <p:extLst>
      <p:ext uri="{BB962C8B-B14F-4D97-AF65-F5344CB8AC3E}">
        <p14:creationId xmlns:p14="http://schemas.microsoft.com/office/powerpoint/2010/main" val="45635447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a:t>adams</a:t>
            </a:r>
            <a:endParaRPr lang="en-US" dirty="0"/>
          </a:p>
        </p:txBody>
      </p:sp>
      <p:sp>
        <p:nvSpPr>
          <p:cNvPr id="4" name="Slide Number Placeholder 3"/>
          <p:cNvSpPr>
            <a:spLocks noGrp="1"/>
          </p:cNvSpPr>
          <p:nvPr>
            <p:ph type="sldNum" sz="quarter" idx="10"/>
          </p:nvPr>
        </p:nvSpPr>
        <p:spPr/>
        <p:txBody>
          <a:bodyPr/>
          <a:lstStyle/>
          <a:p>
            <a:fld id="{33EF4A82-FA45-461F-AAEF-B2A5014A4212}" type="slidenum">
              <a:rPr lang="en-US" smtClean="0"/>
              <a:pPr/>
              <a:t>32</a:t>
            </a:fld>
            <a:endParaRPr lang="en-US"/>
          </a:p>
        </p:txBody>
      </p:sp>
    </p:spTree>
    <p:extLst>
      <p:ext uri="{BB962C8B-B14F-4D97-AF65-F5344CB8AC3E}">
        <p14:creationId xmlns:p14="http://schemas.microsoft.com/office/powerpoint/2010/main" val="275678719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3EF4A82-FA45-461F-AAEF-B2A5014A4212}" type="slidenum">
              <a:rPr lang="en-US" smtClean="0"/>
              <a:pPr/>
              <a:t>33</a:t>
            </a:fld>
            <a:endParaRPr lang="en-US"/>
          </a:p>
        </p:txBody>
      </p:sp>
    </p:spTree>
    <p:extLst>
      <p:ext uri="{BB962C8B-B14F-4D97-AF65-F5344CB8AC3E}">
        <p14:creationId xmlns:p14="http://schemas.microsoft.com/office/powerpoint/2010/main" val="156764557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3EF4A82-FA45-461F-AAEF-B2A5014A4212}" type="slidenum">
              <a:rPr lang="en-US" smtClean="0"/>
              <a:pPr/>
              <a:t>34</a:t>
            </a:fld>
            <a:endParaRPr lang="en-US"/>
          </a:p>
        </p:txBody>
      </p:sp>
    </p:spTree>
    <p:extLst>
      <p:ext uri="{BB962C8B-B14F-4D97-AF65-F5344CB8AC3E}">
        <p14:creationId xmlns:p14="http://schemas.microsoft.com/office/powerpoint/2010/main" val="155853467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3EF4A82-FA45-461F-AAEF-B2A5014A4212}" type="slidenum">
              <a:rPr lang="en-US" smtClean="0"/>
              <a:pPr/>
              <a:t>35</a:t>
            </a:fld>
            <a:endParaRPr lang="en-US"/>
          </a:p>
        </p:txBody>
      </p:sp>
    </p:spTree>
    <p:extLst>
      <p:ext uri="{BB962C8B-B14F-4D97-AF65-F5344CB8AC3E}">
        <p14:creationId xmlns:p14="http://schemas.microsoft.com/office/powerpoint/2010/main" val="1847864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68E0AA6-7F31-401E-A033-7A9D82D9D847}" type="datetimeFigureOut">
              <a:rPr lang="en-US" smtClean="0"/>
              <a:pPr/>
              <a:t>01-Nov-18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FDF077-21B0-4FDF-9F0B-1C84069FC6F6}"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68E0AA6-7F31-401E-A033-7A9D82D9D847}" type="datetimeFigureOut">
              <a:rPr lang="en-US" smtClean="0"/>
              <a:pPr/>
              <a:t>01-Nov-18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FDF077-21B0-4FDF-9F0B-1C84069FC6F6}"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68E0AA6-7F31-401E-A033-7A9D82D9D847}" type="datetimeFigureOut">
              <a:rPr lang="en-US" smtClean="0"/>
              <a:pPr/>
              <a:t>01-Nov-18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FDF077-21B0-4FDF-9F0B-1C84069FC6F6}"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68E0AA6-7F31-401E-A033-7A9D82D9D847}" type="datetimeFigureOut">
              <a:rPr lang="en-US" smtClean="0"/>
              <a:pPr/>
              <a:t>01-Nov-18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FDF077-21B0-4FDF-9F0B-1C84069FC6F6}"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68E0AA6-7F31-401E-A033-7A9D82D9D847}" type="datetimeFigureOut">
              <a:rPr lang="en-US" smtClean="0"/>
              <a:pPr/>
              <a:t>01-Nov-18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DFDF077-21B0-4FDF-9F0B-1C84069FC6F6}"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68E0AA6-7F31-401E-A033-7A9D82D9D847}" type="datetimeFigureOut">
              <a:rPr lang="en-US" smtClean="0"/>
              <a:pPr/>
              <a:t>01-Nov-18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DFDF077-21B0-4FDF-9F0B-1C84069FC6F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8E0AA6-7F31-401E-A033-7A9D82D9D847}" type="datetimeFigureOut">
              <a:rPr lang="en-US" smtClean="0"/>
              <a:pPr/>
              <a:t>01-Nov-18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DFDF077-21B0-4FDF-9F0B-1C84069FC6F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68E0AA6-7F31-401E-A033-7A9D82D9D847}" type="datetimeFigureOut">
              <a:rPr lang="en-US" smtClean="0"/>
              <a:pPr/>
              <a:t>01-Nov-18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FDF077-21B0-4FDF-9F0B-1C84069FC6F6}"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68E0AA6-7F31-401E-A033-7A9D82D9D847}" type="datetimeFigureOut">
              <a:rPr lang="en-US" smtClean="0"/>
              <a:pPr/>
              <a:t>01-Nov-18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FDF077-21B0-4FDF-9F0B-1C84069FC6F6}"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68E0AA6-7F31-401E-A033-7A9D82D9D847}" type="datetimeFigureOut">
              <a:rPr lang="en-US" smtClean="0"/>
              <a:pPr/>
              <a:t>01-Nov-18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FDF077-21B0-4FDF-9F0B-1C84069FC6F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68E0AA6-7F31-401E-A033-7A9D82D9D847}" type="datetimeFigureOut">
              <a:rPr lang="en-US" smtClean="0"/>
              <a:pPr/>
              <a:t>01-Nov-18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FDF077-21B0-4FDF-9F0B-1C84069FC6F6}"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CA6C8D3C-C888-4594-A3A0-AE021CEB7765}" type="datetimeFigureOut">
              <a:rPr lang="en-US" smtClean="0">
                <a:solidFill>
                  <a:prstClr val="black">
                    <a:tint val="75000"/>
                  </a:prstClr>
                </a:solidFill>
              </a:rPr>
              <a:pPr/>
              <a:t>01-Nov-18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BD3A71B-367F-42FF-B8DC-C35B883B4E2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053637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A6C8D3C-C888-4594-A3A0-AE021CEB7765}" type="datetimeFigureOut">
              <a:rPr lang="en-US" smtClean="0">
                <a:solidFill>
                  <a:prstClr val="black">
                    <a:tint val="75000"/>
                  </a:prstClr>
                </a:solidFill>
              </a:rPr>
              <a:pPr/>
              <a:t>01-Nov-18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BD3A71B-367F-42FF-B8DC-C35B883B4E2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772918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A6C8D3C-C888-4594-A3A0-AE021CEB7765}" type="datetimeFigureOut">
              <a:rPr lang="en-US" smtClean="0">
                <a:solidFill>
                  <a:prstClr val="black">
                    <a:tint val="75000"/>
                  </a:prstClr>
                </a:solidFill>
              </a:rPr>
              <a:pPr/>
              <a:t>01-Nov-18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BD3A71B-367F-42FF-B8DC-C35B883B4E2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258217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A6C8D3C-C888-4594-A3A0-AE021CEB7765}" type="datetimeFigureOut">
              <a:rPr lang="en-US" smtClean="0">
                <a:solidFill>
                  <a:prstClr val="black">
                    <a:tint val="75000"/>
                  </a:prstClr>
                </a:solidFill>
              </a:rPr>
              <a:pPr/>
              <a:t>01-Nov-18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BD3A71B-367F-42FF-B8DC-C35B883B4E2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977675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A6C8D3C-C888-4594-A3A0-AE021CEB7765}" type="datetimeFigureOut">
              <a:rPr lang="en-US" smtClean="0">
                <a:solidFill>
                  <a:prstClr val="black">
                    <a:tint val="75000"/>
                  </a:prstClr>
                </a:solidFill>
              </a:rPr>
              <a:pPr/>
              <a:t>01-Nov-18</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8BD3A71B-367F-42FF-B8DC-C35B883B4E2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157800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A6C8D3C-C888-4594-A3A0-AE021CEB7765}" type="datetimeFigureOut">
              <a:rPr lang="en-US" smtClean="0">
                <a:solidFill>
                  <a:prstClr val="black">
                    <a:tint val="75000"/>
                  </a:prstClr>
                </a:solidFill>
              </a:rPr>
              <a:pPr/>
              <a:t>01-Nov-18</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8BD3A71B-367F-42FF-B8DC-C35B883B4E2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4537232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6C8D3C-C888-4594-A3A0-AE021CEB7765}" type="datetimeFigureOut">
              <a:rPr lang="en-US" smtClean="0">
                <a:solidFill>
                  <a:prstClr val="black">
                    <a:tint val="75000"/>
                  </a:prstClr>
                </a:solidFill>
              </a:rPr>
              <a:pPr/>
              <a:t>01-Nov-18</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8BD3A71B-367F-42FF-B8DC-C35B883B4E2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9891757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A6C8D3C-C888-4594-A3A0-AE021CEB7765}" type="datetimeFigureOut">
              <a:rPr lang="en-US" smtClean="0">
                <a:solidFill>
                  <a:prstClr val="black">
                    <a:tint val="75000"/>
                  </a:prstClr>
                </a:solidFill>
              </a:rPr>
              <a:pPr/>
              <a:t>01-Nov-18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BD3A71B-367F-42FF-B8DC-C35B883B4E2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6037685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A6C8D3C-C888-4594-A3A0-AE021CEB7765}" type="datetimeFigureOut">
              <a:rPr lang="en-US" smtClean="0">
                <a:solidFill>
                  <a:prstClr val="black">
                    <a:tint val="75000"/>
                  </a:prstClr>
                </a:solidFill>
              </a:rPr>
              <a:pPr/>
              <a:t>01-Nov-18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BD3A71B-367F-42FF-B8DC-C35B883B4E2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1006596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A6C8D3C-C888-4594-A3A0-AE021CEB7765}" type="datetimeFigureOut">
              <a:rPr lang="en-US" smtClean="0">
                <a:solidFill>
                  <a:prstClr val="black">
                    <a:tint val="75000"/>
                  </a:prstClr>
                </a:solidFill>
              </a:rPr>
              <a:pPr/>
              <a:t>01-Nov-18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BD3A71B-367F-42FF-B8DC-C35B883B4E2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5025865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A6C8D3C-C888-4594-A3A0-AE021CEB7765}" type="datetimeFigureOut">
              <a:rPr lang="en-US" smtClean="0">
                <a:solidFill>
                  <a:prstClr val="black">
                    <a:tint val="75000"/>
                  </a:prstClr>
                </a:solidFill>
              </a:rPr>
              <a:pPr/>
              <a:t>01-Nov-18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BD3A71B-367F-42FF-B8DC-C35B883B4E2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053772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8E0AA6-7F31-401E-A033-7A9D82D9D847}" type="datetimeFigureOut">
              <a:rPr lang="en-US" smtClean="0"/>
              <a:pPr/>
              <a:t>01-Nov-18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DFDF077-21B0-4FDF-9F0B-1C84069FC6F6}"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A6C8D3C-C888-4594-A3A0-AE021CEB7765}" type="datetimeFigureOut">
              <a:rPr lang="en-US" smtClean="0">
                <a:solidFill>
                  <a:prstClr val="black">
                    <a:tint val="75000"/>
                  </a:prstClr>
                </a:solidFill>
              </a:rPr>
              <a:pPr/>
              <a:t>01-Nov-18</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D3A71B-367F-42FF-B8DC-C35B883B4E2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051370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6.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11.png"/><Relationship Id="rId4" Type="http://schemas.openxmlformats.org/officeDocument/2006/relationships/notesSlide" Target="../notesSlides/notesSlide8.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3.mp3"/><Relationship Id="rId1" Type="http://schemas.microsoft.com/office/2007/relationships/media" Target="../media/media3.mp3"/><Relationship Id="rId5" Type="http://schemas.openxmlformats.org/officeDocument/2006/relationships/image" Target="../media/image6.png"/><Relationship Id="rId4" Type="http://schemas.openxmlformats.org/officeDocument/2006/relationships/notesSlide" Target="../notesSlides/notesSlide12.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4.mp3"/><Relationship Id="rId1" Type="http://schemas.microsoft.com/office/2007/relationships/media" Target="../media/media4.mp3"/><Relationship Id="rId5" Type="http://schemas.openxmlformats.org/officeDocument/2006/relationships/image" Target="../media/image6.png"/><Relationship Id="rId4" Type="http://schemas.openxmlformats.org/officeDocument/2006/relationships/notesSlide" Target="../notesSlides/notesSlide15.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5.wmv"/><Relationship Id="rId1" Type="http://schemas.microsoft.com/office/2007/relationships/media" Target="../media/media5.wmv"/><Relationship Id="rId4" Type="http://schemas.openxmlformats.org/officeDocument/2006/relationships/image" Target="../media/image22.png"/></Relationships>
</file>

<file path=ppt/slides/_rels/slide2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5.gif"/><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2" descr="http://americanpicturelinks.com/Images/RehnquistRNcrop.jpg"/>
          <p:cNvPicPr>
            <a:picLocks noChangeAspect="1" noChangeArrowheads="1"/>
          </p:cNvPicPr>
          <p:nvPr/>
        </p:nvPicPr>
        <p:blipFill>
          <a:blip r:embed="rId3" cstate="print"/>
          <a:srcRect/>
          <a:stretch>
            <a:fillRect/>
          </a:stretch>
        </p:blipFill>
        <p:spPr bwMode="auto">
          <a:xfrm>
            <a:off x="1066801" y="76200"/>
            <a:ext cx="6781799" cy="6781800"/>
          </a:xfrm>
          <a:prstGeom prst="rect">
            <a:avLst/>
          </a:prstGeom>
          <a:noFill/>
        </p:spPr>
      </p:pic>
    </p:spTree>
    <p:extLst>
      <p:ext uri="{BB962C8B-B14F-4D97-AF65-F5344CB8AC3E}">
        <p14:creationId xmlns:p14="http://schemas.microsoft.com/office/powerpoint/2010/main" val="651232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Picture 2" descr="http://www.lib.utexas.edu/maps/world_cities/detroit.jpg"/>
          <p:cNvPicPr>
            <a:picLocks noChangeAspect="1" noChangeArrowheads="1"/>
          </p:cNvPicPr>
          <p:nvPr/>
        </p:nvPicPr>
        <p:blipFill>
          <a:blip r:embed="rId3" cstate="print"/>
          <a:srcRect/>
          <a:stretch>
            <a:fillRect/>
          </a:stretch>
        </p:blipFill>
        <p:spPr bwMode="auto">
          <a:xfrm>
            <a:off x="165756" y="-2443"/>
            <a:ext cx="8673444" cy="6860443"/>
          </a:xfrm>
          <a:prstGeom prst="rect">
            <a:avLst/>
          </a:prstGeom>
          <a:noFill/>
        </p:spPr>
      </p:pic>
    </p:spTree>
    <p:extLst>
      <p:ext uri="{BB962C8B-B14F-4D97-AF65-F5344CB8AC3E}">
        <p14:creationId xmlns:p14="http://schemas.microsoft.com/office/powerpoint/2010/main" val="22108433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Picture 2" descr="uncroppedimage1"/>
          <p:cNvPicPr>
            <a:picLocks noChangeAspect="1" noChangeArrowheads="1"/>
          </p:cNvPicPr>
          <p:nvPr/>
        </p:nvPicPr>
        <p:blipFill>
          <a:blip r:embed="rId3" cstate="print"/>
          <a:srcRect/>
          <a:stretch>
            <a:fillRect/>
          </a:stretch>
        </p:blipFill>
        <p:spPr bwMode="auto">
          <a:xfrm>
            <a:off x="136494" y="-13564"/>
            <a:ext cx="8855106" cy="6871564"/>
          </a:xfrm>
          <a:prstGeom prst="rect">
            <a:avLst/>
          </a:prstGeom>
          <a:noFill/>
        </p:spPr>
      </p:pic>
    </p:spTree>
    <p:extLst>
      <p:ext uri="{BB962C8B-B14F-4D97-AF65-F5344CB8AC3E}">
        <p14:creationId xmlns:p14="http://schemas.microsoft.com/office/powerpoint/2010/main" val="15943707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Picture 2" descr="uncroppedimage1"/>
          <p:cNvPicPr>
            <a:picLocks noChangeAspect="1" noChangeArrowheads="1"/>
          </p:cNvPicPr>
          <p:nvPr/>
        </p:nvPicPr>
        <p:blipFill>
          <a:blip r:embed="rId3" cstate="print"/>
          <a:srcRect/>
          <a:stretch>
            <a:fillRect/>
          </a:stretch>
        </p:blipFill>
        <p:spPr bwMode="auto">
          <a:xfrm>
            <a:off x="-40494" y="417958"/>
            <a:ext cx="9184494" cy="6135242"/>
          </a:xfrm>
          <a:prstGeom prst="rect">
            <a:avLst/>
          </a:prstGeom>
          <a:noFill/>
        </p:spPr>
      </p:pic>
    </p:spTree>
    <p:extLst>
      <p:ext uri="{BB962C8B-B14F-4D97-AF65-F5344CB8AC3E}">
        <p14:creationId xmlns:p14="http://schemas.microsoft.com/office/powerpoint/2010/main" val="9700258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Picture 2" descr="http://www.corbisimages.com/images/67/EF6E216A-5BC6-46B9-A629-8B4CC4D72EA4/NA012816.jpg"/>
          <p:cNvPicPr>
            <a:picLocks noChangeAspect="1" noChangeArrowheads="1"/>
          </p:cNvPicPr>
          <p:nvPr/>
        </p:nvPicPr>
        <p:blipFill>
          <a:blip r:embed="rId3" cstate="print"/>
          <a:srcRect/>
          <a:stretch>
            <a:fillRect/>
          </a:stretch>
        </p:blipFill>
        <p:spPr bwMode="auto">
          <a:xfrm>
            <a:off x="2590800" y="0"/>
            <a:ext cx="4572000" cy="6858000"/>
          </a:xfrm>
          <a:prstGeom prst="rect">
            <a:avLst/>
          </a:prstGeom>
          <a:noFill/>
        </p:spPr>
      </p:pic>
    </p:spTree>
    <p:extLst>
      <p:ext uri="{BB962C8B-B14F-4D97-AF65-F5344CB8AC3E}">
        <p14:creationId xmlns:p14="http://schemas.microsoft.com/office/powerpoint/2010/main" val="21535702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0" y="0"/>
            <a:ext cx="8305800" cy="7632859"/>
          </a:xfrm>
          <a:prstGeom prst="rect">
            <a:avLst/>
          </a:prstGeom>
          <a:noFill/>
        </p:spPr>
        <p:txBody>
          <a:bodyPr wrap="square" rtlCol="0">
            <a:spAutoFit/>
          </a:bodyPr>
          <a:lstStyle/>
          <a:p>
            <a:r>
              <a:rPr lang="en-US" sz="1400" dirty="0">
                <a:solidFill>
                  <a:prstClr val="black"/>
                </a:solidFill>
              </a:rPr>
              <a:t>	</a:t>
            </a:r>
            <a:r>
              <a:rPr lang="en-US" sz="1400" b="1" cap="small" dirty="0">
                <a:solidFill>
                  <a:prstClr val="black"/>
                </a:solidFill>
              </a:rPr>
              <a:t>President Nixon: </a:t>
            </a:r>
            <a:r>
              <a:rPr lang="en-US" sz="1400" dirty="0">
                <a:solidFill>
                  <a:prstClr val="black"/>
                </a:solidFill>
              </a:rPr>
              <a:t>Well, I’ve basically—we’ve got to say that it’s only the extent that it is required by law—</a:t>
            </a:r>
          </a:p>
          <a:p>
            <a:r>
              <a:rPr lang="en-US" sz="1400" b="1" cap="small" dirty="0">
                <a:solidFill>
                  <a:prstClr val="black"/>
                </a:solidFill>
              </a:rPr>
              <a:t>                  	Pat Buchanan:</a:t>
            </a:r>
            <a:r>
              <a:rPr lang="en-US" sz="1400" dirty="0">
                <a:solidFill>
                  <a:prstClr val="black"/>
                </a:solidFill>
              </a:rPr>
              <a:t> Right.</a:t>
            </a:r>
          </a:p>
          <a:p>
            <a:r>
              <a:rPr lang="en-US" sz="1400" b="1" cap="small" dirty="0">
                <a:solidFill>
                  <a:prstClr val="black"/>
                </a:solidFill>
              </a:rPr>
              <a:t>                  	President Nixon: </a:t>
            </a:r>
            <a:r>
              <a:rPr lang="en-US" sz="1400" dirty="0">
                <a:solidFill>
                  <a:prstClr val="black"/>
                </a:solidFill>
              </a:rPr>
              <a:t>By a court order, do I think busing should be used.</a:t>
            </a:r>
          </a:p>
          <a:p>
            <a:r>
              <a:rPr lang="en-US" sz="1400" dirty="0">
                <a:solidFill>
                  <a:prstClr val="black"/>
                </a:solidFill>
              </a:rPr>
              <a:t>	</a:t>
            </a:r>
            <a:r>
              <a:rPr lang="en-US" sz="1400" b="1" cap="small" dirty="0">
                <a:solidFill>
                  <a:prstClr val="black"/>
                </a:solidFill>
              </a:rPr>
              <a:t>Buchanan:</a:t>
            </a:r>
            <a:r>
              <a:rPr lang="en-US" sz="1400" dirty="0">
                <a:solidFill>
                  <a:prstClr val="black"/>
                </a:solidFill>
              </a:rPr>
              <a:t> Mm-hmm.</a:t>
            </a:r>
          </a:p>
          <a:p>
            <a:r>
              <a:rPr lang="en-US" sz="1400" dirty="0">
                <a:solidFill>
                  <a:prstClr val="black"/>
                </a:solidFill>
              </a:rPr>
              <a:t>	</a:t>
            </a:r>
            <a:r>
              <a:rPr lang="en-US" sz="1400" b="1" cap="small" dirty="0">
                <a:solidFill>
                  <a:prstClr val="black"/>
                </a:solidFill>
              </a:rPr>
              <a:t>President Nixon: </a:t>
            </a:r>
            <a:r>
              <a:rPr lang="en-US" sz="1400" dirty="0">
                <a:solidFill>
                  <a:prstClr val="black"/>
                </a:solidFill>
              </a:rPr>
              <a:t>Don’t you think that’s really what you get down to?</a:t>
            </a:r>
          </a:p>
          <a:p>
            <a:r>
              <a:rPr lang="en-US" sz="1400" dirty="0">
                <a:solidFill>
                  <a:prstClr val="black"/>
                </a:solidFill>
              </a:rPr>
              <a:t>	</a:t>
            </a:r>
            <a:r>
              <a:rPr lang="en-US" sz="1400" b="1" cap="small" dirty="0">
                <a:solidFill>
                  <a:prstClr val="black"/>
                </a:solidFill>
              </a:rPr>
              <a:t>Buchanan:</a:t>
            </a:r>
            <a:r>
              <a:rPr lang="en-US" sz="1400" dirty="0">
                <a:solidFill>
                  <a:prstClr val="black"/>
                </a:solidFill>
              </a:rPr>
              <a:t> Right. Right.</a:t>
            </a:r>
          </a:p>
          <a:p>
            <a:r>
              <a:rPr lang="en-US" sz="1400" dirty="0">
                <a:solidFill>
                  <a:prstClr val="black"/>
                </a:solidFill>
              </a:rPr>
              <a:t>	</a:t>
            </a:r>
            <a:r>
              <a:rPr lang="en-US" sz="1400" b="1" cap="small" dirty="0">
                <a:solidFill>
                  <a:prstClr val="black"/>
                </a:solidFill>
              </a:rPr>
              <a:t>President Nixon: </a:t>
            </a:r>
            <a:r>
              <a:rPr lang="en-US" sz="1400" dirty="0">
                <a:solidFill>
                  <a:prstClr val="black"/>
                </a:solidFill>
              </a:rPr>
              <a:t>Because the line, actually, between my line and Muskie’s, is not as clear as—I mean, it’s just the way he </a:t>
            </a:r>
            <a:r>
              <a:rPr lang="en-US" sz="1400" i="1" dirty="0">
                <a:solidFill>
                  <a:prstClr val="black"/>
                </a:solidFill>
              </a:rPr>
              <a:t>said</a:t>
            </a:r>
            <a:r>
              <a:rPr lang="en-US" sz="1400" dirty="0">
                <a:solidFill>
                  <a:prstClr val="black"/>
                </a:solidFill>
              </a:rPr>
              <a:t> it. He starts at the other end. He says, “Well, I think busing is a legitimate tool—</a:t>
            </a:r>
          </a:p>
          <a:p>
            <a:r>
              <a:rPr lang="en-US" sz="1400" dirty="0">
                <a:solidFill>
                  <a:prstClr val="black"/>
                </a:solidFill>
              </a:rPr>
              <a:t>	</a:t>
            </a:r>
            <a:r>
              <a:rPr lang="en-US" sz="1400" b="1" cap="small" dirty="0">
                <a:solidFill>
                  <a:prstClr val="black"/>
                </a:solidFill>
              </a:rPr>
              <a:t>Buchanan:</a:t>
            </a:r>
            <a:r>
              <a:rPr lang="en-US" sz="1400" dirty="0">
                <a:solidFill>
                  <a:prstClr val="black"/>
                </a:solidFill>
              </a:rPr>
              <a:t> Yeah.</a:t>
            </a:r>
          </a:p>
          <a:p>
            <a:r>
              <a:rPr lang="en-US" sz="1400" dirty="0">
                <a:solidFill>
                  <a:prstClr val="black"/>
                </a:solidFill>
              </a:rPr>
              <a:t>	</a:t>
            </a:r>
            <a:r>
              <a:rPr lang="en-US" sz="1400" b="1" cap="small" dirty="0">
                <a:solidFill>
                  <a:prstClr val="black"/>
                </a:solidFill>
              </a:rPr>
              <a:t>President Nixon: </a:t>
            </a:r>
            <a:r>
              <a:rPr lang="en-US" sz="1400" dirty="0">
                <a:solidFill>
                  <a:prstClr val="black"/>
                </a:solidFill>
              </a:rPr>
              <a:t>And then, “but I’m against it.” I start at the other end. I say, “I’m against busing, but, if the law requires it, to the minimum extent necessary, I, of course, will not resist it.”</a:t>
            </a:r>
          </a:p>
          <a:p>
            <a:r>
              <a:rPr lang="en-US" sz="1400" b="1" cap="small" dirty="0">
                <a:solidFill>
                  <a:prstClr val="black"/>
                </a:solidFill>
              </a:rPr>
              <a:t>                  	Buchanan:</a:t>
            </a:r>
            <a:r>
              <a:rPr lang="en-US" sz="1400" dirty="0">
                <a:solidFill>
                  <a:prstClr val="black"/>
                </a:solidFill>
              </a:rPr>
              <a:t> Mm-hmm.</a:t>
            </a:r>
          </a:p>
          <a:p>
            <a:r>
              <a:rPr lang="en-US" sz="1400" b="1" cap="small" dirty="0">
                <a:solidFill>
                  <a:prstClr val="black"/>
                </a:solidFill>
              </a:rPr>
              <a:t>                  	President Nixon: </a:t>
            </a:r>
            <a:r>
              <a:rPr lang="en-US" sz="1400" dirty="0">
                <a:solidFill>
                  <a:prstClr val="black"/>
                </a:solidFill>
              </a:rPr>
              <a:t>Right?</a:t>
            </a:r>
          </a:p>
          <a:p>
            <a:r>
              <a:rPr lang="en-US" sz="1400" dirty="0">
                <a:solidFill>
                  <a:prstClr val="black"/>
                </a:solidFill>
              </a:rPr>
              <a:t>	</a:t>
            </a:r>
            <a:r>
              <a:rPr lang="en-US" sz="1400" b="1" cap="small" dirty="0">
                <a:solidFill>
                  <a:prstClr val="black"/>
                </a:solidFill>
              </a:rPr>
              <a:t>Buchanan:</a:t>
            </a:r>
            <a:r>
              <a:rPr lang="en-US" sz="1400" dirty="0">
                <a:solidFill>
                  <a:prstClr val="black"/>
                </a:solidFill>
              </a:rPr>
              <a:t> Right.</a:t>
            </a:r>
          </a:p>
          <a:p>
            <a:r>
              <a:rPr lang="en-US" sz="1400" dirty="0">
                <a:solidFill>
                  <a:prstClr val="black"/>
                </a:solidFill>
              </a:rPr>
              <a:t>	</a:t>
            </a:r>
            <a:r>
              <a:rPr lang="en-US" sz="1400" b="1" cap="small" dirty="0">
                <a:solidFill>
                  <a:prstClr val="black"/>
                </a:solidFill>
              </a:rPr>
              <a:t>President Nixon: </a:t>
            </a:r>
            <a:r>
              <a:rPr lang="en-US" sz="1400" dirty="0">
                <a:solidFill>
                  <a:prstClr val="black"/>
                </a:solidFill>
              </a:rPr>
              <a:t>It’s purely a question of tone.</a:t>
            </a:r>
          </a:p>
          <a:p>
            <a:r>
              <a:rPr lang="en-US" sz="1400" b="1" cap="small" dirty="0">
                <a:solidFill>
                  <a:prstClr val="black"/>
                </a:solidFill>
              </a:rPr>
              <a:t>                  	Buchanan:</a:t>
            </a:r>
            <a:r>
              <a:rPr lang="en-US" sz="1400" dirty="0">
                <a:solidFill>
                  <a:prstClr val="black"/>
                </a:solidFill>
              </a:rPr>
              <a:t> Well, we’ve got to push Muskie’s emphasis up in the headlines; that’s the problem.</a:t>
            </a:r>
          </a:p>
          <a:p>
            <a:r>
              <a:rPr lang="en-US" sz="1400" b="1" cap="small" dirty="0">
                <a:solidFill>
                  <a:prstClr val="black"/>
                </a:solidFill>
              </a:rPr>
              <a:t>	President Nixon: </a:t>
            </a:r>
            <a:r>
              <a:rPr lang="en-US" sz="1400" dirty="0">
                <a:solidFill>
                  <a:prstClr val="black"/>
                </a:solidFill>
              </a:rPr>
              <a:t>That’s right. That’s right. Yeah. It’s got to be—well, I think it probably is going to get some play in the South now—</a:t>
            </a:r>
          </a:p>
          <a:p>
            <a:r>
              <a:rPr lang="en-US" sz="1400" b="1" cap="small" dirty="0">
                <a:solidFill>
                  <a:prstClr val="black"/>
                </a:solidFill>
              </a:rPr>
              <a:t>	Buchanan:</a:t>
            </a:r>
            <a:r>
              <a:rPr lang="en-US" sz="1400" dirty="0">
                <a:solidFill>
                  <a:prstClr val="black"/>
                </a:solidFill>
              </a:rPr>
              <a:t> I think, well, that’s something you could really move by various statements exaggerating his position, and then Muskie would come back sort of drawing it back and it raises—identifies him with it.</a:t>
            </a:r>
          </a:p>
          <a:p>
            <a:r>
              <a:rPr lang="en-US" sz="1400" b="1" cap="small" dirty="0">
                <a:solidFill>
                  <a:prstClr val="black"/>
                </a:solidFill>
              </a:rPr>
              <a:t>	President Nixon: </a:t>
            </a:r>
            <a:r>
              <a:rPr lang="en-US" sz="1400" dirty="0">
                <a:solidFill>
                  <a:prstClr val="black"/>
                </a:solidFill>
              </a:rPr>
              <a:t>Yeah, the thing to do really is to </a:t>
            </a:r>
            <a:r>
              <a:rPr lang="en-US" sz="1400" i="1" dirty="0">
                <a:solidFill>
                  <a:prstClr val="black"/>
                </a:solidFill>
              </a:rPr>
              <a:t>praise</a:t>
            </a:r>
            <a:r>
              <a:rPr lang="en-US" sz="1400" dirty="0">
                <a:solidFill>
                  <a:prstClr val="black"/>
                </a:solidFill>
              </a:rPr>
              <a:t> him—have some civil rights people </a:t>
            </a:r>
            <a:r>
              <a:rPr lang="en-US" sz="1400" i="1" dirty="0">
                <a:solidFill>
                  <a:prstClr val="black"/>
                </a:solidFill>
              </a:rPr>
              <a:t>praise</a:t>
            </a:r>
            <a:r>
              <a:rPr lang="en-US" sz="1400" dirty="0">
                <a:solidFill>
                  <a:prstClr val="black"/>
                </a:solidFill>
              </a:rPr>
              <a:t> him for his defense of busing.</a:t>
            </a:r>
          </a:p>
          <a:p>
            <a:r>
              <a:rPr lang="en-US" sz="1400" b="1" cap="small" dirty="0">
                <a:solidFill>
                  <a:prstClr val="black"/>
                </a:solidFill>
              </a:rPr>
              <a:t>	Buchanan:</a:t>
            </a:r>
            <a:r>
              <a:rPr lang="en-US" sz="1400" dirty="0">
                <a:solidFill>
                  <a:prstClr val="black"/>
                </a:solidFill>
              </a:rPr>
              <a:t> Mm-hmm.</a:t>
            </a:r>
          </a:p>
          <a:p>
            <a:r>
              <a:rPr lang="en-US" sz="1400" b="1" cap="small" dirty="0">
                <a:solidFill>
                  <a:prstClr val="black"/>
                </a:solidFill>
              </a:rPr>
              <a:t>	President Nixon: </a:t>
            </a:r>
            <a:r>
              <a:rPr lang="en-US" sz="1400" dirty="0">
                <a:solidFill>
                  <a:prstClr val="black"/>
                </a:solidFill>
              </a:rPr>
              <a:t>That’s the way to really get that, you know. It’s much the better way than to have people attack him for it—</a:t>
            </a:r>
          </a:p>
          <a:p>
            <a:r>
              <a:rPr lang="en-US" sz="1400" b="1" cap="small" dirty="0">
                <a:solidFill>
                  <a:prstClr val="black"/>
                </a:solidFill>
              </a:rPr>
              <a:t>	Buchanan:</a:t>
            </a:r>
            <a:r>
              <a:rPr lang="en-US" sz="1400" dirty="0">
                <a:solidFill>
                  <a:prstClr val="black"/>
                </a:solidFill>
              </a:rPr>
              <a:t> Mm-hmm.</a:t>
            </a:r>
          </a:p>
          <a:p>
            <a:r>
              <a:rPr lang="en-US" sz="1400" b="1" cap="small" dirty="0">
                <a:solidFill>
                  <a:prstClr val="black"/>
                </a:solidFill>
              </a:rPr>
              <a:t>	President Nixon: </a:t>
            </a:r>
            <a:r>
              <a:rPr lang="en-US" sz="1400" dirty="0">
                <a:solidFill>
                  <a:prstClr val="black"/>
                </a:solidFill>
              </a:rPr>
              <a:t>—is to praise him for his defense of busing, see?</a:t>
            </a:r>
          </a:p>
          <a:p>
            <a:r>
              <a:rPr lang="en-US" sz="1400" b="1" cap="small" dirty="0">
                <a:solidFill>
                  <a:prstClr val="black"/>
                </a:solidFill>
              </a:rPr>
              <a:t>	Buchanan:</a:t>
            </a:r>
            <a:r>
              <a:rPr lang="en-US" sz="1400" dirty="0">
                <a:solidFill>
                  <a:prstClr val="black"/>
                </a:solidFill>
              </a:rPr>
              <a:t> Mm-hmm. Mm-hmm.</a:t>
            </a:r>
          </a:p>
          <a:p>
            <a:r>
              <a:rPr lang="en-US" sz="1400" b="1" cap="small" dirty="0">
                <a:solidFill>
                  <a:prstClr val="black"/>
                </a:solidFill>
              </a:rPr>
              <a:t>	President Nixon: </a:t>
            </a:r>
            <a:r>
              <a:rPr lang="en-US" sz="1400" dirty="0">
                <a:solidFill>
                  <a:prstClr val="black"/>
                </a:solidFill>
              </a:rPr>
              <a:t>And I don’t know if you’ve got any people that can do that or not. But I would think that would be very clever.</a:t>
            </a:r>
          </a:p>
          <a:p>
            <a:r>
              <a:rPr lang="en-US" sz="1400" b="1" cap="small" dirty="0">
                <a:solidFill>
                  <a:prstClr val="black"/>
                </a:solidFill>
              </a:rPr>
              <a:t>	Buchanan:</a:t>
            </a:r>
            <a:r>
              <a:rPr lang="en-US" sz="1400" dirty="0">
                <a:solidFill>
                  <a:prstClr val="black"/>
                </a:solidFill>
              </a:rPr>
              <a:t> Mm-hmm. OK.</a:t>
            </a:r>
          </a:p>
          <a:p>
            <a:endParaRPr lang="en-US" sz="1400" dirty="0">
              <a:solidFill>
                <a:prstClr val="black"/>
              </a:solidFill>
            </a:endParaRPr>
          </a:p>
          <a:p>
            <a:endParaRPr lang="en-US" sz="1400" dirty="0">
              <a:solidFill>
                <a:prstClr val="black"/>
              </a:solidFill>
            </a:endParaRPr>
          </a:p>
          <a:p>
            <a:endParaRPr lang="en-US" sz="1400" dirty="0">
              <a:solidFill>
                <a:prstClr val="black"/>
              </a:solidFill>
            </a:endParaRPr>
          </a:p>
        </p:txBody>
      </p:sp>
      <p:pic>
        <p:nvPicPr>
          <p:cNvPr id="3" name="5--rn-buchanan.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315200" y="2362200"/>
            <a:ext cx="609600" cy="609600"/>
          </a:xfrm>
          <a:prstGeom prst="rect">
            <a:avLst/>
          </a:prstGeom>
        </p:spPr>
      </p:pic>
    </p:spTree>
    <p:extLst>
      <p:ext uri="{BB962C8B-B14F-4D97-AF65-F5344CB8AC3E}">
        <p14:creationId xmlns:p14="http://schemas.microsoft.com/office/powerpoint/2010/main" val="322680691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2482"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19200" y="0"/>
            <a:ext cx="7239000" cy="5632311"/>
          </a:xfrm>
          <a:prstGeom prst="rect">
            <a:avLst/>
          </a:prstGeom>
          <a:noFill/>
        </p:spPr>
        <p:txBody>
          <a:bodyPr wrap="square" rtlCol="0">
            <a:spAutoFit/>
          </a:bodyPr>
          <a:lstStyle/>
          <a:p>
            <a:pPr algn="ctr"/>
            <a:r>
              <a:rPr lang="en-US" i="1" dirty="0">
                <a:solidFill>
                  <a:prstClr val="black"/>
                </a:solidFill>
              </a:rPr>
              <a:t>Milliken v. Bradley </a:t>
            </a:r>
            <a:r>
              <a:rPr lang="en-US" dirty="0">
                <a:solidFill>
                  <a:prstClr val="black"/>
                </a:solidFill>
              </a:rPr>
              <a:t>(1974)</a:t>
            </a:r>
          </a:p>
          <a:p>
            <a:endParaRPr lang="en-US" dirty="0">
              <a:solidFill>
                <a:prstClr val="black"/>
              </a:solidFill>
            </a:endParaRPr>
          </a:p>
          <a:p>
            <a:r>
              <a:rPr lang="en-US" dirty="0">
                <a:solidFill>
                  <a:prstClr val="black"/>
                </a:solidFill>
              </a:rPr>
              <a:t>The District Court and the Court of Appeals shifted the primary focus from a Detroit remedy to the metropolitan area only because of their conclusion that total desegregation of Detroit would not produce the racial balance which they perceived as desirable. Both courts proceeded on an assumption that the Detroit schools could not be truly desegregated -- in their view of what constituted desegregation -- unless the racial composition of the student body of each school substantially reflected the racial composition of the population of the metropolitan area as a whole . . .</a:t>
            </a:r>
          </a:p>
          <a:p>
            <a:endParaRPr lang="en-US" dirty="0">
              <a:solidFill>
                <a:prstClr val="black"/>
              </a:solidFill>
            </a:endParaRPr>
          </a:p>
          <a:p>
            <a:r>
              <a:rPr lang="en-US" dirty="0">
                <a:solidFill>
                  <a:prstClr val="black"/>
                </a:solidFill>
              </a:rPr>
              <a:t>Boundary lines may be bridged where there has been a constitutional violation calling for inter-district relief, but the notion that school district lines may be casually ignored or treated as a mere administrative convenience is contrary to the history of public education in our country. </a:t>
            </a:r>
            <a:r>
              <a:rPr lang="en-US" b="1" dirty="0">
                <a:solidFill>
                  <a:srgbClr val="FF0000"/>
                </a:solidFill>
              </a:rPr>
              <a:t>No single tradition in public education is more deeply rooted than local control over the operation of schools; local autonomy has long been thought essential both to the maintenance of community concern and support for public schools and to quality of the educational process </a:t>
            </a:r>
            <a:r>
              <a:rPr lang="en-US" dirty="0">
                <a:solidFill>
                  <a:prstClr val="black"/>
                </a:solidFill>
              </a:rPr>
              <a:t>. . .</a:t>
            </a:r>
          </a:p>
        </p:txBody>
      </p:sp>
    </p:spTree>
    <p:extLst>
      <p:ext uri="{BB962C8B-B14F-4D97-AF65-F5344CB8AC3E}">
        <p14:creationId xmlns:p14="http://schemas.microsoft.com/office/powerpoint/2010/main" val="37941525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3696D56-596E-4692-BAA4-119BDF9A1D3E}"/>
              </a:ext>
            </a:extLst>
          </p:cNvPr>
          <p:cNvPicPr>
            <a:picLocks noChangeAspect="1"/>
          </p:cNvPicPr>
          <p:nvPr/>
        </p:nvPicPr>
        <p:blipFill>
          <a:blip r:embed="rId2"/>
          <a:stretch>
            <a:fillRect/>
          </a:stretch>
        </p:blipFill>
        <p:spPr>
          <a:xfrm>
            <a:off x="304800" y="152400"/>
            <a:ext cx="8636000" cy="6477000"/>
          </a:xfrm>
          <a:prstGeom prst="rect">
            <a:avLst/>
          </a:prstGeom>
        </p:spPr>
      </p:pic>
    </p:spTree>
    <p:extLst>
      <p:ext uri="{BB962C8B-B14F-4D97-AF65-F5344CB8AC3E}">
        <p14:creationId xmlns:p14="http://schemas.microsoft.com/office/powerpoint/2010/main" val="9284668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D035CD4-96FF-44BF-8173-C2C961380E88}"/>
              </a:ext>
            </a:extLst>
          </p:cNvPr>
          <p:cNvPicPr>
            <a:picLocks noChangeAspect="1"/>
          </p:cNvPicPr>
          <p:nvPr/>
        </p:nvPicPr>
        <p:blipFill>
          <a:blip r:embed="rId2"/>
          <a:stretch>
            <a:fillRect/>
          </a:stretch>
        </p:blipFill>
        <p:spPr>
          <a:xfrm>
            <a:off x="381000" y="8572"/>
            <a:ext cx="8686800" cy="5863591"/>
          </a:xfrm>
          <a:prstGeom prst="rect">
            <a:avLst/>
          </a:prstGeom>
        </p:spPr>
      </p:pic>
    </p:spTree>
    <p:extLst>
      <p:ext uri="{BB962C8B-B14F-4D97-AF65-F5344CB8AC3E}">
        <p14:creationId xmlns:p14="http://schemas.microsoft.com/office/powerpoint/2010/main" val="35607291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E3C7920-26C3-4E10-B475-1AD5807C657E}"/>
              </a:ext>
            </a:extLst>
          </p:cNvPr>
          <p:cNvPicPr>
            <a:picLocks noChangeAspect="1"/>
          </p:cNvPicPr>
          <p:nvPr/>
        </p:nvPicPr>
        <p:blipFill>
          <a:blip r:embed="rId2"/>
          <a:stretch>
            <a:fillRect/>
          </a:stretch>
        </p:blipFill>
        <p:spPr>
          <a:xfrm>
            <a:off x="-141118" y="152400"/>
            <a:ext cx="9426235" cy="6366572"/>
          </a:xfrm>
          <a:prstGeom prst="rect">
            <a:avLst/>
          </a:prstGeom>
        </p:spPr>
      </p:pic>
    </p:spTree>
    <p:extLst>
      <p:ext uri="{BB962C8B-B14F-4D97-AF65-F5344CB8AC3E}">
        <p14:creationId xmlns:p14="http://schemas.microsoft.com/office/powerpoint/2010/main" val="42773111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76200"/>
            <a:ext cx="9139565" cy="59988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571974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228600"/>
            <a:ext cx="7924800" cy="694805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Calibri"/>
                <a:ea typeface="+mn-ea"/>
                <a:cs typeface="+mn-cs"/>
              </a:rPr>
              <a:t>    	</a:t>
            </a:r>
            <a:r>
              <a:rPr kumimoji="0" lang="en-US" sz="1550" b="1" i="0" u="none" strike="noStrike" kern="1200" cap="small" spc="0" normalizeH="0" baseline="0" noProof="0" dirty="0">
                <a:ln>
                  <a:noFill/>
                </a:ln>
                <a:solidFill>
                  <a:prstClr val="black"/>
                </a:solidFill>
                <a:effectLst/>
                <a:uLnTx/>
                <a:uFillTx/>
                <a:latin typeface="Calibri"/>
                <a:ea typeface="+mn-ea"/>
                <a:cs typeface="+mn-cs"/>
              </a:rPr>
              <a:t>President Nixon</a:t>
            </a:r>
            <a:r>
              <a:rPr kumimoji="0" lang="en-US" sz="1550" b="0" i="0" u="none" strike="noStrike" kern="1200" cap="small" spc="0" normalizeH="0" baseline="0" noProof="0" dirty="0">
                <a:ln>
                  <a:noFill/>
                </a:ln>
                <a:solidFill>
                  <a:prstClr val="black"/>
                </a:solidFill>
                <a:effectLst/>
                <a:uLnTx/>
                <a:uFillTx/>
                <a:latin typeface="Calibri"/>
                <a:ea typeface="+mn-ea"/>
                <a:cs typeface="+mn-cs"/>
              </a:rPr>
              <a:t>:</a:t>
            </a:r>
            <a:r>
              <a:rPr kumimoji="0" lang="en-US" sz="1550" b="0" i="0" u="none" strike="noStrike" kern="1200" cap="none" spc="0" normalizeH="0" baseline="0" noProof="0" dirty="0">
                <a:ln>
                  <a:noFill/>
                </a:ln>
                <a:solidFill>
                  <a:prstClr val="black"/>
                </a:solidFill>
                <a:effectLst/>
                <a:uLnTx/>
                <a:uFillTx/>
                <a:latin typeface="Calibri"/>
                <a:ea typeface="+mn-ea"/>
                <a:cs typeface="+mn-cs"/>
              </a:rPr>
              <a:t> We have to develop now a program, a program for leaking out information, for destroying these people in the papers. That’s one side of it, to get after the conspiracy [against him].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50" b="0" i="0" u="none" strike="noStrike" kern="1200" cap="none" spc="0" normalizeH="0" baseline="0" noProof="0" dirty="0">
                <a:ln>
                  <a:noFill/>
                </a:ln>
                <a:solidFill>
                  <a:prstClr val="black"/>
                </a:solidFill>
                <a:effectLst/>
                <a:uLnTx/>
                <a:uFillTx/>
                <a:latin typeface="Calibri"/>
                <a:ea typeface="+mn-ea"/>
                <a:cs typeface="+mn-cs"/>
              </a:rPr>
              <a:t>               The other side of it is the declassification. Declassification. And then: leaking to, or giving out, to our friends the stories that they would like to have, such as the Cuban conflagration [Bay of Pigs?]. Do you get what I mean? Let’s have a little fun.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50" b="0" i="0" u="none" strike="noStrike" kern="1200" cap="none" spc="0" normalizeH="0" baseline="0" noProof="0" dirty="0">
                <a:ln>
                  <a:noFill/>
                </a:ln>
                <a:solidFill>
                  <a:prstClr val="black"/>
                </a:solidFill>
                <a:effectLst/>
                <a:uLnTx/>
                <a:uFillTx/>
                <a:latin typeface="Calibri"/>
                <a:ea typeface="+mn-ea"/>
                <a:cs typeface="+mn-cs"/>
              </a:rPr>
              <a:t>                Let me tell you what the declassification of the previous years’ [events] that helps us [</a:t>
            </a:r>
            <a:r>
              <a:rPr kumimoji="0" lang="en-US" sz="1550" b="0" i="1" u="none" strike="noStrike" kern="1200" cap="none" spc="0" normalizeH="0" baseline="0" noProof="0" dirty="0">
                <a:ln>
                  <a:noFill/>
                </a:ln>
                <a:solidFill>
                  <a:prstClr val="black"/>
                </a:solidFill>
                <a:effectLst/>
                <a:uLnTx/>
                <a:uFillTx/>
                <a:latin typeface="Calibri"/>
                <a:ea typeface="+mn-ea"/>
                <a:cs typeface="+mn-cs"/>
              </a:rPr>
              <a:t>unclear</a:t>
            </a:r>
            <a:r>
              <a:rPr kumimoji="0" lang="en-US" sz="1550" b="0" i="0" u="none" strike="noStrike" kern="1200" cap="none" spc="0" normalizeH="0" baseline="0" noProof="0" dirty="0">
                <a:ln>
                  <a:noFill/>
                </a:ln>
                <a:solidFill>
                  <a:prstClr val="black"/>
                </a:solidFill>
                <a:effectLst/>
                <a:uLnTx/>
                <a:uFillTx/>
                <a:latin typeface="Calibri"/>
                <a:ea typeface="+mn-ea"/>
                <a:cs typeface="+mn-cs"/>
              </a:rPr>
              <a:t>], you know. It takes the eyes off of Vietnam. It gets them thinking about the past rather than our present problems. You get the point?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50" b="1" i="0" u="none" strike="noStrike" kern="1200" cap="small" spc="0" normalizeH="0" baseline="0" noProof="0" dirty="0">
                <a:ln>
                  <a:noFill/>
                </a:ln>
                <a:solidFill>
                  <a:prstClr val="black"/>
                </a:solidFill>
                <a:effectLst/>
                <a:uLnTx/>
                <a:uFillTx/>
                <a:latin typeface="Calibri"/>
                <a:ea typeface="+mn-ea"/>
                <a:cs typeface="+mn-cs"/>
              </a:rPr>
              <a:t>                	H.R. </a:t>
            </a:r>
            <a:r>
              <a:rPr kumimoji="0" lang="en-US" sz="1550" b="1" i="0" u="none" strike="noStrike" kern="1200" cap="small" spc="0" normalizeH="0" baseline="0" noProof="0" dirty="0" err="1">
                <a:ln>
                  <a:noFill/>
                </a:ln>
                <a:solidFill>
                  <a:prstClr val="black"/>
                </a:solidFill>
                <a:effectLst/>
                <a:uLnTx/>
                <a:uFillTx/>
                <a:latin typeface="Calibri"/>
                <a:ea typeface="+mn-ea"/>
                <a:cs typeface="+mn-cs"/>
              </a:rPr>
              <a:t>Haldeman</a:t>
            </a:r>
            <a:r>
              <a:rPr kumimoji="0" lang="en-US" sz="1550" b="0" i="0" u="none" strike="noStrike" kern="1200" cap="small" spc="0" normalizeH="0" baseline="0" noProof="0" dirty="0">
                <a:ln>
                  <a:noFill/>
                </a:ln>
                <a:solidFill>
                  <a:prstClr val="black"/>
                </a:solidFill>
                <a:effectLst/>
                <a:uLnTx/>
                <a:uFillTx/>
                <a:latin typeface="Calibri"/>
                <a:ea typeface="+mn-ea"/>
                <a:cs typeface="+mn-cs"/>
              </a:rPr>
              <a:t>:</a:t>
            </a:r>
            <a:r>
              <a:rPr kumimoji="0" lang="en-US" sz="1550" b="0" i="0" u="none" strike="noStrike" kern="1200" cap="none" spc="0" normalizeH="0" baseline="0" noProof="0" dirty="0">
                <a:ln>
                  <a:noFill/>
                </a:ln>
                <a:solidFill>
                  <a:prstClr val="black"/>
                </a:solidFill>
                <a:effectLst/>
                <a:uLnTx/>
                <a:uFillTx/>
                <a:latin typeface="Calibri"/>
                <a:ea typeface="+mn-ea"/>
                <a:cs typeface="+mn-cs"/>
              </a:rPr>
              <a:t> Yeah.</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50" b="0" i="0" u="none" strike="noStrike" kern="1200" cap="none" spc="0" normalizeH="0" baseline="0" noProof="0" dirty="0">
                <a:ln>
                  <a:noFill/>
                </a:ln>
                <a:solidFill>
                  <a:prstClr val="black"/>
                </a:solidFill>
                <a:effectLst/>
                <a:uLnTx/>
                <a:uFillTx/>
                <a:latin typeface="Calibri"/>
                <a:ea typeface="+mn-ea"/>
                <a:cs typeface="+mn-cs"/>
              </a:rPr>
              <a:t>                	</a:t>
            </a:r>
            <a:r>
              <a:rPr kumimoji="0" lang="en-US" sz="1550" b="1" i="0" u="none" strike="noStrike" kern="1200" cap="small" spc="0" normalizeH="0" baseline="0" noProof="0" dirty="0">
                <a:ln>
                  <a:noFill/>
                </a:ln>
                <a:solidFill>
                  <a:prstClr val="black"/>
                </a:solidFill>
                <a:effectLst/>
                <a:uLnTx/>
                <a:uFillTx/>
                <a:latin typeface="Calibri"/>
                <a:ea typeface="+mn-ea"/>
                <a:cs typeface="+mn-cs"/>
              </a:rPr>
              <a:t>President Nixon</a:t>
            </a:r>
            <a:r>
              <a:rPr kumimoji="0" lang="en-US" sz="1550" b="0" i="0" u="none" strike="noStrike" kern="1200" cap="small" spc="0" normalizeH="0" baseline="0" noProof="0" dirty="0">
                <a:ln>
                  <a:noFill/>
                </a:ln>
                <a:solidFill>
                  <a:prstClr val="black"/>
                </a:solidFill>
                <a:effectLst/>
                <a:uLnTx/>
                <a:uFillTx/>
                <a:latin typeface="Calibri"/>
                <a:ea typeface="+mn-ea"/>
                <a:cs typeface="+mn-cs"/>
              </a:rPr>
              <a:t>:</a:t>
            </a:r>
            <a:r>
              <a:rPr kumimoji="0" lang="en-US" sz="1550" b="0" i="0" u="none" strike="noStrike" kern="1200" cap="none" spc="0" normalizeH="0" baseline="0" noProof="0" dirty="0">
                <a:ln>
                  <a:noFill/>
                </a:ln>
                <a:solidFill>
                  <a:prstClr val="black"/>
                </a:solidFill>
                <a:effectLst/>
                <a:uLnTx/>
                <a:uFillTx/>
                <a:latin typeface="Calibri"/>
                <a:ea typeface="+mn-ea"/>
                <a:cs typeface="+mn-cs"/>
              </a:rPr>
              <a:t> You’ve got to win some things in the press. These guys don’t understand. They have no understanding of politics. They have no understanding of public relations.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50" b="0" i="0" u="none" strike="noStrike" kern="1200" cap="none" spc="0" normalizeH="0" baseline="0" noProof="0" dirty="0">
                <a:ln>
                  <a:noFill/>
                </a:ln>
                <a:solidFill>
                  <a:prstClr val="black"/>
                </a:solidFill>
                <a:effectLst/>
                <a:uLnTx/>
                <a:uFillTx/>
                <a:latin typeface="Calibri"/>
                <a:ea typeface="+mn-ea"/>
                <a:cs typeface="+mn-cs"/>
              </a:rPr>
              <a:t>	[Attorney General] John Mitchell’s that way. John Mitchell is always worried about: is it technically correct? Do you think, for Christ’s sakes, the </a:t>
            </a:r>
            <a:r>
              <a:rPr kumimoji="0" lang="en-US" sz="1550" b="0" i="1" u="none" strike="noStrike" kern="1200" cap="none" spc="0" normalizeH="0" baseline="0" noProof="0" dirty="0">
                <a:ln>
                  <a:noFill/>
                </a:ln>
                <a:solidFill>
                  <a:prstClr val="black"/>
                </a:solidFill>
                <a:effectLst/>
                <a:uLnTx/>
                <a:uFillTx/>
                <a:latin typeface="Calibri"/>
                <a:ea typeface="+mn-ea"/>
                <a:cs typeface="+mn-cs"/>
              </a:rPr>
              <a:t>New York Times</a:t>
            </a:r>
            <a:r>
              <a:rPr kumimoji="0" lang="en-US" sz="1550" b="0" i="0" u="none" strike="noStrike" kern="1200" cap="none" spc="0" normalizeH="0" baseline="0" noProof="0" dirty="0">
                <a:ln>
                  <a:noFill/>
                </a:ln>
                <a:solidFill>
                  <a:prstClr val="black"/>
                </a:solidFill>
                <a:effectLst/>
                <a:uLnTx/>
                <a:uFillTx/>
                <a:latin typeface="Calibri"/>
                <a:ea typeface="+mn-ea"/>
                <a:cs typeface="+mn-cs"/>
              </a:rPr>
              <a:t> is worrying about all the legal niceties? Those sons of bitches are killing me. They’re--every minute [</a:t>
            </a:r>
            <a:r>
              <a:rPr kumimoji="0" lang="en-US" sz="1550" b="0" i="1" u="none" strike="noStrike" kern="1200" cap="none" spc="0" normalizeH="0" baseline="0" noProof="0" dirty="0">
                <a:ln>
                  <a:noFill/>
                </a:ln>
                <a:solidFill>
                  <a:prstClr val="black"/>
                </a:solidFill>
                <a:effectLst/>
                <a:uLnTx/>
                <a:uFillTx/>
                <a:latin typeface="Calibri"/>
                <a:ea typeface="+mn-ea"/>
                <a:cs typeface="+mn-cs"/>
              </a:rPr>
              <a:t>unclear</a:t>
            </a:r>
            <a:r>
              <a:rPr kumimoji="0" lang="en-US" sz="1550" b="0" i="0" u="none" strike="noStrike" kern="1200" cap="none" spc="0" normalizeH="0" baseline="0" noProof="0" dirty="0">
                <a:ln>
                  <a:noFill/>
                </a:ln>
                <a:solidFill>
                  <a:prstClr val="black"/>
                </a:solidFill>
                <a:effectLst/>
                <a:uLnTx/>
                <a:uFillTx/>
                <a:latin typeface="Calibri"/>
                <a:ea typeface="+mn-ea"/>
                <a:cs typeface="+mn-cs"/>
              </a:rPr>
              <a:t>] by leaking to the press.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50" b="0" i="0" u="none" strike="noStrike" kern="1200" cap="none" spc="0" normalizeH="0" baseline="0" noProof="0" dirty="0">
                <a:ln>
                  <a:noFill/>
                </a:ln>
                <a:solidFill>
                  <a:prstClr val="black"/>
                </a:solidFill>
                <a:effectLst/>
                <a:uLnTx/>
                <a:uFillTx/>
                <a:latin typeface="Calibri"/>
                <a:ea typeface="+mn-ea"/>
                <a:cs typeface="+mn-cs"/>
              </a:rPr>
              <a:t>             	This is what we’ve got to get—I want you to shake these sons of bitches up around here. Now, you do it! Shake them up! Get them off their goddamned dead asses and say, “Now, this is what we’re talking about. We’re up against an enemy, a conspiracy, that are using any means. [</a:t>
            </a:r>
            <a:r>
              <a:rPr kumimoji="0" lang="en-US" sz="1550" b="0" i="1" u="none" strike="noStrike" kern="1200" cap="none" spc="0" normalizeH="0" baseline="0" noProof="0" dirty="0">
                <a:ln>
                  <a:noFill/>
                </a:ln>
                <a:solidFill>
                  <a:prstClr val="black"/>
                </a:solidFill>
                <a:effectLst/>
                <a:uLnTx/>
                <a:uFillTx/>
                <a:latin typeface="Calibri"/>
                <a:ea typeface="+mn-ea"/>
                <a:cs typeface="+mn-cs"/>
              </a:rPr>
              <a:t>Pounding the desk for emphasis</a:t>
            </a:r>
            <a:r>
              <a:rPr kumimoji="0" lang="en-US" sz="1550" b="0" i="0" u="none" strike="noStrike" kern="1200" cap="none" spc="0" normalizeH="0" baseline="0" noProof="0" dirty="0">
                <a:ln>
                  <a:noFill/>
                </a:ln>
                <a:solidFill>
                  <a:prstClr val="black"/>
                </a:solidFill>
                <a:effectLst/>
                <a:uLnTx/>
                <a:uFillTx/>
                <a:latin typeface="Calibri"/>
                <a:ea typeface="+mn-ea"/>
                <a:cs typeface="+mn-cs"/>
              </a:rPr>
              <a:t>.] </a:t>
            </a:r>
            <a:r>
              <a:rPr kumimoji="0" lang="en-US" sz="1550" b="0" i="1" u="none" strike="noStrike" kern="1200" cap="none" spc="0" normalizeH="0" baseline="0" noProof="0" dirty="0">
                <a:ln>
                  <a:noFill/>
                </a:ln>
                <a:solidFill>
                  <a:prstClr val="black"/>
                </a:solidFill>
                <a:effectLst/>
                <a:uLnTx/>
                <a:uFillTx/>
                <a:latin typeface="Calibri"/>
                <a:ea typeface="+mn-ea"/>
                <a:cs typeface="+mn-cs"/>
              </a:rPr>
              <a:t>We are going to use any means</a:t>
            </a:r>
            <a:r>
              <a:rPr kumimoji="0" lang="en-US" sz="1550" b="0" i="0" u="none" strike="noStrike" kern="1200" cap="none" spc="0" normalizeH="0" baseline="0" noProof="0" dirty="0">
                <a:ln>
                  <a:noFill/>
                </a:ln>
                <a:solidFill>
                  <a:prstClr val="black"/>
                </a:solidFill>
                <a:effectLst/>
                <a:uLnTx/>
                <a:uFillTx/>
                <a:latin typeface="Calibri"/>
                <a:ea typeface="+mn-ea"/>
                <a:cs typeface="+mn-cs"/>
              </a:rPr>
              <a:t>.” Is that clear?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50" b="0" i="0" u="none" strike="noStrike" kern="1200" cap="none" spc="0" normalizeH="0" baseline="0" noProof="0" dirty="0">
                <a:ln>
                  <a:noFill/>
                </a:ln>
                <a:solidFill>
                  <a:prstClr val="black"/>
                </a:solidFill>
                <a:effectLst/>
                <a:uLnTx/>
                <a:uFillTx/>
                <a:latin typeface="Calibri"/>
                <a:ea typeface="+mn-ea"/>
                <a:cs typeface="+mn-cs"/>
              </a:rPr>
              <a:t>             	Did they get the Brookings Institute [a liberal think-tank with which Daniel Ellsberg was affiliated] raided last night? No?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50" b="1" i="0" u="none" strike="noStrike" kern="1200" cap="small" spc="0" normalizeH="0" baseline="0" noProof="0" dirty="0">
                <a:ln>
                  <a:noFill/>
                </a:ln>
                <a:solidFill>
                  <a:prstClr val="black"/>
                </a:solidFill>
                <a:effectLst/>
                <a:uLnTx/>
                <a:uFillTx/>
                <a:latin typeface="Calibri"/>
                <a:ea typeface="+mn-ea"/>
                <a:cs typeface="+mn-cs"/>
              </a:rPr>
              <a:t>             	</a:t>
            </a:r>
            <a:r>
              <a:rPr kumimoji="0" lang="en-US" sz="1550" b="1" i="0" u="none" strike="noStrike" kern="1200" cap="small" spc="0" normalizeH="0" baseline="0" noProof="0" dirty="0" err="1">
                <a:ln>
                  <a:noFill/>
                </a:ln>
                <a:solidFill>
                  <a:prstClr val="black"/>
                </a:solidFill>
                <a:effectLst/>
                <a:uLnTx/>
                <a:uFillTx/>
                <a:latin typeface="Calibri"/>
                <a:ea typeface="+mn-ea"/>
                <a:cs typeface="+mn-cs"/>
              </a:rPr>
              <a:t>Haldeman</a:t>
            </a:r>
            <a:r>
              <a:rPr kumimoji="0" lang="en-US" sz="1550" b="0" i="0" u="none" strike="noStrike" kern="1200" cap="small" spc="0" normalizeH="0" baseline="0" noProof="0" dirty="0">
                <a:ln>
                  <a:noFill/>
                </a:ln>
                <a:solidFill>
                  <a:prstClr val="black"/>
                </a:solidFill>
                <a:effectLst/>
                <a:uLnTx/>
                <a:uFillTx/>
                <a:latin typeface="Calibri"/>
                <a:ea typeface="+mn-ea"/>
                <a:cs typeface="+mn-cs"/>
              </a:rPr>
              <a:t>:</a:t>
            </a:r>
            <a:r>
              <a:rPr kumimoji="0" lang="en-US" sz="1550" b="0" i="0" u="none" strike="noStrike" kern="1200" cap="none" spc="0" normalizeH="0" baseline="0" noProof="0" dirty="0">
                <a:ln>
                  <a:noFill/>
                </a:ln>
                <a:solidFill>
                  <a:prstClr val="black"/>
                </a:solidFill>
                <a:effectLst/>
                <a:uLnTx/>
                <a:uFillTx/>
                <a:latin typeface="Calibri"/>
                <a:ea typeface="+mn-ea"/>
                <a:cs typeface="+mn-cs"/>
              </a:rPr>
              <a:t> [</a:t>
            </a:r>
            <a:r>
              <a:rPr kumimoji="0" lang="en-US" sz="1550" b="0" i="1" u="none" strike="noStrike" kern="1200" cap="none" spc="0" normalizeH="0" baseline="0" noProof="0" dirty="0">
                <a:ln>
                  <a:noFill/>
                </a:ln>
                <a:solidFill>
                  <a:prstClr val="black"/>
                </a:solidFill>
                <a:effectLst/>
                <a:uLnTx/>
                <a:uFillTx/>
                <a:latin typeface="Calibri"/>
                <a:ea typeface="+mn-ea"/>
                <a:cs typeface="+mn-cs"/>
              </a:rPr>
              <a:t>Unclear</a:t>
            </a:r>
            <a:r>
              <a:rPr kumimoji="0" lang="en-US" sz="1550" b="0" i="0" u="none" strike="noStrike" kern="1200" cap="none" spc="0" normalizeH="0" baseline="0" noProof="0" dirty="0">
                <a:ln>
                  <a:noFill/>
                </a:ln>
                <a:solidFill>
                  <a:prstClr val="black"/>
                </a:solidFill>
                <a:effectLst/>
                <a:uLnTx/>
                <a:uFillTx/>
                <a:latin typeface="Calibri"/>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50" b="1" i="0" u="none" strike="noStrike" kern="1200" cap="small" spc="0" normalizeH="0" baseline="0" noProof="0" dirty="0">
                <a:ln>
                  <a:noFill/>
                </a:ln>
                <a:solidFill>
                  <a:prstClr val="black"/>
                </a:solidFill>
                <a:effectLst/>
                <a:uLnTx/>
                <a:uFillTx/>
                <a:latin typeface="Calibri"/>
                <a:ea typeface="+mn-ea"/>
                <a:cs typeface="+mn-cs"/>
              </a:rPr>
              <a:t>            	President Nixon</a:t>
            </a:r>
            <a:r>
              <a:rPr kumimoji="0" lang="en-US" sz="1550" b="0" i="0" u="none" strike="noStrike" kern="1200" cap="small" spc="0" normalizeH="0" baseline="0" noProof="0" dirty="0">
                <a:ln>
                  <a:noFill/>
                </a:ln>
                <a:solidFill>
                  <a:prstClr val="black"/>
                </a:solidFill>
                <a:effectLst/>
                <a:uLnTx/>
                <a:uFillTx/>
                <a:latin typeface="Calibri"/>
                <a:ea typeface="+mn-ea"/>
                <a:cs typeface="+mn-cs"/>
              </a:rPr>
              <a:t>:</a:t>
            </a:r>
            <a:r>
              <a:rPr kumimoji="0" lang="en-US" sz="1550" b="0" i="0" u="none" strike="noStrike" kern="1200" cap="none" spc="0" normalizeH="0" baseline="0" noProof="0" dirty="0">
                <a:ln>
                  <a:noFill/>
                </a:ln>
                <a:solidFill>
                  <a:prstClr val="black"/>
                </a:solidFill>
                <a:effectLst/>
                <a:uLnTx/>
                <a:uFillTx/>
                <a:latin typeface="Calibri"/>
                <a:ea typeface="+mn-ea"/>
                <a:cs typeface="+mn-cs"/>
              </a:rPr>
              <a:t> Get it done. I want it done. I want the Brookings Institute’s safe </a:t>
            </a:r>
            <a:r>
              <a:rPr kumimoji="0" lang="en-US" sz="1550" b="0" i="1" u="none" strike="noStrike" kern="1200" cap="none" spc="0" normalizeH="0" baseline="0" noProof="0" dirty="0">
                <a:ln>
                  <a:noFill/>
                </a:ln>
                <a:solidFill>
                  <a:prstClr val="black"/>
                </a:solidFill>
                <a:effectLst/>
                <a:uLnTx/>
                <a:uFillTx/>
                <a:latin typeface="Calibri"/>
                <a:ea typeface="+mn-ea"/>
                <a:cs typeface="+mn-cs"/>
              </a:rPr>
              <a:t>cleaned out</a:t>
            </a:r>
            <a:r>
              <a:rPr kumimoji="0" lang="en-US" sz="1550" b="0" i="0" u="none" strike="noStrike" kern="1200" cap="none" spc="0" normalizeH="0" baseline="0" noProof="0" dirty="0">
                <a:ln>
                  <a:noFill/>
                </a:ln>
                <a:solidFill>
                  <a:prstClr val="black"/>
                </a:solidFill>
                <a:effectLst/>
                <a:uLnTx/>
                <a:uFillTx/>
                <a:latin typeface="Calibri"/>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3" name="rn-leak.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229600" y="5715000"/>
            <a:ext cx="609600" cy="609600"/>
          </a:xfrm>
          <a:prstGeom prst="rect">
            <a:avLst/>
          </a:prstGeom>
        </p:spPr>
      </p:pic>
    </p:spTree>
    <p:extLst>
      <p:ext uri="{BB962C8B-B14F-4D97-AF65-F5344CB8AC3E}">
        <p14:creationId xmlns:p14="http://schemas.microsoft.com/office/powerpoint/2010/main" val="320430205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94302"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ehrlichman and haldeman.jpg"/>
          <p:cNvPicPr>
            <a:picLocks noChangeAspect="1"/>
          </p:cNvPicPr>
          <p:nvPr/>
        </p:nvPicPr>
        <p:blipFill>
          <a:blip r:embed="rId3" cstate="print"/>
          <a:stretch>
            <a:fillRect/>
          </a:stretch>
        </p:blipFill>
        <p:spPr>
          <a:xfrm>
            <a:off x="233605" y="381000"/>
            <a:ext cx="8788029" cy="601980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erlichman note.PNG"/>
          <p:cNvPicPr>
            <a:picLocks noChangeAspect="1"/>
          </p:cNvPicPr>
          <p:nvPr/>
        </p:nvPicPr>
        <p:blipFill>
          <a:blip r:embed="rId3" cstate="print"/>
          <a:stretch>
            <a:fillRect/>
          </a:stretch>
        </p:blipFill>
        <p:spPr>
          <a:xfrm>
            <a:off x="-183769" y="11837"/>
            <a:ext cx="9348484" cy="525780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enemies list2.PNG"/>
          <p:cNvPicPr>
            <a:picLocks noChangeAspect="1"/>
          </p:cNvPicPr>
          <p:nvPr/>
        </p:nvPicPr>
        <p:blipFill>
          <a:blip r:embed="rId3" cstate="print"/>
          <a:stretch>
            <a:fillRect/>
          </a:stretch>
        </p:blipFill>
        <p:spPr>
          <a:xfrm>
            <a:off x="1422512" y="0"/>
            <a:ext cx="6298976" cy="6857999"/>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381000"/>
            <a:ext cx="7620000" cy="6924973"/>
          </a:xfrm>
          <a:prstGeom prst="rect">
            <a:avLst/>
          </a:prstGeom>
          <a:noFill/>
        </p:spPr>
        <p:txBody>
          <a:bodyPr wrap="square" rtlCol="0">
            <a:spAutoFit/>
          </a:bodyPr>
          <a:lstStyle/>
          <a:p>
            <a:r>
              <a:rPr lang="en-US" sz="1200" dirty="0"/>
              <a:t>                 	 </a:t>
            </a:r>
            <a:r>
              <a:rPr lang="en-US" sz="1200" b="1" cap="small" dirty="0"/>
              <a:t>President Nixon</a:t>
            </a:r>
            <a:r>
              <a:rPr lang="en-US" sz="1200" cap="small" dirty="0"/>
              <a:t>:</a:t>
            </a:r>
            <a:r>
              <a:rPr lang="en-US" sz="1200" dirty="0"/>
              <a:t> But, anyway, here we go. What in the name of God are we doing on this score? What are we doing about the financial contributors? Now, those lists are made there.</a:t>
            </a:r>
          </a:p>
          <a:p>
            <a:r>
              <a:rPr lang="en-US" sz="1200" dirty="0"/>
              <a:t>                	Are we looking over McGovern’s financial contributors? Are we looking over the financial contributors to the Democratic National Committee? Are we running their income tax returns? Is the Justice Department checking to see whether or not there is any anti-trust suits? Do we have anything going on any of these things?</a:t>
            </a:r>
          </a:p>
          <a:p>
            <a:r>
              <a:rPr lang="en-US" sz="1200" dirty="0"/>
              <a:t>	</a:t>
            </a:r>
            <a:r>
              <a:rPr lang="en-US" sz="1200" b="1" cap="small" dirty="0"/>
              <a:t>H.R. </a:t>
            </a:r>
            <a:r>
              <a:rPr lang="en-US" sz="1200" b="1" cap="small" dirty="0" err="1"/>
              <a:t>Haldeman</a:t>
            </a:r>
            <a:r>
              <a:rPr lang="en-US" sz="1200" cap="small" dirty="0"/>
              <a:t>:</a:t>
            </a:r>
            <a:r>
              <a:rPr lang="en-US" sz="1200" dirty="0"/>
              <a:t> Not as far as I know.</a:t>
            </a:r>
          </a:p>
          <a:p>
            <a:r>
              <a:rPr lang="en-US" sz="1200" dirty="0"/>
              <a:t>	</a:t>
            </a:r>
            <a:r>
              <a:rPr lang="en-US" sz="1200" b="1" cap="small" dirty="0"/>
              <a:t>President Nixon</a:t>
            </a:r>
            <a:r>
              <a:rPr lang="en-US" sz="1200" cap="small" dirty="0"/>
              <a:t>:</a:t>
            </a:r>
            <a:r>
              <a:rPr lang="en-US" sz="1200" dirty="0"/>
              <a:t> We better get the goddamn campaign right this time—not tomorrow, but now. That’s what concerns me. We have all this power and we aren’t using it. Now, what the Christ is the matter?</a:t>
            </a:r>
          </a:p>
          <a:p>
            <a:r>
              <a:rPr lang="en-US" sz="1200" dirty="0"/>
              <a:t>In other words, what I’m really saying is this: I think we’ve got to get it out.                      </a:t>
            </a:r>
          </a:p>
          <a:p>
            <a:r>
              <a:rPr lang="en-US" sz="1200" dirty="0"/>
              <a:t>	Now, I’m just thinking about, for example, if there’s information on Larry O’Brien [regarding possible tax problems]. If there is, I wouldn’t wait. I’d worry the sons of bitches now, because </a:t>
            </a:r>
            <a:r>
              <a:rPr lang="en-US" sz="1200" i="1" dirty="0"/>
              <a:t>after</a:t>
            </a:r>
            <a:r>
              <a:rPr lang="en-US" sz="1200" dirty="0"/>
              <a:t> they select somebody else [as a running mate for McGovern], it is irrelevant, even though he’s still in the campaign. It’s much more relevant now, that then they drop him because . . . See what I mean?</a:t>
            </a:r>
          </a:p>
          <a:p>
            <a:r>
              <a:rPr lang="en-US" sz="1200" dirty="0"/>
              <a:t>	</a:t>
            </a:r>
            <a:r>
              <a:rPr lang="en-US" sz="1200" b="1" cap="small" dirty="0"/>
              <a:t>John </a:t>
            </a:r>
            <a:r>
              <a:rPr lang="en-US" sz="1200" b="1" cap="small" dirty="0" err="1"/>
              <a:t>Ehrlichman</a:t>
            </a:r>
            <a:r>
              <a:rPr lang="en-US" sz="1200" cap="small" dirty="0"/>
              <a:t>:</a:t>
            </a:r>
            <a:r>
              <a:rPr lang="en-US" sz="1200" dirty="0"/>
              <a:t> Yeah, well—</a:t>
            </a:r>
          </a:p>
          <a:p>
            <a:r>
              <a:rPr lang="en-US" sz="1200" dirty="0"/>
              <a:t>	</a:t>
            </a:r>
            <a:r>
              <a:rPr lang="en-US" sz="1200" b="1" cap="small" dirty="0"/>
              <a:t>President Nixon</a:t>
            </a:r>
            <a:r>
              <a:rPr lang="en-US" sz="1200" cap="small" dirty="0"/>
              <a:t>:</a:t>
            </a:r>
            <a:r>
              <a:rPr lang="en-US" sz="1200" dirty="0"/>
              <a:t> You’ve got the facts. Did they check the other side of the facts? What is being done, and who is doing this full-time? That’s what I’d like to know. Who is running the IRS? Who is running over at the Justice Department?</a:t>
            </a:r>
          </a:p>
          <a:p>
            <a:r>
              <a:rPr lang="en-US" sz="1200" dirty="0"/>
              <a:t>                  So, what I meant is, with all the agencies of government, what in the name of God are we doing about, my God, the McGovern contributors?</a:t>
            </a:r>
          </a:p>
          <a:p>
            <a:r>
              <a:rPr lang="en-US" sz="1200" dirty="0"/>
              <a:t>	</a:t>
            </a:r>
            <a:r>
              <a:rPr lang="en-US" sz="1200" b="1" cap="small" dirty="0" err="1"/>
              <a:t>Ehrlichman</a:t>
            </a:r>
            <a:r>
              <a:rPr lang="en-US" sz="1200" cap="small" dirty="0"/>
              <a:t>:</a:t>
            </a:r>
            <a:r>
              <a:rPr lang="en-US" sz="1200" dirty="0"/>
              <a:t> I think the short answer to your question is nothing, and . . .  </a:t>
            </a:r>
          </a:p>
          <a:p>
            <a:r>
              <a:rPr lang="en-US" sz="1200" dirty="0"/>
              <a:t>	</a:t>
            </a:r>
            <a:r>
              <a:rPr lang="en-US" sz="1200" b="1" cap="small" dirty="0"/>
              <a:t>President Nixon</a:t>
            </a:r>
            <a:r>
              <a:rPr lang="en-US" sz="1200" cap="small" dirty="0"/>
              <a:t>:</a:t>
            </a:r>
            <a:r>
              <a:rPr lang="en-US" sz="1200" dirty="0"/>
              <a:t> There we are. Boy, they’re doing it to us.</a:t>
            </a:r>
          </a:p>
          <a:p>
            <a:r>
              <a:rPr lang="en-US" sz="1200" dirty="0"/>
              <a:t>	</a:t>
            </a:r>
            <a:r>
              <a:rPr lang="en-US" sz="1200" b="1" cap="small" dirty="0" err="1"/>
              <a:t>Ehrlichman</a:t>
            </a:r>
            <a:r>
              <a:rPr lang="en-US" sz="1200" cap="small" dirty="0"/>
              <a:t>:</a:t>
            </a:r>
            <a:r>
              <a:rPr lang="en-US" sz="1200" dirty="0"/>
              <a:t> No question; no question.</a:t>
            </a:r>
          </a:p>
          <a:p>
            <a:r>
              <a:rPr lang="en-US" sz="1200" dirty="0"/>
              <a:t>	</a:t>
            </a:r>
            <a:r>
              <a:rPr lang="en-US" sz="1200" b="1" cap="small" dirty="0"/>
              <a:t>President Nixon</a:t>
            </a:r>
            <a:r>
              <a:rPr lang="en-US" sz="1200" cap="small" dirty="0"/>
              <a:t>:</a:t>
            </a:r>
            <a:r>
              <a:rPr lang="en-US" sz="1200" dirty="0"/>
              <a:t> And it’s never happened that way before.</a:t>
            </a:r>
          </a:p>
          <a:p>
            <a:r>
              <a:rPr lang="en-US" sz="1200" dirty="0"/>
              <a:t>	</a:t>
            </a:r>
            <a:r>
              <a:rPr lang="en-US" sz="1200" b="1" cap="small" dirty="0" err="1"/>
              <a:t>Ehrlichman</a:t>
            </a:r>
            <a:r>
              <a:rPr lang="en-US" sz="1200" cap="small" dirty="0"/>
              <a:t>:</a:t>
            </a:r>
            <a:r>
              <a:rPr lang="en-US" sz="1200" dirty="0"/>
              <a:t> I can give you—</a:t>
            </a:r>
          </a:p>
          <a:p>
            <a:r>
              <a:rPr lang="en-US" sz="1200" dirty="0"/>
              <a:t>	</a:t>
            </a:r>
            <a:r>
              <a:rPr lang="en-US" sz="1200" b="1" cap="small" dirty="0"/>
              <a:t>President Nixon</a:t>
            </a:r>
            <a:r>
              <a:rPr lang="en-US" sz="1200" cap="small" dirty="0"/>
              <a:t>:</a:t>
            </a:r>
            <a:r>
              <a:rPr lang="en-US" sz="1200" dirty="0"/>
              <a:t> Johnson screwed everybody! Kennedy did. And when we were out, in ’52, the Truman people were kicking the hell out of me.</a:t>
            </a:r>
          </a:p>
          <a:p>
            <a:r>
              <a:rPr lang="en-US" sz="1200" dirty="0"/>
              <a:t>	</a:t>
            </a:r>
            <a:r>
              <a:rPr lang="en-US" sz="1200" b="1" cap="small" dirty="0" err="1"/>
              <a:t>Ehrlichman</a:t>
            </a:r>
            <a:r>
              <a:rPr lang="en-US" sz="1200" cap="small" dirty="0"/>
              <a:t>:</a:t>
            </a:r>
            <a:r>
              <a:rPr lang="en-US" sz="1200" dirty="0"/>
              <a:t> Sure.</a:t>
            </a:r>
          </a:p>
          <a:p>
            <a:r>
              <a:rPr lang="en-US" sz="1200" dirty="0"/>
              <a:t>	</a:t>
            </a:r>
            <a:r>
              <a:rPr lang="en-US" sz="1200" b="1" cap="small" dirty="0"/>
              <a:t>President Nixon</a:t>
            </a:r>
            <a:r>
              <a:rPr lang="en-US" sz="1200" cap="small" dirty="0"/>
              <a:t>:</a:t>
            </a:r>
            <a:r>
              <a:rPr lang="en-US" sz="1200" dirty="0"/>
              <a:t> In ’62 [when he ran for California governor], they kicked the hell out of me. In 1960, the bureaucracy bleached up on my visit to Khrushchev. </a:t>
            </a:r>
            <a:r>
              <a:rPr lang="en-US" sz="1200" i="1" dirty="0"/>
              <a:t>Our</a:t>
            </a:r>
            <a:r>
              <a:rPr lang="en-US" sz="1200" dirty="0"/>
              <a:t> bureaucracy—the guys in our bureaucracy.</a:t>
            </a:r>
          </a:p>
          <a:p>
            <a:r>
              <a:rPr lang="en-US" sz="1200" dirty="0"/>
              <a:t>	A part of the problem is the bureaucracy. Part of the problem is our own </a:t>
            </a:r>
            <a:r>
              <a:rPr lang="en-US" sz="1200" i="1" dirty="0"/>
              <a:t>goddamned fault</a:t>
            </a:r>
            <a:r>
              <a:rPr lang="en-US" sz="1200" dirty="0"/>
              <a:t>. There must be something that we can do.</a:t>
            </a:r>
          </a:p>
          <a:p>
            <a:r>
              <a:rPr lang="en-US" sz="1200" dirty="0"/>
              <a:t>	</a:t>
            </a:r>
            <a:r>
              <a:rPr lang="en-US" sz="1200" b="1" cap="small" dirty="0" err="1"/>
              <a:t>Ehrlichman</a:t>
            </a:r>
            <a:r>
              <a:rPr lang="en-US" sz="1200" cap="small" dirty="0"/>
              <a:t>:</a:t>
            </a:r>
            <a:r>
              <a:rPr lang="en-US" sz="1200" dirty="0"/>
              <a:t> I don’t disagree with you at all—</a:t>
            </a:r>
          </a:p>
          <a:p>
            <a:r>
              <a:rPr lang="en-US" sz="1200" dirty="0"/>
              <a:t>	</a:t>
            </a:r>
            <a:r>
              <a:rPr lang="en-US" sz="1200" b="1" cap="small" dirty="0"/>
              <a:t>President Nixon</a:t>
            </a:r>
            <a:r>
              <a:rPr lang="en-US" sz="1200" cap="small" dirty="0"/>
              <a:t>:</a:t>
            </a:r>
            <a:r>
              <a:rPr lang="en-US" sz="1200" dirty="0"/>
              <a:t> Now, where’s [presidential aide Tom Charles] Huston? Is he around? Can we enlist him? Or anybody, to do this kind of work? I think the trouble is we’ve got too many nice guys around, who just want to do the right thing.</a:t>
            </a:r>
          </a:p>
          <a:p>
            <a:endParaRPr lang="en-US" sz="1200" dirty="0"/>
          </a:p>
          <a:p>
            <a:endParaRPr lang="en-US" sz="1200" dirty="0"/>
          </a:p>
        </p:txBody>
      </p:sp>
      <p:pic>
        <p:nvPicPr>
          <p:cNvPr id="3" name="rn-irs.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858000" y="3733800"/>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42668"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ugs watergate.jpg"/>
          <p:cNvPicPr>
            <a:picLocks noChangeAspect="1"/>
          </p:cNvPicPr>
          <p:nvPr/>
        </p:nvPicPr>
        <p:blipFill>
          <a:blip r:embed="rId3" cstate="print"/>
          <a:stretch>
            <a:fillRect/>
          </a:stretch>
        </p:blipFill>
        <p:spPr>
          <a:xfrm>
            <a:off x="1078961" y="0"/>
            <a:ext cx="6986078" cy="6857999"/>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irica.jpg"/>
          <p:cNvPicPr>
            <a:picLocks noChangeAspect="1"/>
          </p:cNvPicPr>
          <p:nvPr/>
        </p:nvPicPr>
        <p:blipFill>
          <a:blip r:embed="rId3" cstate="print"/>
          <a:stretch>
            <a:fillRect/>
          </a:stretch>
        </p:blipFill>
        <p:spPr>
          <a:xfrm>
            <a:off x="2083443" y="0"/>
            <a:ext cx="5092860" cy="6705599"/>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0"/>
            <a:ext cx="8153400" cy="6124754"/>
          </a:xfrm>
          <a:prstGeom prst="rect">
            <a:avLst/>
          </a:prstGeom>
          <a:noFill/>
        </p:spPr>
        <p:txBody>
          <a:bodyPr wrap="square" rtlCol="0">
            <a:spAutoFit/>
          </a:bodyPr>
          <a:lstStyle/>
          <a:p>
            <a:r>
              <a:rPr lang="en-US" sz="1400" b="1" cap="small" dirty="0"/>
              <a:t>                    	John Dean</a:t>
            </a:r>
            <a:r>
              <a:rPr lang="en-US" sz="1400" dirty="0"/>
              <a:t>: Where are the soft spots on this? Well, first of all, there’s the problem of the continued blackmail. </a:t>
            </a:r>
          </a:p>
          <a:p>
            <a:r>
              <a:rPr lang="en-US" sz="1400" b="1" cap="small" dirty="0"/>
              <a:t>                   	President Nixon</a:t>
            </a:r>
            <a:r>
              <a:rPr lang="en-US" sz="1400" dirty="0"/>
              <a:t>: Right.</a:t>
            </a:r>
          </a:p>
          <a:p>
            <a:r>
              <a:rPr lang="en-US" sz="1400" b="1" cap="small" dirty="0"/>
              <a:t>                   	Dean</a:t>
            </a:r>
            <a:r>
              <a:rPr lang="en-US" sz="1400" dirty="0"/>
              <a:t>: Which will not only go on now, it will go on when these people are in prison. And it will compound the obstruction of justice situation. It will cost money. It’s dangerous. Nobody—people around here are not pros at this. This is the kind of thing Mafia people can do—washing money, getting clean money, things like that. We just don’t know about this. We’re not use to—we’re not criminals, we’re not used to dealing with that business. It’s a—</a:t>
            </a:r>
          </a:p>
          <a:p>
            <a:r>
              <a:rPr lang="en-US" sz="1400" b="1" cap="small" dirty="0"/>
              <a:t>                   	President Nixon</a:t>
            </a:r>
            <a:r>
              <a:rPr lang="en-US" sz="1400" dirty="0"/>
              <a:t>: That’s right.</a:t>
            </a:r>
          </a:p>
          <a:p>
            <a:r>
              <a:rPr lang="en-US" sz="1400" b="1" cap="small" dirty="0"/>
              <a:t>                  	 Dean</a:t>
            </a:r>
            <a:r>
              <a:rPr lang="en-US" sz="1400" dirty="0"/>
              <a:t>: It’s a tough thing to know how to do.</a:t>
            </a:r>
          </a:p>
          <a:p>
            <a:r>
              <a:rPr lang="en-US" sz="1400" b="1" cap="small" dirty="0"/>
              <a:t>                   	President Nixon</a:t>
            </a:r>
            <a:r>
              <a:rPr lang="en-US" sz="1400" dirty="0"/>
              <a:t>: Maybe we can’t do that.</a:t>
            </a:r>
          </a:p>
          <a:p>
            <a:r>
              <a:rPr lang="en-US" sz="1400" b="1" cap="small" dirty="0"/>
              <a:t>                   	Dean</a:t>
            </a:r>
            <a:r>
              <a:rPr lang="en-US" sz="1400" dirty="0"/>
              <a:t>: That’s right. It’s a real problem as to whether we can do it. Plus there’s a real problem raising money. [Attorney General John] Mitchell has been working on raising some money, feeling that—you know, he’s one of the ones with the most to lose.</a:t>
            </a:r>
          </a:p>
          <a:p>
            <a:r>
              <a:rPr lang="en-US" sz="1400" dirty="0"/>
              <a:t>	But there’s no denying that the White House ad [John] </a:t>
            </a:r>
            <a:r>
              <a:rPr lang="en-US" sz="1400" dirty="0" err="1"/>
              <a:t>Ehrlichman</a:t>
            </a:r>
            <a:r>
              <a:rPr lang="en-US" sz="1400" dirty="0"/>
              <a:t>, [Bob] </a:t>
            </a:r>
            <a:r>
              <a:rPr lang="en-US" sz="1400" dirty="0" err="1"/>
              <a:t>Haldeman</a:t>
            </a:r>
            <a:r>
              <a:rPr lang="en-US" sz="1400" dirty="0"/>
              <a:t>, [John] Dean are involved money decisions.</a:t>
            </a:r>
          </a:p>
          <a:p>
            <a:r>
              <a:rPr lang="en-US" sz="1400" b="1" cap="small" dirty="0"/>
              <a:t>	President Nixon</a:t>
            </a:r>
            <a:r>
              <a:rPr lang="en-US" sz="1400" dirty="0"/>
              <a:t>: How much do you need?</a:t>
            </a:r>
          </a:p>
          <a:p>
            <a:r>
              <a:rPr lang="en-US" sz="1400" b="1" cap="small" dirty="0"/>
              <a:t>            	Dean</a:t>
            </a:r>
            <a:r>
              <a:rPr lang="en-US" sz="1400" dirty="0"/>
              <a:t>: I would say these people are going to cost a million dollars over the next few years.</a:t>
            </a:r>
          </a:p>
          <a:p>
            <a:r>
              <a:rPr lang="en-US" sz="1400" b="1" cap="small" dirty="0"/>
              <a:t>            	President Nixon</a:t>
            </a:r>
            <a:r>
              <a:rPr lang="en-US" sz="1400" dirty="0"/>
              <a:t>: We’ll get it.</a:t>
            </a:r>
          </a:p>
          <a:p>
            <a:r>
              <a:rPr lang="en-US" sz="1400" b="1" cap="small" dirty="0"/>
              <a:t>             	Dean</a:t>
            </a:r>
            <a:r>
              <a:rPr lang="en-US" sz="1400" dirty="0"/>
              <a:t>: Mm-hmm.</a:t>
            </a:r>
          </a:p>
          <a:p>
            <a:r>
              <a:rPr lang="en-US" sz="1400" b="1" cap="small" dirty="0"/>
              <a:t>             	President Nixon</a:t>
            </a:r>
            <a:r>
              <a:rPr lang="en-US" sz="1400" dirty="0"/>
              <a:t>: On the money—if you need the money, I mean, we’ll get the money.</a:t>
            </a:r>
          </a:p>
          <a:p>
            <a:r>
              <a:rPr lang="en-US" sz="1400" b="1" cap="small" dirty="0"/>
              <a:t>              	Dean</a:t>
            </a:r>
            <a:r>
              <a:rPr lang="en-US" sz="1400" dirty="0"/>
              <a:t>: Well, I think that we’ll—</a:t>
            </a:r>
          </a:p>
          <a:p>
            <a:r>
              <a:rPr lang="en-US" sz="1400" b="1" cap="small" dirty="0"/>
              <a:t>              	President Nixon</a:t>
            </a:r>
            <a:r>
              <a:rPr lang="en-US" sz="1400" dirty="0"/>
              <a:t>: My point is: you can get a million dollars; you can get it in cash. I know where it could be gotten.</a:t>
            </a:r>
          </a:p>
          <a:p>
            <a:r>
              <a:rPr lang="en-US" sz="1400" b="1" cap="small" dirty="0"/>
              <a:t>              	Dean</a:t>
            </a:r>
            <a:r>
              <a:rPr lang="en-US" sz="1400" dirty="0"/>
              <a:t>: Mm-hmm.</a:t>
            </a:r>
          </a:p>
          <a:p>
            <a:r>
              <a:rPr lang="en-US" sz="1400" b="1" cap="small" dirty="0"/>
              <a:t>              	President Nixon</a:t>
            </a:r>
            <a:r>
              <a:rPr lang="en-US" sz="1400" dirty="0"/>
              <a:t>: I mean, it’s not easy, but it could be done.</a:t>
            </a:r>
          </a:p>
          <a:p>
            <a:endParaRPr lang="en-US" sz="1400" dirty="0"/>
          </a:p>
          <a:p>
            <a:r>
              <a:rPr lang="en-US" sz="1400" dirty="0"/>
              <a:t> </a:t>
            </a:r>
          </a:p>
        </p:txBody>
      </p:sp>
      <p:pic>
        <p:nvPicPr>
          <p:cNvPr id="3" name="886-8-cancer02.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010400" y="5105400"/>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9811"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ervin committee.jpg"/>
          <p:cNvPicPr>
            <a:picLocks noChangeAspect="1"/>
          </p:cNvPicPr>
          <p:nvPr/>
        </p:nvPicPr>
        <p:blipFill>
          <a:blip r:embed="rId3" cstate="print"/>
          <a:stretch>
            <a:fillRect/>
          </a:stretch>
        </p:blipFill>
        <p:spPr>
          <a:xfrm>
            <a:off x="51307" y="457200"/>
            <a:ext cx="9041386" cy="5943599"/>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utter.PNG"/>
          <p:cNvPicPr>
            <a:picLocks noChangeAspect="1"/>
          </p:cNvPicPr>
          <p:nvPr/>
        </p:nvPicPr>
        <p:blipFill>
          <a:blip r:embed="rId3" cstate="print"/>
          <a:stretch>
            <a:fillRect/>
          </a:stretch>
        </p:blipFill>
        <p:spPr>
          <a:xfrm>
            <a:off x="24390" y="609600"/>
            <a:ext cx="9095219" cy="563880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ox200.jpg"/>
          <p:cNvPicPr>
            <a:picLocks noChangeAspect="1"/>
          </p:cNvPicPr>
          <p:nvPr/>
        </p:nvPicPr>
        <p:blipFill>
          <a:blip r:embed="rId3" cstate="print"/>
          <a:stretch>
            <a:fillRect/>
          </a:stretch>
        </p:blipFill>
        <p:spPr>
          <a:xfrm>
            <a:off x="2286000" y="152400"/>
            <a:ext cx="4470400" cy="6705600"/>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ime tapes.jpg"/>
          <p:cNvPicPr>
            <a:picLocks noChangeAspect="1"/>
          </p:cNvPicPr>
          <p:nvPr/>
        </p:nvPicPr>
        <p:blipFill>
          <a:blip r:embed="rId3" cstate="print"/>
          <a:stretch>
            <a:fillRect/>
          </a:stretch>
        </p:blipFill>
        <p:spPr>
          <a:xfrm>
            <a:off x="1967697" y="0"/>
            <a:ext cx="5208606" cy="6857999"/>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599" y="152400"/>
            <a:ext cx="8721009" cy="65275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481808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ichard nixon - im not a crook [higher quality - full version].wm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219200" y="838200"/>
            <a:ext cx="6807200" cy="5105400"/>
          </a:xfrm>
          <a:prstGeom prst="rect">
            <a:avLst/>
          </a:prstGeom>
        </p:spPr>
      </p:pic>
    </p:spTree>
    <p:extLst>
      <p:ext uri="{BB962C8B-B14F-4D97-AF65-F5344CB8AC3E}">
        <p14:creationId xmlns:p14="http://schemas.microsoft.com/office/powerpoint/2010/main" val="268628752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nixon press conference edited tapes.jpg"/>
          <p:cNvPicPr>
            <a:picLocks noChangeAspect="1"/>
          </p:cNvPicPr>
          <p:nvPr/>
        </p:nvPicPr>
        <p:blipFill>
          <a:blip r:embed="rId3" cstate="print"/>
          <a:stretch>
            <a:fillRect/>
          </a:stretch>
        </p:blipFill>
        <p:spPr>
          <a:xfrm>
            <a:off x="34033" y="381000"/>
            <a:ext cx="9075931" cy="6096000"/>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rosemary woods.jpg"/>
          <p:cNvPicPr>
            <a:picLocks noChangeAspect="1"/>
          </p:cNvPicPr>
          <p:nvPr/>
        </p:nvPicPr>
        <p:blipFill>
          <a:blip r:embed="rId3" cstate="print"/>
          <a:stretch>
            <a:fillRect/>
          </a:stretch>
        </p:blipFill>
        <p:spPr>
          <a:xfrm>
            <a:off x="-3519" y="381000"/>
            <a:ext cx="9151038" cy="6095999"/>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nfo-presapp0605-nixon.gif"/>
          <p:cNvPicPr>
            <a:picLocks noChangeAspect="1"/>
          </p:cNvPicPr>
          <p:nvPr/>
        </p:nvPicPr>
        <p:blipFill>
          <a:blip r:embed="rId3" cstate="print"/>
          <a:stretch>
            <a:fillRect/>
          </a:stretch>
        </p:blipFill>
        <p:spPr>
          <a:xfrm>
            <a:off x="62408" y="685800"/>
            <a:ext cx="9019184" cy="5486399"/>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ord swearing-in.jpg"/>
          <p:cNvPicPr>
            <a:picLocks noChangeAspect="1"/>
          </p:cNvPicPr>
          <p:nvPr/>
        </p:nvPicPr>
        <p:blipFill>
          <a:blip r:embed="rId3" cstate="print"/>
          <a:stretch>
            <a:fillRect/>
          </a:stretch>
        </p:blipFill>
        <p:spPr>
          <a:xfrm>
            <a:off x="129848" y="381000"/>
            <a:ext cx="8884304" cy="6096000"/>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nxon leaves.jpg"/>
          <p:cNvPicPr>
            <a:picLocks noChangeAspect="1"/>
          </p:cNvPicPr>
          <p:nvPr/>
        </p:nvPicPr>
        <p:blipFill>
          <a:blip r:embed="rId3" cstate="print"/>
          <a:stretch>
            <a:fillRect/>
          </a:stretch>
        </p:blipFill>
        <p:spPr>
          <a:xfrm>
            <a:off x="1903518" y="197739"/>
            <a:ext cx="5183082" cy="6660261"/>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ww.jesuitnola.org/jesdata/Harry_Tompson_Eddie_Hebert_350.jpg"/>
          <p:cNvPicPr>
            <a:picLocks noChangeAspect="1" noChangeArrowheads="1"/>
          </p:cNvPicPr>
          <p:nvPr/>
        </p:nvPicPr>
        <p:blipFill>
          <a:blip r:embed="rId3" cstate="print"/>
          <a:srcRect/>
          <a:stretch>
            <a:fillRect/>
          </a:stretch>
        </p:blipFill>
        <p:spPr bwMode="auto">
          <a:xfrm>
            <a:off x="2209800" y="111699"/>
            <a:ext cx="5029200" cy="6495277"/>
          </a:xfrm>
          <a:prstGeom prst="rect">
            <a:avLst/>
          </a:prstGeom>
          <a:noFill/>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Picture 2" descr="http://www.lib.washington.edu/specialcoll/images/ead/PHColl622.822.jpg"/>
          <p:cNvPicPr>
            <a:picLocks noChangeAspect="1" noChangeArrowheads="1"/>
          </p:cNvPicPr>
          <p:nvPr/>
        </p:nvPicPr>
        <p:blipFill>
          <a:blip r:embed="rId3" cstate="print"/>
          <a:srcRect/>
          <a:stretch>
            <a:fillRect/>
          </a:stretch>
        </p:blipFill>
        <p:spPr bwMode="auto">
          <a:xfrm>
            <a:off x="762004" y="-2"/>
            <a:ext cx="8381996" cy="6705602"/>
          </a:xfrm>
          <a:prstGeom prst="rect">
            <a:avLst/>
          </a:prstGeom>
          <a:noFill/>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Picture 2" descr="http://t3.gstatic.com/images?q=tbn:ANd9GcSyFeUnu270-Wfy375Q1hmqZPMadnxA-qJ8zuFi5w07r1dno0_-&amp;t=1"/>
          <p:cNvPicPr>
            <a:picLocks noChangeAspect="1" noChangeArrowheads="1"/>
          </p:cNvPicPr>
          <p:nvPr/>
        </p:nvPicPr>
        <p:blipFill>
          <a:blip r:embed="rId3" cstate="print"/>
          <a:srcRect/>
          <a:stretch>
            <a:fillRect/>
          </a:stretch>
        </p:blipFill>
        <p:spPr bwMode="auto">
          <a:xfrm>
            <a:off x="609600" y="609600"/>
            <a:ext cx="7924794" cy="5791200"/>
          </a:xfrm>
          <a:prstGeom prst="rect">
            <a:avLst/>
          </a:prstGeom>
          <a:noFill/>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Picture 2"/>
          <p:cNvPicPr>
            <a:picLocks noChangeAspect="1" noChangeArrowheads="1"/>
          </p:cNvPicPr>
          <p:nvPr/>
        </p:nvPicPr>
        <p:blipFill>
          <a:blip r:embed="rId3" cstate="print"/>
          <a:srcRect/>
          <a:stretch>
            <a:fillRect/>
          </a:stretch>
        </p:blipFill>
        <p:spPr bwMode="auto">
          <a:xfrm>
            <a:off x="75488" y="358239"/>
            <a:ext cx="8916112" cy="6194961"/>
          </a:xfrm>
          <a:prstGeom prst="rect">
            <a:avLst/>
          </a:prstGeom>
          <a:noFill/>
          <a:ln w="9525">
            <a:noFill/>
            <a:miter lim="800000"/>
            <a:headEnd/>
            <a:tailEnd/>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304800"/>
            <a:ext cx="7696200" cy="5878532"/>
          </a:xfrm>
          <a:prstGeom prst="rect">
            <a:avLst/>
          </a:prstGeom>
          <a:noFill/>
        </p:spPr>
        <p:txBody>
          <a:bodyPr wrap="square" rtlCol="0">
            <a:spAutoFit/>
          </a:bodyPr>
          <a:lstStyle/>
          <a:p>
            <a:pPr algn="ctr"/>
            <a:r>
              <a:rPr lang="en-US" i="1" dirty="0"/>
              <a:t>Buckley v. </a:t>
            </a:r>
            <a:r>
              <a:rPr lang="en-US" i="1" dirty="0" err="1"/>
              <a:t>Valeo</a:t>
            </a:r>
            <a:r>
              <a:rPr lang="en-US" i="1" dirty="0"/>
              <a:t> </a:t>
            </a:r>
            <a:r>
              <a:rPr lang="en-US" dirty="0"/>
              <a:t>(1976)</a:t>
            </a:r>
          </a:p>
          <a:p>
            <a:endParaRPr lang="en-US" dirty="0"/>
          </a:p>
          <a:p>
            <a:r>
              <a:rPr lang="en-US" sz="2000" dirty="0"/>
              <a:t>A restriction on the amount of money a person or group can spend on political communication during a campaign necessarily reduces the quantity of expression by restricting the number of issues discussed, the depth of their exploration, and the size of the audience reached.</a:t>
            </a:r>
            <a:r>
              <a:rPr lang="en-US" sz="2000" u="sng" baseline="30000" dirty="0"/>
              <a:t> </a:t>
            </a:r>
            <a:r>
              <a:rPr lang="en-US" sz="2000" dirty="0"/>
              <a:t>This is because virtually every means of communicating ideas in today’s mass society requires the expenditure of money. The distribution of the humblest handbill or leaflet entails printing, paper, and circulation costs. Speeches and rallies generally necessitate hiring a hall and publicizing the event. The electorate’s increasing dependence on television, radio, and other mass media for news and information has made these expensive modes of communication indispensable instruments of effective political speech.</a:t>
            </a:r>
          </a:p>
          <a:p>
            <a:endParaRPr lang="en-US" sz="2000" dirty="0"/>
          </a:p>
          <a:p>
            <a:r>
              <a:rPr lang="en-US" sz="2000" b="1" dirty="0">
                <a:solidFill>
                  <a:srgbClr val="FF0000"/>
                </a:solidFill>
              </a:rPr>
              <a:t>The expenditure limitations contained in the Act represent substantial, rather than merely theoretical, restraints on the quantity and diversity of political speech</a:t>
            </a:r>
            <a:r>
              <a:rPr lang="en-US" sz="2000" dirty="0"/>
              <a:t>.</a:t>
            </a:r>
          </a:p>
          <a:p>
            <a:endParaRPr lang="en-US" sz="2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5985</TotalTime>
  <Words>106</Words>
  <Application>Microsoft Office PowerPoint</Application>
  <PresentationFormat>On-screen Show (4:3)</PresentationFormat>
  <Paragraphs>115</Paragraphs>
  <Slides>35</Slides>
  <Notes>29</Notes>
  <HiddenSlides>0</HiddenSlides>
  <MMClips>5</MMClips>
  <ScaleCrop>false</ScaleCrop>
  <HeadingPairs>
    <vt:vector size="6" baseType="variant">
      <vt:variant>
        <vt:lpstr>Fonts Used</vt:lpstr>
      </vt:variant>
      <vt:variant>
        <vt:i4>2</vt:i4>
      </vt:variant>
      <vt:variant>
        <vt:lpstr>Theme</vt:lpstr>
      </vt:variant>
      <vt:variant>
        <vt:i4>2</vt:i4>
      </vt:variant>
      <vt:variant>
        <vt:lpstr>Slide Titles</vt:lpstr>
      </vt:variant>
      <vt:variant>
        <vt:i4>35</vt:i4>
      </vt:variant>
    </vt:vector>
  </HeadingPairs>
  <TitlesOfParts>
    <vt:vector size="39" baseType="lpstr">
      <vt:lpstr>Arial</vt:lpstr>
      <vt:lpstr>Calibri</vt:lpstr>
      <vt:lpstr>Office Theme</vt:lpstr>
      <vt:lpstr>12_Office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KC</dc:creator>
  <cp:lastModifiedBy>KC Johnson</cp:lastModifiedBy>
  <cp:revision>51</cp:revision>
  <dcterms:created xsi:type="dcterms:W3CDTF">2010-03-06T20:32:57Z</dcterms:created>
  <dcterms:modified xsi:type="dcterms:W3CDTF">2018-11-01T18:02:33Z</dcterms:modified>
</cp:coreProperties>
</file>