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345" r:id="rId3"/>
    <p:sldId id="346" r:id="rId4"/>
    <p:sldId id="271" r:id="rId5"/>
    <p:sldId id="318" r:id="rId6"/>
    <p:sldId id="347" r:id="rId7"/>
    <p:sldId id="266" r:id="rId8"/>
    <p:sldId id="265" r:id="rId9"/>
    <p:sldId id="348" r:id="rId10"/>
    <p:sldId id="349" r:id="rId11"/>
    <p:sldId id="300" r:id="rId12"/>
    <p:sldId id="301" r:id="rId13"/>
    <p:sldId id="343" r:id="rId14"/>
    <p:sldId id="317" r:id="rId15"/>
    <p:sldId id="334" r:id="rId16"/>
    <p:sldId id="283" r:id="rId17"/>
    <p:sldId id="342" r:id="rId18"/>
    <p:sldId id="310" r:id="rId19"/>
    <p:sldId id="307" r:id="rId20"/>
    <p:sldId id="308" r:id="rId21"/>
    <p:sldId id="309" r:id="rId22"/>
    <p:sldId id="311" r:id="rId23"/>
    <p:sldId id="312" r:id="rId24"/>
    <p:sldId id="313" r:id="rId25"/>
    <p:sldId id="331" r:id="rId26"/>
    <p:sldId id="332" r:id="rId27"/>
    <p:sldId id="339" r:id="rId28"/>
    <p:sldId id="321" r:id="rId29"/>
    <p:sldId id="319" r:id="rId30"/>
    <p:sldId id="341" r:id="rId31"/>
    <p:sldId id="322" r:id="rId32"/>
    <p:sldId id="335" r:id="rId33"/>
    <p:sldId id="336" r:id="rId34"/>
    <p:sldId id="337" r:id="rId35"/>
    <p:sldId id="326" r:id="rId36"/>
    <p:sldId id="327" r:id="rId37"/>
    <p:sldId id="328" r:id="rId38"/>
    <p:sldId id="329" r:id="rId39"/>
    <p:sldId id="314" r:id="rId40"/>
    <p:sldId id="333" r:id="rId41"/>
    <p:sldId id="330" r:id="rId42"/>
    <p:sldId id="35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C38191-54D4-43BF-8CDD-AA09AB84EDEC}" type="datetimeFigureOut">
              <a:rPr lang="en-US" smtClean="0"/>
              <a:t>06-Nov-18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5D3389-862A-498C-9D0D-BD1140413E56}" type="slidenum">
              <a:rPr lang="en-US" smtClean="0"/>
              <a:t>‹#›</a:t>
            </a:fld>
            <a:endParaRPr lang="en-US"/>
          </a:p>
        </p:txBody>
      </p:sp>
    </p:spTree>
    <p:extLst>
      <p:ext uri="{BB962C8B-B14F-4D97-AF65-F5344CB8AC3E}">
        <p14:creationId xmlns:p14="http://schemas.microsoft.com/office/powerpoint/2010/main" val="1621188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934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3425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7732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221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hebert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354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adams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787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8534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786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059316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07830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15</a:t>
            </a:fld>
            <a:endParaRPr lang="en-US"/>
          </a:p>
        </p:txBody>
      </p:sp>
    </p:spTree>
    <p:extLst>
      <p:ext uri="{BB962C8B-B14F-4D97-AF65-F5344CB8AC3E}">
        <p14:creationId xmlns:p14="http://schemas.microsoft.com/office/powerpoint/2010/main" val="2154481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v </a:t>
            </a:r>
            <a:r>
              <a:rPr lang="en-US" dirty="0" err="1"/>
              <a:t>johnson</a:t>
            </a:r>
            <a:r>
              <a:rPr lang="en-US" dirty="0"/>
              <a:t>—1yr sentence</a:t>
            </a:r>
          </a:p>
        </p:txBody>
      </p:sp>
      <p:sp>
        <p:nvSpPr>
          <p:cNvPr id="4" name="Slide Number Placeholder 3"/>
          <p:cNvSpPr>
            <a:spLocks noGrp="1"/>
          </p:cNvSpPr>
          <p:nvPr>
            <p:ph type="sldNum" sz="quarter" idx="10"/>
          </p:nvPr>
        </p:nvSpPr>
        <p:spPr/>
        <p:txBody>
          <a:bodyPr/>
          <a:lstStyle/>
          <a:p>
            <a:fld id="{815D3389-862A-498C-9D0D-BD1140413E56}" type="slidenum">
              <a:rPr lang="en-US" smtClean="0"/>
              <a:t>23</a:t>
            </a:fld>
            <a:endParaRPr lang="en-US"/>
          </a:p>
        </p:txBody>
      </p:sp>
    </p:spTree>
    <p:extLst>
      <p:ext uri="{BB962C8B-B14F-4D97-AF65-F5344CB8AC3E}">
        <p14:creationId xmlns:p14="http://schemas.microsoft.com/office/powerpoint/2010/main" val="297931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28732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177015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4946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64776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217385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232736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03750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4096390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265728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762751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159415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D4F869-71D1-481B-853F-D7437F92FDE9}" type="datetimeFigureOut">
              <a:rPr lang="en-US" smtClean="0"/>
              <a:t>06-Nov-18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t>06-Nov-18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t>06-Nov-18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D4F869-71D1-481B-853F-D7437F92FDE9}" type="datetimeFigureOut">
              <a:rPr lang="en-US" smtClean="0"/>
              <a:t>06-Nov-18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D4F869-71D1-481B-853F-D7437F92FDE9}" type="datetimeFigureOut">
              <a:rPr lang="en-US" smtClean="0"/>
              <a:t>06-Nov-18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D4F869-71D1-481B-853F-D7437F92FDE9}" type="datetimeFigureOut">
              <a:rPr lang="en-US" smtClean="0"/>
              <a:t>06-Nov-18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t>06-Nov-18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06-Nov-18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06-Nov-18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t>06-Nov-18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t>06-Nov-18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8302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2136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397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8332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283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933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4643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0886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44445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921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7581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t>06-Nov-18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CD4F869-71D1-481B-853F-D7437F92FDE9}" type="datetimeFigureOut">
              <a:rPr lang="en-US" smtClean="0">
                <a:solidFill>
                  <a:prstClr val="black">
                    <a:tint val="75000"/>
                  </a:prstClr>
                </a:solidFill>
              </a:rPr>
              <a:pPr/>
              <a:t>06-Nov-18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5579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52400"/>
            <a:ext cx="8721009" cy="6527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818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chard nixon - im not a crook [higher quality - full ver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0"/>
            <a:ext cx="8356600" cy="6267450"/>
          </a:xfrm>
          <a:prstGeom prst="rect">
            <a:avLst/>
          </a:prstGeom>
        </p:spPr>
      </p:pic>
    </p:spTree>
    <p:extLst>
      <p:ext uri="{BB962C8B-B14F-4D97-AF65-F5344CB8AC3E}">
        <p14:creationId xmlns:p14="http://schemas.microsoft.com/office/powerpoint/2010/main" val="26862875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emary woods.jpg"/>
          <p:cNvPicPr>
            <a:picLocks noChangeAspect="1"/>
          </p:cNvPicPr>
          <p:nvPr/>
        </p:nvPicPr>
        <p:blipFill>
          <a:blip r:embed="rId3" cstate="print"/>
          <a:stretch>
            <a:fillRect/>
          </a:stretch>
        </p:blipFill>
        <p:spPr>
          <a:xfrm>
            <a:off x="0" y="-76200"/>
            <a:ext cx="9151038" cy="609599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atergatejordaned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035415" cy="5090375"/>
          </a:xfrm>
          <a:prstGeom prst="rect">
            <a:avLst/>
          </a:prstGeom>
        </p:spPr>
      </p:pic>
    </p:spTree>
    <p:extLst>
      <p:ext uri="{BB962C8B-B14F-4D97-AF65-F5344CB8AC3E}">
        <p14:creationId xmlns:p14="http://schemas.microsoft.com/office/powerpoint/2010/main" val="4190393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presapp0605-nixon.gif"/>
          <p:cNvPicPr>
            <a:picLocks noChangeAspect="1"/>
          </p:cNvPicPr>
          <p:nvPr/>
        </p:nvPicPr>
        <p:blipFill>
          <a:blip r:embed="rId3" cstate="print"/>
          <a:stretch>
            <a:fillRect/>
          </a:stretch>
        </p:blipFill>
        <p:spPr>
          <a:xfrm>
            <a:off x="62408" y="152400"/>
            <a:ext cx="9019184" cy="54863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leaves.jpg"/>
          <p:cNvPicPr>
            <a:picLocks noChangeAspect="1"/>
          </p:cNvPicPr>
          <p:nvPr/>
        </p:nvPicPr>
        <p:blipFill>
          <a:blip r:embed="rId3" cstate="print"/>
          <a:stretch>
            <a:fillRect/>
          </a:stretch>
        </p:blipFill>
        <p:spPr>
          <a:xfrm>
            <a:off x="1903518" y="197739"/>
            <a:ext cx="5183082" cy="666026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jesuitnola.org/jesdata/Harry_Tompson_Eddie_Hebert_350.jpg"/>
          <p:cNvPicPr>
            <a:picLocks noChangeAspect="1" noChangeArrowheads="1"/>
          </p:cNvPicPr>
          <p:nvPr/>
        </p:nvPicPr>
        <p:blipFill>
          <a:blip r:embed="rId3" cstate="print"/>
          <a:srcRect/>
          <a:stretch>
            <a:fillRect/>
          </a:stretch>
        </p:blipFill>
        <p:spPr bwMode="auto">
          <a:xfrm>
            <a:off x="2209800" y="111699"/>
            <a:ext cx="5029200" cy="649527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lib.washington.edu/specialcoll/images/ead/PHColl622.822.jpg"/>
          <p:cNvPicPr>
            <a:picLocks noChangeAspect="1" noChangeArrowheads="1"/>
          </p:cNvPicPr>
          <p:nvPr/>
        </p:nvPicPr>
        <p:blipFill>
          <a:blip r:embed="rId3" cstate="print"/>
          <a:srcRect/>
          <a:stretch>
            <a:fillRect/>
          </a:stretch>
        </p:blipFill>
        <p:spPr bwMode="auto">
          <a:xfrm>
            <a:off x="-34031" y="0"/>
            <a:ext cx="4667249" cy="3733802"/>
          </a:xfrm>
          <a:prstGeom prst="rect">
            <a:avLst/>
          </a:prstGeom>
          <a:noFill/>
        </p:spPr>
      </p:pic>
      <p:pic>
        <p:nvPicPr>
          <p:cNvPr id="2" name="Picture 1">
            <a:extLst>
              <a:ext uri="{FF2B5EF4-FFF2-40B4-BE49-F238E27FC236}">
                <a16:creationId xmlns:a16="http://schemas.microsoft.com/office/drawing/2014/main" id="{ED94BAF2-3A02-4230-9444-34699AAD254B}"/>
              </a:ext>
            </a:extLst>
          </p:cNvPr>
          <p:cNvPicPr>
            <a:picLocks noChangeAspect="1"/>
          </p:cNvPicPr>
          <p:nvPr/>
        </p:nvPicPr>
        <p:blipFill>
          <a:blip r:embed="rId4"/>
          <a:stretch>
            <a:fillRect/>
          </a:stretch>
        </p:blipFill>
        <p:spPr>
          <a:xfrm>
            <a:off x="4800600" y="3758216"/>
            <a:ext cx="4170025" cy="30482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cstate="print"/>
          <a:srcRect/>
          <a:stretch>
            <a:fillRect/>
          </a:stretch>
        </p:blipFill>
        <p:spPr bwMode="auto">
          <a:xfrm>
            <a:off x="75488" y="358239"/>
            <a:ext cx="8916112" cy="619496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7696200" cy="58785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Buckley v. </a:t>
            </a:r>
            <a:r>
              <a:rPr kumimoji="0" lang="en-US" sz="1800" b="0" i="1" u="none" strike="noStrike" kern="1200" cap="none" spc="0" normalizeH="0" baseline="0" noProof="0" dirty="0" err="1">
                <a:ln>
                  <a:noFill/>
                </a:ln>
                <a:solidFill>
                  <a:prstClr val="black"/>
                </a:solidFill>
                <a:effectLst/>
                <a:uLnTx/>
                <a:uFillTx/>
                <a:latin typeface="Calibri"/>
                <a:ea typeface="+mn-ea"/>
                <a:cs typeface="+mn-cs"/>
              </a:rPr>
              <a:t>Valeo</a:t>
            </a:r>
            <a:r>
              <a:rPr kumimoji="0" lang="en-US" sz="1800" b="0" i="1" u="none" strike="noStrike" kern="1200" cap="none" spc="0" normalizeH="0" baseline="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(1976)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 restriction on the amount of money a person or group can spend on political communication during a campaign necessarily reduces the quantity of expression by restricting the number of issues discussed, the depth of their exploration, and the size of the audience reached.</a:t>
            </a:r>
            <a:r>
              <a:rPr kumimoji="0" lang="en-US" sz="2000" b="0" i="0" u="sng" strike="noStrike" kern="1200" cap="none" spc="0" normalizeH="0" baseline="3000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a:ln>
                  <a:noFill/>
                </a:ln>
                <a:solidFill>
                  <a:prstClr val="black"/>
                </a:solidFill>
                <a:effectLst/>
                <a:uLnTx/>
                <a:uFillTx/>
                <a:latin typeface="Calibri"/>
                <a:ea typeface="+mn-ea"/>
                <a:cs typeface="+mn-cs"/>
              </a:rPr>
              <a:t>This is because virtually every means of communicating ideas in today’s mass society requires the expenditure of money. The distribution of the humblest handbill or leaflet entails printing, paper, and circulation costs. Speeches and rallies generally necessitate hiring a hall and publicizing the event. The electorate’s increasing dependence on television, radio, and other mass media for news and information has made these expensive modes of communication indispensable instruments of effective political speech.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The expenditure limitations contained in the Act represent substantial, rather than merely theoretical, restraints on the quantity and diversity of political speech</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817" y="-22048"/>
            <a:ext cx="5199183" cy="6727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9878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_robertson.jpg"/>
          <p:cNvPicPr>
            <a:picLocks noChangeAspect="1"/>
          </p:cNvPicPr>
          <p:nvPr/>
        </p:nvPicPr>
        <p:blipFill>
          <a:blip r:embed="rId3" cstate="print"/>
          <a:stretch>
            <a:fillRect/>
          </a:stretch>
        </p:blipFill>
        <p:spPr>
          <a:xfrm>
            <a:off x="76200" y="70612"/>
            <a:ext cx="4038600" cy="5034788"/>
          </a:xfrm>
          <a:prstGeom prst="rect">
            <a:avLst/>
          </a:prstGeom>
        </p:spPr>
      </p:pic>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0678" y="70612"/>
            <a:ext cx="4376834" cy="5048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6369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467600" cy="3170099"/>
          </a:xfrm>
          <a:prstGeom prst="rect">
            <a:avLst/>
          </a:prstGeom>
          <a:noFill/>
        </p:spPr>
        <p:txBody>
          <a:bodyPr wrap="square" rtlCol="0">
            <a:spAutoFit/>
          </a:bodyPr>
          <a:lstStyle/>
          <a:p>
            <a:r>
              <a:rPr lang="en-US" sz="2000" dirty="0">
                <a:solidFill>
                  <a:prstClr val="black"/>
                </a:solidFill>
              </a:rPr>
              <a:t>I believe in states' rights; I believe in people doing as much as they can for themselves at the community level and at the private level.</a:t>
            </a:r>
          </a:p>
          <a:p>
            <a:endParaRPr lang="en-US" sz="2000" dirty="0">
              <a:solidFill>
                <a:prstClr val="black"/>
              </a:solidFill>
            </a:endParaRPr>
          </a:p>
          <a:p>
            <a:r>
              <a:rPr lang="en-US" sz="2000" dirty="0">
                <a:solidFill>
                  <a:prstClr val="black"/>
                </a:solidFill>
              </a:rPr>
              <a:t>And I believe that we've distorted the balance of our government today by giving powers that were never intended in the constitution to that federal establishment.</a:t>
            </a:r>
          </a:p>
          <a:p>
            <a:endParaRPr lang="en-US" sz="2000" dirty="0">
              <a:solidFill>
                <a:prstClr val="black"/>
              </a:solidFill>
            </a:endParaRPr>
          </a:p>
          <a:p>
            <a:r>
              <a:rPr lang="en-US" sz="2000" dirty="0">
                <a:solidFill>
                  <a:prstClr val="black"/>
                </a:solidFill>
              </a:rPr>
              <a:t>And if I do get the job I'm looking for, I'm going to devote myself to trying to reorder those priorities and to restore to the states and local communities those functions which properly belong there.</a:t>
            </a:r>
          </a:p>
        </p:txBody>
      </p:sp>
      <p:pic>
        <p:nvPicPr>
          <p:cNvPr id="3" name="Ronald Reagan States Rights Speech in Philadelphia, M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6320" y="3810000"/>
            <a:ext cx="609600" cy="609600"/>
          </a:xfrm>
          <a:prstGeom prst="rect">
            <a:avLst/>
          </a:prstGeom>
        </p:spPr>
      </p:pic>
      <p:pic>
        <p:nvPicPr>
          <p:cNvPr id="1026" name="Picture 2" descr="http://www.presidentsrus.com/wp-content/uploads/2007/11/reagan-neshoba-wid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474899"/>
            <a:ext cx="4762500"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191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52" fill="hold"/>
                                        <p:tgtEl>
                                          <p:spTgt spid="3"/>
                                        </p:tgtEl>
                                      </p:cBhvr>
                                    </p:cmd>
                                  </p:childTnLst>
                                </p:cTn>
                              </p:par>
                            </p:childTnLst>
                          </p:cTn>
                        </p:par>
                      </p:childTnLst>
                    </p:cTn>
                  </p:par>
                </p:childTnLst>
              </p:cTn>
              <p:nextCondLst>
                <p:cond evt="onClick" delay="0">
                  <p:tgtEl>
                    <p:spTgt spid="3"/>
                  </p:tgtEl>
                </p:cond>
              </p:nextCondLst>
            </p:seq>
            <p:audio>
              <p:cMediaNode vol="22642">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0" y="3505200"/>
            <a:ext cx="9191994" cy="1523999"/>
          </a:xfrm>
          <a:prstGeom prst="rect">
            <a:avLst/>
          </a:prstGeom>
          <a:noFill/>
          <a:ln w="9525">
            <a:noFill/>
            <a:miter lim="800000"/>
            <a:headEnd/>
            <a:tailEnd/>
          </a:ln>
        </p:spPr>
      </p:pic>
      <p:pic>
        <p:nvPicPr>
          <p:cNvPr id="47107" name="Picture 3"/>
          <p:cNvPicPr>
            <a:picLocks noChangeAspect="1" noChangeArrowheads="1"/>
          </p:cNvPicPr>
          <p:nvPr/>
        </p:nvPicPr>
        <p:blipFill>
          <a:blip r:embed="rId4" cstate="print"/>
          <a:srcRect/>
          <a:stretch>
            <a:fillRect/>
          </a:stretch>
        </p:blipFill>
        <p:spPr bwMode="auto">
          <a:xfrm>
            <a:off x="0" y="1143000"/>
            <a:ext cx="9002550" cy="1647441"/>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7096125" cy="3105150"/>
          </a:xfrm>
          <a:prstGeom prst="rect">
            <a:avLst/>
          </a:prstGeom>
        </p:spPr>
      </p:pic>
      <p:pic>
        <p:nvPicPr>
          <p:cNvPr id="3" name="Picture 2"/>
          <p:cNvPicPr>
            <a:picLocks noChangeAspect="1"/>
          </p:cNvPicPr>
          <p:nvPr/>
        </p:nvPicPr>
        <p:blipFill>
          <a:blip r:embed="rId3"/>
          <a:stretch>
            <a:fillRect/>
          </a:stretch>
        </p:blipFill>
        <p:spPr>
          <a:xfrm>
            <a:off x="3276600" y="3124200"/>
            <a:ext cx="4572000" cy="3600450"/>
          </a:xfrm>
          <a:prstGeom prst="rect">
            <a:avLst/>
          </a:prstGeom>
        </p:spPr>
      </p:pic>
    </p:spTree>
    <p:extLst>
      <p:ext uri="{BB962C8B-B14F-4D97-AF65-F5344CB8AC3E}">
        <p14:creationId xmlns:p14="http://schemas.microsoft.com/office/powerpoint/2010/main" val="209471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381000"/>
            <a:ext cx="6781800" cy="4801314"/>
          </a:xfrm>
          <a:prstGeom prst="rect">
            <a:avLst/>
          </a:prstGeom>
        </p:spPr>
        <p:txBody>
          <a:bodyPr wrap="square">
            <a:spAutoFit/>
          </a:bodyPr>
          <a:lstStyle/>
          <a:p>
            <a:pPr algn="ctr"/>
            <a:r>
              <a:rPr lang="en-US" i="1" dirty="0"/>
              <a:t>Thornburg v. </a:t>
            </a:r>
            <a:r>
              <a:rPr lang="en-US" i="1" dirty="0" err="1"/>
              <a:t>Gingles</a:t>
            </a:r>
            <a:r>
              <a:rPr lang="en-US" i="1" dirty="0"/>
              <a:t> </a:t>
            </a:r>
            <a:r>
              <a:rPr lang="en-US" dirty="0"/>
              <a:t>(1986)</a:t>
            </a:r>
          </a:p>
          <a:p>
            <a:pPr algn="ctr"/>
            <a:endParaRPr lang="en-US" dirty="0"/>
          </a:p>
          <a:p>
            <a:r>
              <a:rPr lang="en-US" dirty="0"/>
              <a:t>“Stated succinctly, a bloc voting majority must usually be able to defeat candidates supported by a politically cohesive, geographically insular minority group. The relevance of the existence of racial bloc voting to a vote dilution claim is twofold: to ascertain whether minority group members constitute a politically cohesive unit and to determine whether whites vote sufficiently as a bloc usually to defeat the minority's preferred candidate. ”</a:t>
            </a:r>
          </a:p>
          <a:p>
            <a:endParaRPr lang="en-US" dirty="0"/>
          </a:p>
          <a:p>
            <a:r>
              <a:rPr lang="en-US" dirty="0"/>
              <a:t>Test:</a:t>
            </a:r>
          </a:p>
          <a:p>
            <a:endParaRPr lang="en-US" dirty="0"/>
          </a:p>
          <a:p>
            <a:r>
              <a:rPr lang="en-US" dirty="0"/>
              <a:t>1.      It is sufficiently large and geographically compact to constitute a majority in a single-member district;</a:t>
            </a:r>
          </a:p>
          <a:p>
            <a:r>
              <a:rPr lang="en-US" dirty="0"/>
              <a:t>2.      It is politically cohesive; and</a:t>
            </a:r>
          </a:p>
          <a:p>
            <a:r>
              <a:rPr lang="en-US" dirty="0"/>
              <a:t>3.      In the absence of special circumstances, that bloc voting by the white majority usually defeats the minority’s preferred candidate.</a:t>
            </a:r>
          </a:p>
        </p:txBody>
      </p:sp>
    </p:spTree>
    <p:extLst>
      <p:ext uri="{BB962C8B-B14F-4D97-AF65-F5344CB8AC3E}">
        <p14:creationId xmlns:p14="http://schemas.microsoft.com/office/powerpoint/2010/main" val="3153383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280" y="2133599"/>
            <a:ext cx="4951095" cy="2095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0"/>
            <a:ext cx="5448300" cy="659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709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76200"/>
            <a:ext cx="4154143" cy="475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4303" y="3124201"/>
            <a:ext cx="4979697" cy="3698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2149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3" y="1371600"/>
            <a:ext cx="4275483"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278" y="1371599"/>
            <a:ext cx="4118790" cy="4419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67000" y="228600"/>
            <a:ext cx="4419600" cy="369332"/>
          </a:xfrm>
          <a:prstGeom prst="rect">
            <a:avLst/>
          </a:prstGeom>
          <a:noFill/>
        </p:spPr>
        <p:txBody>
          <a:bodyPr wrap="square" rtlCol="0">
            <a:spAutoFit/>
          </a:bodyPr>
          <a:lstStyle/>
          <a:p>
            <a:pPr algn="ctr"/>
            <a:r>
              <a:rPr lang="en-US" dirty="0"/>
              <a:t>Georgia House Districts, 1990-1994</a:t>
            </a:r>
          </a:p>
        </p:txBody>
      </p:sp>
    </p:spTree>
    <p:extLst>
      <p:ext uri="{BB962C8B-B14F-4D97-AF65-F5344CB8AC3E}">
        <p14:creationId xmlns:p14="http://schemas.microsoft.com/office/powerpoint/2010/main" val="3255763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0"/>
            <a:ext cx="6324600" cy="6137910"/>
          </a:xfrm>
          <a:prstGeom prst="rect">
            <a:avLst/>
          </a:prstGeom>
          <a:noFill/>
        </p:spPr>
        <p:txBody>
          <a:bodyPr wrap="square" rtlCol="0">
            <a:spAutoFit/>
          </a:bodyPr>
          <a:lstStyle/>
          <a:p>
            <a:pPr algn="ctr"/>
            <a:r>
              <a:rPr lang="en-US" i="1" dirty="0" err="1"/>
              <a:t>McCleskey</a:t>
            </a:r>
            <a:r>
              <a:rPr lang="en-US" i="1" dirty="0"/>
              <a:t> v. Kemp </a:t>
            </a:r>
            <a:r>
              <a:rPr lang="en-US" dirty="0"/>
              <a:t>(1987)</a:t>
            </a:r>
          </a:p>
          <a:p>
            <a:endParaRPr lang="en-US" dirty="0"/>
          </a:p>
          <a:p>
            <a:r>
              <a:rPr lang="en-US" dirty="0"/>
              <a:t>[</a:t>
            </a:r>
            <a:r>
              <a:rPr lang="en-US" dirty="0" err="1"/>
              <a:t>McCleskey</a:t>
            </a:r>
            <a:r>
              <a:rPr lang="en-US" dirty="0"/>
              <a:t>] argues that race has infected the administration of Georgia's statute in two ways: persons who murder whites are more likely to be sentenced to death than persons who murder blacks, and black murderers are more likely to be sentenced to death than white murderers…</a:t>
            </a:r>
          </a:p>
          <a:p>
            <a:endParaRPr lang="en-US" dirty="0"/>
          </a:p>
          <a:p>
            <a:r>
              <a:rPr lang="en-US" b="1" dirty="0">
                <a:solidFill>
                  <a:srgbClr val="FF0000"/>
                </a:solidFill>
              </a:rPr>
              <a:t>Absent a showing that the Georgia capital punishment system operates in an arbitrary and capricious manner, </a:t>
            </a:r>
            <a:r>
              <a:rPr lang="en-US" b="1" dirty="0" err="1">
                <a:solidFill>
                  <a:srgbClr val="FF0000"/>
                </a:solidFill>
              </a:rPr>
              <a:t>McCleskey</a:t>
            </a:r>
            <a:r>
              <a:rPr lang="en-US" b="1" dirty="0">
                <a:solidFill>
                  <a:srgbClr val="FF0000"/>
                </a:solidFill>
              </a:rPr>
              <a:t> cannot prove a constitutional violation by demonstrating that other defendants who may be similarly situated did </a:t>
            </a:r>
            <a:r>
              <a:rPr lang="en-US" b="1" i="1" dirty="0">
                <a:solidFill>
                  <a:srgbClr val="FF0000"/>
                </a:solidFill>
              </a:rPr>
              <a:t>not</a:t>
            </a:r>
            <a:r>
              <a:rPr lang="en-US" b="1" dirty="0">
                <a:solidFill>
                  <a:srgbClr val="FF0000"/>
                </a:solidFill>
              </a:rPr>
              <a:t> receive the death penalty</a:t>
            </a:r>
            <a:r>
              <a:rPr lang="en-US" dirty="0"/>
              <a:t>…</a:t>
            </a:r>
          </a:p>
          <a:p>
            <a:endParaRPr lang="en-US" dirty="0"/>
          </a:p>
          <a:p>
            <a:r>
              <a:rPr lang="en-US" dirty="0"/>
              <a:t>The Constitution does not require that a State eliminate any demonstrable disparity that correlates with a potentially irrelevant factor in order to operate a criminal justice system that includes capital punishment… </a:t>
            </a:r>
            <a:r>
              <a:rPr lang="en-US" dirty="0" err="1"/>
              <a:t>McCleskey's</a:t>
            </a:r>
            <a:r>
              <a:rPr lang="en-US" dirty="0"/>
              <a:t> arguments are best presented to the legislative bodies. It is not the responsibility -- or indeed even the right -- of this Court to determine the appropriate punishment for particular crimes. </a:t>
            </a:r>
          </a:p>
        </p:txBody>
      </p:sp>
    </p:spTree>
    <p:extLst>
      <p:ext uri="{BB962C8B-B14F-4D97-AF65-F5344CB8AC3E}">
        <p14:creationId xmlns:p14="http://schemas.microsoft.com/office/powerpoint/2010/main" val="2576052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457200"/>
            <a:ext cx="5715000" cy="5355312"/>
          </a:xfrm>
          <a:prstGeom prst="rect">
            <a:avLst/>
          </a:prstGeom>
          <a:noFill/>
        </p:spPr>
        <p:txBody>
          <a:bodyPr wrap="square" rtlCol="0">
            <a:spAutoFit/>
          </a:bodyPr>
          <a:lstStyle/>
          <a:p>
            <a:pPr algn="ctr"/>
            <a:r>
              <a:rPr lang="en-US" i="1" dirty="0"/>
              <a:t>City of Richmond v. J.A. </a:t>
            </a:r>
            <a:r>
              <a:rPr lang="en-US" i="1" dirty="0" err="1"/>
              <a:t>Croson</a:t>
            </a:r>
            <a:r>
              <a:rPr lang="en-US" i="1" dirty="0"/>
              <a:t> Co. (</a:t>
            </a:r>
            <a:r>
              <a:rPr lang="en-US" dirty="0"/>
              <a:t>1989)</a:t>
            </a:r>
          </a:p>
          <a:p>
            <a:endParaRPr lang="en-US" dirty="0"/>
          </a:p>
          <a:p>
            <a:r>
              <a:rPr lang="en-US" dirty="0"/>
              <a:t>None of the evidence presented by the city points to any identified discrimination in the Richmond construction industry. We therefore hold that the city has failed to demonstrate a compelling interest in apportioning public contracting opportunities on the basis of race. To accept Richmond’s claim that past societal discrimination alone can serve as the basis for rigid racial preferences would be to open the door to competing claims for “remedial relief” for every disadvantaged group. T</a:t>
            </a:r>
            <a:r>
              <a:rPr lang="en-US" b="1" dirty="0">
                <a:solidFill>
                  <a:srgbClr val="FF0000"/>
                </a:solidFill>
              </a:rPr>
              <a:t>he dream of a Nation of equal citizens in a society where race is irrelevant to personal opportunity and achievement would be lost in a mosaic of shifting preferences based on inherently </a:t>
            </a:r>
            <a:r>
              <a:rPr lang="en-US" b="1" dirty="0" err="1">
                <a:solidFill>
                  <a:srgbClr val="FF0000"/>
                </a:solidFill>
              </a:rPr>
              <a:t>unmeasurable</a:t>
            </a:r>
            <a:r>
              <a:rPr lang="en-US" b="1" dirty="0">
                <a:solidFill>
                  <a:srgbClr val="FF0000"/>
                </a:solidFill>
              </a:rPr>
              <a:t> claims of past wrongs</a:t>
            </a:r>
            <a:r>
              <a:rPr lang="en-US" dirty="0"/>
              <a:t>…</a:t>
            </a:r>
          </a:p>
          <a:p>
            <a:endParaRPr lang="en-US" dirty="0"/>
          </a:p>
          <a:p>
            <a:r>
              <a:rPr lang="en-US" dirty="0"/>
              <a:t>We think such a result would be contrary to both the letter and spirit of a constitutional provision whose central command is equality.</a:t>
            </a:r>
          </a:p>
        </p:txBody>
      </p:sp>
    </p:spTree>
    <p:extLst>
      <p:ext uri="{BB962C8B-B14F-4D97-AF65-F5344CB8AC3E}">
        <p14:creationId xmlns:p14="http://schemas.microsoft.com/office/powerpoint/2010/main" val="1423180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536"/>
            <a:ext cx="8696960" cy="5929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0195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620000" cy="6463308"/>
          </a:xfrm>
          <a:prstGeom prst="rect">
            <a:avLst/>
          </a:prstGeom>
          <a:noFill/>
        </p:spPr>
        <p:txBody>
          <a:bodyPr wrap="square" rtlCol="0">
            <a:spAutoFit/>
          </a:bodyPr>
          <a:lstStyle/>
          <a:p>
            <a:pPr algn="ctr"/>
            <a:r>
              <a:rPr lang="en-US" i="1" dirty="0">
                <a:solidFill>
                  <a:prstClr val="black"/>
                </a:solidFill>
              </a:rPr>
              <a:t>Texas v. Johnson </a:t>
            </a:r>
            <a:r>
              <a:rPr lang="en-US" dirty="0">
                <a:solidFill>
                  <a:prstClr val="black"/>
                </a:solidFill>
              </a:rPr>
              <a:t>(1989)—Brennan majority opinion</a:t>
            </a:r>
          </a:p>
          <a:p>
            <a:endParaRPr lang="en-US" dirty="0">
              <a:solidFill>
                <a:prstClr val="black"/>
              </a:solidFill>
            </a:endParaRPr>
          </a:p>
          <a:p>
            <a:r>
              <a:rPr lang="en-US" dirty="0">
                <a:solidFill>
                  <a:prstClr val="black"/>
                </a:solidFill>
              </a:rPr>
              <a:t>Texas argues that its interest in preserving the flag as a symbol of nationhood and national unity survives this close analysis . . . the State's claim is that it has an interest in preserving the flag as a symbol of </a:t>
            </a:r>
            <a:r>
              <a:rPr lang="en-US" i="1" dirty="0">
                <a:solidFill>
                  <a:prstClr val="black"/>
                </a:solidFill>
              </a:rPr>
              <a:t>nationhood</a:t>
            </a:r>
            <a:r>
              <a:rPr lang="en-US" dirty="0">
                <a:solidFill>
                  <a:prstClr val="black"/>
                </a:solidFill>
              </a:rPr>
              <a:t> and </a:t>
            </a:r>
            <a:r>
              <a:rPr lang="en-US" i="1" dirty="0">
                <a:solidFill>
                  <a:prstClr val="black"/>
                </a:solidFill>
              </a:rPr>
              <a:t>national unity,</a:t>
            </a:r>
            <a:r>
              <a:rPr lang="en-US" dirty="0">
                <a:solidFill>
                  <a:prstClr val="black"/>
                </a:solidFill>
              </a:rPr>
              <a:t> a symbol with a determinate range of meanings. According to Texas, if one physically treats the flag in a way that would tend to cast doubt on either the idea that nationhood and national unity are the flag's referents or that national unity actually exists, the message conveyed thereby is a harmful one, and therefore may be prohibited.</a:t>
            </a:r>
            <a:r>
              <a:rPr lang="en-US" baseline="30000" dirty="0">
                <a:solidFill>
                  <a:prstClr val="black"/>
                </a:solidFill>
              </a:rPr>
              <a:t> </a:t>
            </a:r>
          </a:p>
          <a:p>
            <a:endParaRPr lang="en-US" dirty="0">
              <a:solidFill>
                <a:prstClr val="black"/>
              </a:solidFill>
            </a:endParaRPr>
          </a:p>
          <a:p>
            <a:r>
              <a:rPr lang="en-US" dirty="0">
                <a:solidFill>
                  <a:prstClr val="black"/>
                </a:solidFill>
              </a:rPr>
              <a:t>If there is a bedrock principle underlying the First Amendment, it is that the government may not prohibit the expression of an idea simply because society finds the idea itself offensive or disagreeable . . .</a:t>
            </a:r>
          </a:p>
          <a:p>
            <a:endParaRPr lang="en-US" dirty="0">
              <a:solidFill>
                <a:prstClr val="black"/>
              </a:solidFill>
            </a:endParaRPr>
          </a:p>
          <a:p>
            <a:r>
              <a:rPr lang="en-US" b="1" dirty="0">
                <a:solidFill>
                  <a:srgbClr val="FF0000"/>
                </a:solidFill>
              </a:rPr>
              <a:t>We are tempted to say, in fact, that the flag’s deservedly cherished place in our community will be strengthened, not weakened, by our holding today</a:t>
            </a:r>
            <a:r>
              <a:rPr lang="en-US" dirty="0">
                <a:solidFill>
                  <a:prstClr val="black"/>
                </a:solidFill>
              </a:rPr>
              <a:t>. . .</a:t>
            </a:r>
          </a:p>
          <a:p>
            <a:endParaRPr lang="en-US" dirty="0">
              <a:solidFill>
                <a:prstClr val="black"/>
              </a:solidFill>
            </a:endParaRPr>
          </a:p>
          <a:p>
            <a:r>
              <a:rPr lang="en-US" dirty="0">
                <a:solidFill>
                  <a:prstClr val="black"/>
                </a:solidFill>
              </a:rPr>
              <a:t>The way to preserve the flag's special role is not to punish those who feel differently about these matters. It is to persuade them that they are wrong.</a:t>
            </a:r>
          </a:p>
          <a:p>
            <a:br>
              <a:rPr lang="en-US" dirty="0">
                <a:solidFill>
                  <a:prstClr val="black"/>
                </a:solidFill>
              </a:rPr>
            </a:br>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425098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467600" cy="5078313"/>
          </a:xfrm>
          <a:prstGeom prst="rect">
            <a:avLst/>
          </a:prstGeom>
          <a:noFill/>
        </p:spPr>
        <p:txBody>
          <a:bodyPr wrap="square" rtlCol="0">
            <a:spAutoFit/>
          </a:bodyPr>
          <a:lstStyle/>
          <a:p>
            <a:pPr algn="ctr"/>
            <a:r>
              <a:rPr lang="en-US" i="1" dirty="0">
                <a:solidFill>
                  <a:prstClr val="black"/>
                </a:solidFill>
              </a:rPr>
              <a:t>Texas v. Johnson </a:t>
            </a:r>
            <a:r>
              <a:rPr lang="en-US" dirty="0">
                <a:solidFill>
                  <a:prstClr val="black"/>
                </a:solidFill>
              </a:rPr>
              <a:t>—Rehnquist dissent</a:t>
            </a:r>
          </a:p>
          <a:p>
            <a:endParaRPr lang="en-US" dirty="0">
              <a:solidFill>
                <a:prstClr val="black"/>
              </a:solidFill>
            </a:endParaRPr>
          </a:p>
          <a:p>
            <a:r>
              <a:rPr lang="en-US" dirty="0">
                <a:solidFill>
                  <a:prstClr val="black"/>
                </a:solidFill>
              </a:rPr>
              <a:t>The American flag, then, throughout more than 200 years of our history, has come to be the visible symbol embodying our Nation. It does not represent the views of any particular political party, and it does not represent any particular political philosophy. The flag is not simply another "idea" or "point of view" competing for recognition in the marketplace of ideas. </a:t>
            </a:r>
            <a:r>
              <a:rPr lang="en-US" b="1" dirty="0">
                <a:solidFill>
                  <a:srgbClr val="FF0000"/>
                </a:solidFill>
              </a:rPr>
              <a:t>Millions and millions of Americans regard it with an almost mystical reverence, regardless of what sort of social, political, or philosophical beliefs they may have. I cannot agree that the First Amendment invalidates the Act of Congress, and the laws of 48 of the 50 States, which make criminal the public burning of the flag </a:t>
            </a:r>
            <a:r>
              <a:rPr lang="en-US" dirty="0">
                <a:solidFill>
                  <a:prstClr val="black"/>
                </a:solidFill>
              </a:rPr>
              <a:t>. . .</a:t>
            </a:r>
          </a:p>
          <a:p>
            <a:endParaRPr lang="en-US" dirty="0">
              <a:solidFill>
                <a:prstClr val="black"/>
              </a:solidFill>
            </a:endParaRPr>
          </a:p>
          <a:p>
            <a:r>
              <a:rPr lang="en-US" dirty="0">
                <a:solidFill>
                  <a:prstClr val="black"/>
                </a:solidFill>
              </a:rPr>
              <a:t>The Court concludes its opinion with a regrettably patronizing civics lecture, presumably addressed to the Members of both Houses of Congress, the members of the 48 state legislatures that enacted prohibitions against flag burning, and the troops fighting under that flag in Vietnam who objected to its being burned.</a:t>
            </a:r>
          </a:p>
        </p:txBody>
      </p:sp>
    </p:spTree>
    <p:extLst>
      <p:ext uri="{BB962C8B-B14F-4D97-AF65-F5344CB8AC3E}">
        <p14:creationId xmlns:p14="http://schemas.microsoft.com/office/powerpoint/2010/main" val="2871156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16249"/>
            <a:ext cx="4267200" cy="6652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4493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1/14/President_Ronald_Reagan_and_Judge_Antonin_Scalia_confer_in_the_Oval_Office,_July_7,_1986.jpg"/>
          <p:cNvPicPr>
            <a:picLocks noChangeAspect="1" noChangeArrowheads="1"/>
          </p:cNvPicPr>
          <p:nvPr/>
        </p:nvPicPr>
        <p:blipFill>
          <a:blip r:embed="rId3" cstate="print"/>
          <a:srcRect/>
          <a:stretch>
            <a:fillRect/>
          </a:stretch>
        </p:blipFill>
        <p:spPr bwMode="auto">
          <a:xfrm>
            <a:off x="64032" y="481522"/>
            <a:ext cx="9079968" cy="6071678"/>
          </a:xfrm>
          <a:prstGeom prst="rect">
            <a:avLst/>
          </a:prstGeom>
          <a:noFill/>
        </p:spPr>
      </p:pic>
    </p:spTree>
    <p:extLst>
      <p:ext uri="{BB962C8B-B14F-4D97-AF65-F5344CB8AC3E}">
        <p14:creationId xmlns:p14="http://schemas.microsoft.com/office/powerpoint/2010/main" val="1646223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799"/>
            <a:ext cx="8500187" cy="560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0789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nnedy-bork edi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1623" y="6427"/>
            <a:ext cx="8762999" cy="4925338"/>
          </a:xfrm>
          <a:prstGeom prst="rect">
            <a:avLst/>
          </a:prstGeom>
        </p:spPr>
      </p:pic>
    </p:spTree>
    <p:extLst>
      <p:ext uri="{BB962C8B-B14F-4D97-AF65-F5344CB8AC3E}">
        <p14:creationId xmlns:p14="http://schemas.microsoft.com/office/powerpoint/2010/main" val="33604459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rk vote.PNG"/>
          <p:cNvPicPr>
            <a:picLocks noChangeAspect="1"/>
          </p:cNvPicPr>
          <p:nvPr/>
        </p:nvPicPr>
        <p:blipFill>
          <a:blip r:embed="rId3" cstate="print"/>
          <a:stretch>
            <a:fillRect/>
          </a:stretch>
        </p:blipFill>
        <p:spPr>
          <a:xfrm>
            <a:off x="2590800" y="149480"/>
            <a:ext cx="3962400" cy="6559038"/>
          </a:xfrm>
          <a:prstGeom prst="rect">
            <a:avLst/>
          </a:prstGeom>
        </p:spPr>
      </p:pic>
    </p:spTree>
    <p:extLst>
      <p:ext uri="{BB962C8B-B14F-4D97-AF65-F5344CB8AC3E}">
        <p14:creationId xmlns:p14="http://schemas.microsoft.com/office/powerpoint/2010/main" val="3784411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1"/>
            <a:ext cx="5105400" cy="680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9074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achievement.org/achievers/ken0/large/ken0-008.jpg"/>
          <p:cNvPicPr>
            <a:picLocks noChangeAspect="1" noChangeArrowheads="1"/>
          </p:cNvPicPr>
          <p:nvPr/>
        </p:nvPicPr>
        <p:blipFill>
          <a:blip r:embed="rId3" cstate="print"/>
          <a:srcRect/>
          <a:stretch>
            <a:fillRect/>
          </a:stretch>
        </p:blipFill>
        <p:spPr bwMode="auto">
          <a:xfrm>
            <a:off x="33931" y="152400"/>
            <a:ext cx="9072161" cy="6096000"/>
          </a:xfrm>
          <a:prstGeom prst="rect">
            <a:avLst/>
          </a:prstGeom>
          <a:noFill/>
        </p:spPr>
      </p:pic>
    </p:spTree>
    <p:extLst>
      <p:ext uri="{BB962C8B-B14F-4D97-AF65-F5344CB8AC3E}">
        <p14:creationId xmlns:p14="http://schemas.microsoft.com/office/powerpoint/2010/main" val="2041638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wharton.upenn.edu/125anniversaryissue/img/lg/brennan.jpg"/>
          <p:cNvPicPr>
            <a:picLocks noChangeAspect="1" noChangeArrowheads="1"/>
          </p:cNvPicPr>
          <p:nvPr/>
        </p:nvPicPr>
        <p:blipFill>
          <a:blip r:embed="rId3" cstate="print"/>
          <a:srcRect/>
          <a:stretch>
            <a:fillRect/>
          </a:stretch>
        </p:blipFill>
        <p:spPr bwMode="auto">
          <a:xfrm>
            <a:off x="2468192" y="46424"/>
            <a:ext cx="4847008" cy="6811576"/>
          </a:xfrm>
          <a:prstGeom prst="rect">
            <a:avLst/>
          </a:prstGeom>
          <a:noFill/>
        </p:spPr>
      </p:pic>
    </p:spTree>
    <p:extLst>
      <p:ext uri="{BB962C8B-B14F-4D97-AF65-F5344CB8AC3E}">
        <p14:creationId xmlns:p14="http://schemas.microsoft.com/office/powerpoint/2010/main" val="509212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aptainras.files.wordpress.com/2009/05/bush-and-souter1.jpg?w=450&amp;h=350"/>
          <p:cNvPicPr>
            <a:picLocks noChangeAspect="1" noChangeArrowheads="1"/>
          </p:cNvPicPr>
          <p:nvPr/>
        </p:nvPicPr>
        <p:blipFill>
          <a:blip r:embed="rId3" cstate="print"/>
          <a:srcRect/>
          <a:stretch>
            <a:fillRect/>
          </a:stretch>
        </p:blipFill>
        <p:spPr bwMode="auto">
          <a:xfrm>
            <a:off x="0" y="24414"/>
            <a:ext cx="5674178" cy="4413250"/>
          </a:xfrm>
          <a:prstGeom prst="rect">
            <a:avLst/>
          </a:prstGeom>
          <a:noFill/>
        </p:spPr>
      </p:pic>
      <p:pic>
        <p:nvPicPr>
          <p:cNvPr id="2" name="Picture 1">
            <a:extLst>
              <a:ext uri="{FF2B5EF4-FFF2-40B4-BE49-F238E27FC236}">
                <a16:creationId xmlns:a16="http://schemas.microsoft.com/office/drawing/2014/main" id="{2E88E391-4580-4B5E-B37B-9EB4E4DD09E2}"/>
              </a:ext>
            </a:extLst>
          </p:cNvPr>
          <p:cNvPicPr>
            <a:picLocks noChangeAspect="1"/>
          </p:cNvPicPr>
          <p:nvPr/>
        </p:nvPicPr>
        <p:blipFill>
          <a:blip r:embed="rId4"/>
          <a:stretch>
            <a:fillRect/>
          </a:stretch>
        </p:blipFill>
        <p:spPr>
          <a:xfrm>
            <a:off x="3925372" y="3365072"/>
            <a:ext cx="5218628" cy="3505504"/>
          </a:xfrm>
          <a:prstGeom prst="rect">
            <a:avLst/>
          </a:prstGeom>
        </p:spPr>
      </p:pic>
    </p:spTree>
    <p:extLst>
      <p:ext uri="{BB962C8B-B14F-4D97-AF65-F5344CB8AC3E}">
        <p14:creationId xmlns:p14="http://schemas.microsoft.com/office/powerpoint/2010/main" val="2946719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cstate="print"/>
          <a:srcRect/>
          <a:stretch>
            <a:fillRect/>
          </a:stretch>
        </p:blipFill>
        <p:spPr bwMode="auto">
          <a:xfrm>
            <a:off x="1066800" y="3426667"/>
            <a:ext cx="7315200" cy="2463282"/>
          </a:xfrm>
          <a:prstGeom prst="rect">
            <a:avLst/>
          </a:prstGeom>
          <a:noFill/>
          <a:ln w="9525">
            <a:noFill/>
            <a:miter lim="800000"/>
            <a:headEnd/>
            <a:tailEnd/>
          </a:ln>
        </p:spPr>
      </p:pic>
      <p:sp>
        <p:nvSpPr>
          <p:cNvPr id="4" name="TextBox 3"/>
          <p:cNvSpPr txBox="1"/>
          <p:nvPr/>
        </p:nvSpPr>
        <p:spPr>
          <a:xfrm>
            <a:off x="304800" y="228600"/>
            <a:ext cx="8305800" cy="3231654"/>
          </a:xfrm>
          <a:prstGeom prst="rect">
            <a:avLst/>
          </a:prstGeom>
          <a:noFill/>
        </p:spPr>
        <p:txBody>
          <a:bodyPr wrap="square" rtlCol="0">
            <a:spAutoFit/>
          </a:bodyPr>
          <a:lstStyle/>
          <a:p>
            <a:r>
              <a:rPr lang="en-US" dirty="0">
                <a:solidFill>
                  <a:prstClr val="black"/>
                </a:solidFill>
              </a:rPr>
              <a:t>Molly Yard, president of National Organization of Women: </a:t>
            </a:r>
          </a:p>
          <a:p>
            <a:endParaRPr lang="en-US" dirty="0">
              <a:solidFill>
                <a:prstClr val="black"/>
              </a:solidFill>
            </a:endParaRPr>
          </a:p>
          <a:p>
            <a:r>
              <a:rPr lang="en-US" sz="2400" dirty="0">
                <a:solidFill>
                  <a:prstClr val="black"/>
                </a:solidFill>
              </a:rPr>
              <a:t>“Are you prepared to deny freedom to women? Are you prepared to deny reproductive health to women? Are you prepared for lawlessness, and for the death of your daughters and your granddaughters? I tremble for this country if you confirm David Souter. But most of all I tremble for the women of America and their families.”</a:t>
            </a:r>
          </a:p>
          <a:p>
            <a:endParaRPr lang="en-US" sz="2400" dirty="0">
              <a:solidFill>
                <a:prstClr val="black"/>
              </a:solidFill>
            </a:endParaRPr>
          </a:p>
        </p:txBody>
      </p:sp>
    </p:spTree>
    <p:extLst>
      <p:ext uri="{BB962C8B-B14F-4D97-AF65-F5344CB8AC3E}">
        <p14:creationId xmlns:p14="http://schemas.microsoft.com/office/powerpoint/2010/main" val="2913829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ush Standing W/Clarence Thomas @ Podium"/>
          <p:cNvPicPr>
            <a:picLocks noChangeAspect="1" noChangeArrowheads="1"/>
          </p:cNvPicPr>
          <p:nvPr/>
        </p:nvPicPr>
        <p:blipFill>
          <a:blip r:embed="rId3" cstate="print"/>
          <a:srcRect/>
          <a:stretch>
            <a:fillRect/>
          </a:stretch>
        </p:blipFill>
        <p:spPr bwMode="auto">
          <a:xfrm>
            <a:off x="2570798" y="41694"/>
            <a:ext cx="4515802" cy="6816306"/>
          </a:xfrm>
          <a:prstGeom prst="rect">
            <a:avLst/>
          </a:prstGeom>
          <a:noFill/>
        </p:spPr>
      </p:pic>
    </p:spTree>
    <p:extLst>
      <p:ext uri="{BB962C8B-B14F-4D97-AF65-F5344CB8AC3E}">
        <p14:creationId xmlns:p14="http://schemas.microsoft.com/office/powerpoint/2010/main" val="4085378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aphistory2010.yolasite.com/resources/Clarence%20Thomas%20and%20Anita%20Hill%20.jpg"/>
          <p:cNvPicPr>
            <a:picLocks noChangeAspect="1" noChangeArrowheads="1"/>
          </p:cNvPicPr>
          <p:nvPr/>
        </p:nvPicPr>
        <p:blipFill>
          <a:blip r:embed="rId3" cstate="print"/>
          <a:srcRect/>
          <a:stretch>
            <a:fillRect/>
          </a:stretch>
        </p:blipFill>
        <p:spPr bwMode="auto">
          <a:xfrm>
            <a:off x="1940207" y="-18415"/>
            <a:ext cx="5222593" cy="6876415"/>
          </a:xfrm>
          <a:prstGeom prst="rect">
            <a:avLst/>
          </a:prstGeom>
          <a:noFill/>
        </p:spPr>
      </p:pic>
    </p:spTree>
    <p:extLst>
      <p:ext uri="{BB962C8B-B14F-4D97-AF65-F5344CB8AC3E}">
        <p14:creationId xmlns:p14="http://schemas.microsoft.com/office/powerpoint/2010/main" val="698007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arence thomas high-tech lynching.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152400"/>
            <a:ext cx="8483600" cy="6362700"/>
          </a:xfrm>
          <a:prstGeom prst="rect">
            <a:avLst/>
          </a:prstGeom>
        </p:spPr>
      </p:pic>
    </p:spTree>
    <p:extLst>
      <p:ext uri="{BB962C8B-B14F-4D97-AF65-F5344CB8AC3E}">
        <p14:creationId xmlns:p14="http://schemas.microsoft.com/office/powerpoint/2010/main" val="1096679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4528">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7188"/>
            <a:ext cx="9296400"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023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PNG"/>
          <p:cNvPicPr>
            <a:picLocks noChangeAspect="1"/>
          </p:cNvPicPr>
          <p:nvPr/>
        </p:nvPicPr>
        <p:blipFill>
          <a:blip r:embed="rId3" cstate="print"/>
          <a:stretch>
            <a:fillRect/>
          </a:stretch>
        </p:blipFill>
        <p:spPr>
          <a:xfrm>
            <a:off x="2971801" y="32942"/>
            <a:ext cx="3200400" cy="6792114"/>
          </a:xfrm>
          <a:prstGeom prst="rect">
            <a:avLst/>
          </a:prstGeom>
        </p:spPr>
      </p:pic>
    </p:spTree>
    <p:extLst>
      <p:ext uri="{BB962C8B-B14F-4D97-AF65-F5344CB8AC3E}">
        <p14:creationId xmlns:p14="http://schemas.microsoft.com/office/powerpoint/2010/main" val="3041304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7F8EC9-2D24-454D-868A-6C20ECDD681F}"/>
              </a:ext>
            </a:extLst>
          </p:cNvPr>
          <p:cNvPicPr>
            <a:picLocks noChangeAspect="1"/>
          </p:cNvPicPr>
          <p:nvPr/>
        </p:nvPicPr>
        <p:blipFill>
          <a:blip r:embed="rId2"/>
          <a:stretch>
            <a:fillRect/>
          </a:stretch>
        </p:blipFill>
        <p:spPr>
          <a:xfrm>
            <a:off x="0" y="0"/>
            <a:ext cx="9144000" cy="3267784"/>
          </a:xfrm>
          <a:prstGeom prst="rect">
            <a:avLst/>
          </a:prstGeom>
        </p:spPr>
      </p:pic>
      <p:pic>
        <p:nvPicPr>
          <p:cNvPr id="3" name="Picture 2">
            <a:extLst>
              <a:ext uri="{FF2B5EF4-FFF2-40B4-BE49-F238E27FC236}">
                <a16:creationId xmlns:a16="http://schemas.microsoft.com/office/drawing/2014/main" id="{DF214316-B171-47E9-9A32-4A9ECF12C1DA}"/>
              </a:ext>
            </a:extLst>
          </p:cNvPr>
          <p:cNvPicPr>
            <a:picLocks noChangeAspect="1"/>
          </p:cNvPicPr>
          <p:nvPr/>
        </p:nvPicPr>
        <p:blipFill>
          <a:blip r:embed="rId3"/>
          <a:stretch>
            <a:fillRect/>
          </a:stretch>
        </p:blipFill>
        <p:spPr>
          <a:xfrm>
            <a:off x="0" y="3048000"/>
            <a:ext cx="9144000" cy="2909785"/>
          </a:xfrm>
          <a:prstGeom prst="rect">
            <a:avLst/>
          </a:prstGeom>
        </p:spPr>
      </p:pic>
    </p:spTree>
    <p:extLst>
      <p:ext uri="{BB962C8B-B14F-4D97-AF65-F5344CB8AC3E}">
        <p14:creationId xmlns:p14="http://schemas.microsoft.com/office/powerpoint/2010/main" val="3834357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3309</TotalTime>
  <Words>736</Words>
  <Application>Microsoft Office PowerPoint</Application>
  <PresentationFormat>On-screen Show (4:3)</PresentationFormat>
  <Paragraphs>76</Paragraphs>
  <Slides>41</Slides>
  <Notes>23</Notes>
  <HiddenSlides>0</HiddenSlides>
  <MMClips>5</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41</vt:i4>
      </vt:variant>
    </vt:vector>
  </HeadingPairs>
  <TitlesOfParts>
    <vt:vector size="45" baseType="lpstr">
      <vt:lpstr>Arial</vt:lpstr>
      <vt:lpstr>Calibri</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38</cp:revision>
  <dcterms:created xsi:type="dcterms:W3CDTF">2011-04-09T17:54:15Z</dcterms:created>
  <dcterms:modified xsi:type="dcterms:W3CDTF">2018-11-06T19:05:58Z</dcterms:modified>
</cp:coreProperties>
</file>