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3"/>
  </p:notesMasterIdLst>
  <p:sldIdLst>
    <p:sldId id="312" r:id="rId4"/>
    <p:sldId id="314" r:id="rId5"/>
    <p:sldId id="324" r:id="rId6"/>
    <p:sldId id="362" r:id="rId7"/>
    <p:sldId id="329" r:id="rId8"/>
    <p:sldId id="327" r:id="rId9"/>
    <p:sldId id="287" r:id="rId10"/>
    <p:sldId id="353" r:id="rId11"/>
    <p:sldId id="288" r:id="rId12"/>
    <p:sldId id="333" r:id="rId13"/>
    <p:sldId id="334" r:id="rId14"/>
    <p:sldId id="272" r:id="rId15"/>
    <p:sldId id="274" r:id="rId16"/>
    <p:sldId id="273" r:id="rId17"/>
    <p:sldId id="275" r:id="rId18"/>
    <p:sldId id="277" r:id="rId19"/>
    <p:sldId id="352" r:id="rId20"/>
    <p:sldId id="344" r:id="rId21"/>
    <p:sldId id="345" r:id="rId22"/>
    <p:sldId id="346" r:id="rId23"/>
    <p:sldId id="354" r:id="rId24"/>
    <p:sldId id="355" r:id="rId25"/>
    <p:sldId id="269" r:id="rId26"/>
    <p:sldId id="303" r:id="rId27"/>
    <p:sldId id="319" r:id="rId28"/>
    <p:sldId id="363" r:id="rId29"/>
    <p:sldId id="313" r:id="rId30"/>
    <p:sldId id="364" r:id="rId31"/>
    <p:sldId id="315" r:id="rId32"/>
    <p:sldId id="365" r:id="rId33"/>
    <p:sldId id="317" r:id="rId34"/>
    <p:sldId id="318" r:id="rId35"/>
    <p:sldId id="366" r:id="rId36"/>
    <p:sldId id="321" r:id="rId37"/>
    <p:sldId id="322" r:id="rId38"/>
    <p:sldId id="367" r:id="rId39"/>
    <p:sldId id="326" r:id="rId40"/>
    <p:sldId id="368" r:id="rId41"/>
    <p:sldId id="36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F221B-DA92-4FE2-8084-0DB6D04DE8A6}" type="datetimeFigureOut">
              <a:rPr lang="en-US" smtClean="0"/>
              <a:t>07-Sep-18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911E6-EF1A-4272-943E-6C5F060D4688}" type="slidenum">
              <a:rPr lang="en-US" smtClean="0"/>
              <a:t>‹#›</a:t>
            </a:fld>
            <a:endParaRPr lang="en-US"/>
          </a:p>
        </p:txBody>
      </p:sp>
    </p:spTree>
    <p:extLst>
      <p:ext uri="{BB962C8B-B14F-4D97-AF65-F5344CB8AC3E}">
        <p14:creationId xmlns:p14="http://schemas.microsoft.com/office/powerpoint/2010/main" val="186460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208794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396227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746024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Wm tuck</a:t>
            </a:r>
          </a:p>
        </p:txBody>
      </p:sp>
      <p:sp>
        <p:nvSpPr>
          <p:cNvPr id="4" name="Slide Number Placeholder 3"/>
          <p:cNvSpPr>
            <a:spLocks noGrp="1"/>
          </p:cNvSpPr>
          <p:nvPr>
            <p:ph type="sldNum" sz="quarter" idx="10"/>
          </p:nvPr>
        </p:nvSpPr>
        <p:spPr/>
        <p:txBody>
          <a:bodyPr/>
          <a:lstStyle/>
          <a:p>
            <a:fld id="{33E911E6-EF1A-4272-943E-6C5F060D4688}" type="slidenum">
              <a:rPr lang="en-US" smtClean="0"/>
              <a:t>7</a:t>
            </a:fld>
            <a:endParaRPr lang="en-US"/>
          </a:p>
        </p:txBody>
      </p:sp>
    </p:spTree>
    <p:extLst>
      <p:ext uri="{BB962C8B-B14F-4D97-AF65-F5344CB8AC3E}">
        <p14:creationId xmlns:p14="http://schemas.microsoft.com/office/powerpoint/2010/main" val="1021511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9</a:t>
            </a:fld>
            <a:endParaRPr lang="en-US"/>
          </a:p>
        </p:txBody>
      </p:sp>
    </p:spTree>
    <p:extLst>
      <p:ext uri="{BB962C8B-B14F-4D97-AF65-F5344CB8AC3E}">
        <p14:creationId xmlns:p14="http://schemas.microsoft.com/office/powerpoint/2010/main" val="2533645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12</a:t>
            </a:fld>
            <a:endParaRPr lang="en-US"/>
          </a:p>
        </p:txBody>
      </p:sp>
    </p:spTree>
    <p:extLst>
      <p:ext uri="{BB962C8B-B14F-4D97-AF65-F5344CB8AC3E}">
        <p14:creationId xmlns:p14="http://schemas.microsoft.com/office/powerpoint/2010/main" val="353300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911E6-EF1A-4272-943E-6C5F060D468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3735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14</a:t>
            </a:fld>
            <a:endParaRPr lang="en-US"/>
          </a:p>
        </p:txBody>
      </p:sp>
    </p:spTree>
    <p:extLst>
      <p:ext uri="{BB962C8B-B14F-4D97-AF65-F5344CB8AC3E}">
        <p14:creationId xmlns:p14="http://schemas.microsoft.com/office/powerpoint/2010/main" val="2624248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15</a:t>
            </a:fld>
            <a:endParaRPr lang="en-US"/>
          </a:p>
        </p:txBody>
      </p:sp>
    </p:spTree>
    <p:extLst>
      <p:ext uri="{BB962C8B-B14F-4D97-AF65-F5344CB8AC3E}">
        <p14:creationId xmlns:p14="http://schemas.microsoft.com/office/powerpoint/2010/main" val="3438792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16</a:t>
            </a:fld>
            <a:endParaRPr lang="en-US"/>
          </a:p>
        </p:txBody>
      </p:sp>
    </p:spTree>
    <p:extLst>
      <p:ext uri="{BB962C8B-B14F-4D97-AF65-F5344CB8AC3E}">
        <p14:creationId xmlns:p14="http://schemas.microsoft.com/office/powerpoint/2010/main" val="3424837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50362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0054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92486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D5F1C4C-8B5B-4A3F-8D38-2736234F74A6}"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975701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23</a:t>
            </a:fld>
            <a:endParaRPr lang="en-US"/>
          </a:p>
        </p:txBody>
      </p:sp>
    </p:spTree>
    <p:extLst>
      <p:ext uri="{BB962C8B-B14F-4D97-AF65-F5344CB8AC3E}">
        <p14:creationId xmlns:p14="http://schemas.microsoft.com/office/powerpoint/2010/main" val="174191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911E6-EF1A-4272-943E-6C5F060D4688}" type="slidenum">
              <a:rPr lang="en-US" smtClean="0"/>
              <a:t>24</a:t>
            </a:fld>
            <a:endParaRPr lang="en-US"/>
          </a:p>
        </p:txBody>
      </p:sp>
    </p:spTree>
    <p:extLst>
      <p:ext uri="{BB962C8B-B14F-4D97-AF65-F5344CB8AC3E}">
        <p14:creationId xmlns:p14="http://schemas.microsoft.com/office/powerpoint/2010/main" val="1597722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3784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Emk</a:t>
            </a:r>
            <a:r>
              <a:rPr lang="en-US" dirty="0"/>
              <a:t> and </a:t>
            </a:r>
            <a:r>
              <a:rPr lang="en-US" dirty="0" err="1"/>
              <a:t>bayh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034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7123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carswell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4579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hruska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3319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5544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9668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8429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159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6021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675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2195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1014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F1C4C-8B5B-4A3F-8D38-2736234F74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00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A1472E-FCAF-41FE-B598-EBA94BF6F0C6}"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A1472E-FCAF-41FE-B598-EBA94BF6F0C6}"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A1472E-FCAF-41FE-B598-EBA94BF6F0C6}" type="datetimeFigureOut">
              <a:rPr lang="en-US" smtClean="0"/>
              <a:t>07-Sep-18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A1472E-FCAF-41FE-B598-EBA94BF6F0C6}" type="datetimeFigureOut">
              <a:rPr lang="en-US" smtClean="0"/>
              <a:t>07-Sep-18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t>07-Sep-18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051C5-379B-4B70-A30A-5DFDFB76088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570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9794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773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251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6620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695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64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018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330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272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385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0268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802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70754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849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9513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661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607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9859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133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849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04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1472E-FCAF-41FE-B598-EBA94BF6F0C6}" type="datetimeFigureOut">
              <a:rPr lang="en-US" smtClean="0"/>
              <a:t>07-Sep-18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051C5-379B-4B70-A30A-5DFDFB7608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F390AB-C7EC-42C7-8C49-B6B1748B4C8D}"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23A07C-E757-42AB-957D-B109EA4E70A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8198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A1472E-FCAF-41FE-B598-EBA94BF6F0C6}" type="datetimeFigureOut">
              <a:rPr lang="en-US" smtClean="0">
                <a:solidFill>
                  <a:prstClr val="black">
                    <a:tint val="75000"/>
                  </a:prstClr>
                </a:solidFill>
              </a:rPr>
              <a:pPr/>
              <a:t>07-Sep-18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5051C5-379B-4B70-A30A-5DFDFB7608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204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6.png"/><Relationship Id="rId4"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6.png"/><Relationship Id="rId4"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billtammeus.typepad.com/.a/6a00d834515f9b69e20133f11a6d73970b-320wi"/>
          <p:cNvPicPr>
            <a:picLocks noChangeAspect="1" noChangeArrowheads="1"/>
          </p:cNvPicPr>
          <p:nvPr/>
        </p:nvPicPr>
        <p:blipFill>
          <a:blip r:embed="rId3" cstate="print"/>
          <a:srcRect/>
          <a:stretch>
            <a:fillRect/>
          </a:stretch>
        </p:blipFill>
        <p:spPr bwMode="auto">
          <a:xfrm>
            <a:off x="1828800" y="1584960"/>
            <a:ext cx="4952999" cy="4953000"/>
          </a:xfrm>
          <a:prstGeom prst="rect">
            <a:avLst/>
          </a:prstGeom>
          <a:noFill/>
        </p:spPr>
      </p:pic>
      <p:sp>
        <p:nvSpPr>
          <p:cNvPr id="5" name="Rectangle 4"/>
          <p:cNvSpPr/>
          <p:nvPr/>
        </p:nvSpPr>
        <p:spPr>
          <a:xfrm>
            <a:off x="1752600" y="152400"/>
            <a:ext cx="5334000" cy="1477328"/>
          </a:xfrm>
          <a:prstGeom prst="rect">
            <a:avLst/>
          </a:prstGeom>
        </p:spPr>
        <p:txBody>
          <a:bodyPr wrap="square">
            <a:spAutoFit/>
          </a:bodyPr>
          <a:lstStyle/>
          <a:p>
            <a:pPr algn="ctr"/>
            <a:r>
              <a:rPr lang="en-US" dirty="0"/>
              <a:t>Regents’ prayer—New York</a:t>
            </a:r>
          </a:p>
          <a:p>
            <a:endParaRPr lang="en-US" dirty="0"/>
          </a:p>
          <a:p>
            <a:r>
              <a:rPr lang="en-US" dirty="0"/>
              <a:t>Almighty God, we acknowledge our dependence upon Thee, and we beg Thy blessings upon us, our parents, our teachers and our Country.</a:t>
            </a:r>
          </a:p>
        </p:txBody>
      </p:sp>
    </p:spTree>
    <p:extLst>
      <p:ext uri="{BB962C8B-B14F-4D97-AF65-F5344CB8AC3E}">
        <p14:creationId xmlns:p14="http://schemas.microsoft.com/office/powerpoint/2010/main" val="1557404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620000" cy="6186309"/>
          </a:xfrm>
          <a:prstGeom prst="rect">
            <a:avLst/>
          </a:prstGeom>
          <a:noFill/>
        </p:spPr>
        <p:txBody>
          <a:bodyPr wrap="square" rtlCol="0">
            <a:spAutoFit/>
          </a:bodyPr>
          <a:lstStyle/>
          <a:p>
            <a:pPr algn="ctr"/>
            <a:r>
              <a:rPr lang="en-US" i="1" dirty="0">
                <a:solidFill>
                  <a:prstClr val="black"/>
                </a:solidFill>
              </a:rPr>
              <a:t>Engel v. Vitale </a:t>
            </a:r>
            <a:r>
              <a:rPr lang="en-US" dirty="0">
                <a:solidFill>
                  <a:prstClr val="black"/>
                </a:solidFill>
              </a:rPr>
              <a:t>(1962)</a:t>
            </a:r>
          </a:p>
          <a:p>
            <a:endParaRPr lang="en-US" dirty="0">
              <a:solidFill>
                <a:prstClr val="black"/>
              </a:solidFill>
            </a:endParaRPr>
          </a:p>
          <a:p>
            <a:r>
              <a:rPr lang="en-US" sz="2000" dirty="0">
                <a:solidFill>
                  <a:prstClr val="black"/>
                </a:solidFill>
              </a:rPr>
              <a:t>We think that, by using its public school system to encourage recitation of the Regents' prayer, the State of New York has adopted a practice wholly inconsistent with the Establishment Clause. There can, of course, be no doubt that New York's program of daily classroom invocation of God's blessings as prescribed in the Regents' prayer is a religious activity. It is a solemn avowal of divine faith and supplication for the blessings of the Almighty . . .</a:t>
            </a:r>
          </a:p>
          <a:p>
            <a:endParaRPr lang="en-US" sz="2000" dirty="0">
              <a:solidFill>
                <a:prstClr val="black"/>
              </a:solidFill>
            </a:endParaRPr>
          </a:p>
          <a:p>
            <a:r>
              <a:rPr lang="en-US" sz="2000" dirty="0">
                <a:solidFill>
                  <a:prstClr val="black"/>
                </a:solidFill>
              </a:rPr>
              <a:t>It has been argued that to apply the Constitution in such a way as to prohibit state laws respecting an establishment of religious services in public schools is to indicate a hostility toward religion or toward prayer. Nothing, of course, could be more wrong . . .  </a:t>
            </a:r>
          </a:p>
          <a:p>
            <a:endParaRPr lang="en-US" sz="2000" dirty="0">
              <a:solidFill>
                <a:prstClr val="black"/>
              </a:solidFill>
            </a:endParaRPr>
          </a:p>
          <a:p>
            <a:r>
              <a:rPr lang="en-US" sz="2000" b="1" dirty="0">
                <a:solidFill>
                  <a:srgbClr val="FF0000"/>
                </a:solidFill>
              </a:rPr>
              <a:t>It is neither sacrilegious nor anti-religious to say that each separate government in this country should stay out of the business of writing or sanctioning official prayers and leave that purely religious function to the people themselves and to those the people choose to look to for religious guidance.</a:t>
            </a:r>
          </a:p>
        </p:txBody>
      </p:sp>
    </p:spTree>
    <p:extLst>
      <p:ext uri="{BB962C8B-B14F-4D97-AF65-F5344CB8AC3E}">
        <p14:creationId xmlns:p14="http://schemas.microsoft.com/office/powerpoint/2010/main" val="2733468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75077708"/>
              </p:ext>
            </p:extLst>
          </p:nvPr>
        </p:nvGraphicFramePr>
        <p:xfrm>
          <a:off x="1524000" y="1397000"/>
          <a:ext cx="6096000" cy="370840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370840">
                <a:tc>
                  <a:txBody>
                    <a:bodyPr/>
                    <a:lstStyle/>
                    <a:p>
                      <a:r>
                        <a:rPr lang="en-US" dirty="0"/>
                        <a:t>Congressional District</a:t>
                      </a:r>
                    </a:p>
                  </a:txBody>
                  <a:tcPr/>
                </a:tc>
                <a:tc>
                  <a:txBody>
                    <a:bodyPr/>
                    <a:lstStyle/>
                    <a:p>
                      <a:r>
                        <a:rPr lang="en-US" dirty="0"/>
                        <a:t>1960 Population</a:t>
                      </a:r>
                    </a:p>
                  </a:txBody>
                  <a:tcPr/>
                </a:tc>
                <a:extLst>
                  <a:ext uri="{0D108BD9-81ED-4DB2-BD59-A6C34878D82A}">
                    <a16:rowId xmlns:a16="http://schemas.microsoft.com/office/drawing/2014/main" val="10000"/>
                  </a:ext>
                </a:extLst>
              </a:tr>
              <a:tr h="370840">
                <a:tc>
                  <a:txBody>
                    <a:bodyPr/>
                    <a:lstStyle/>
                    <a:p>
                      <a:r>
                        <a:rPr lang="en-US" dirty="0"/>
                        <a:t>1</a:t>
                      </a:r>
                      <a:r>
                        <a:rPr lang="en-US" baseline="30000" dirty="0"/>
                        <a:t>st</a:t>
                      </a:r>
                      <a:endParaRPr lang="en-US" dirty="0"/>
                    </a:p>
                  </a:txBody>
                  <a:tcPr/>
                </a:tc>
                <a:tc>
                  <a:txBody>
                    <a:bodyPr/>
                    <a:lstStyle/>
                    <a:p>
                      <a:r>
                        <a:rPr lang="en-US" dirty="0"/>
                        <a:t>460,583</a:t>
                      </a:r>
                    </a:p>
                  </a:txBody>
                  <a:tcPr/>
                </a:tc>
                <a:extLst>
                  <a:ext uri="{0D108BD9-81ED-4DB2-BD59-A6C34878D82A}">
                    <a16:rowId xmlns:a16="http://schemas.microsoft.com/office/drawing/2014/main" val="10001"/>
                  </a:ext>
                </a:extLst>
              </a:tr>
              <a:tr h="370840">
                <a:tc>
                  <a:txBody>
                    <a:bodyPr/>
                    <a:lstStyle/>
                    <a:p>
                      <a:r>
                        <a:rPr lang="en-US" dirty="0"/>
                        <a:t>2</a:t>
                      </a:r>
                      <a:r>
                        <a:rPr lang="en-US" baseline="30000" dirty="0"/>
                        <a:t>nd</a:t>
                      </a:r>
                      <a:endParaRPr lang="en-US" dirty="0"/>
                    </a:p>
                  </a:txBody>
                  <a:tcPr/>
                </a:tc>
                <a:tc>
                  <a:txBody>
                    <a:bodyPr/>
                    <a:lstStyle/>
                    <a:p>
                      <a:r>
                        <a:rPr lang="en-US" dirty="0"/>
                        <a:t>497,121</a:t>
                      </a:r>
                    </a:p>
                  </a:txBody>
                  <a:tcPr/>
                </a:tc>
                <a:extLst>
                  <a:ext uri="{0D108BD9-81ED-4DB2-BD59-A6C34878D82A}">
                    <a16:rowId xmlns:a16="http://schemas.microsoft.com/office/drawing/2014/main" val="10002"/>
                  </a:ext>
                </a:extLst>
              </a:tr>
              <a:tr h="370840">
                <a:tc>
                  <a:txBody>
                    <a:bodyPr/>
                    <a:lstStyle/>
                    <a:p>
                      <a:r>
                        <a:rPr lang="en-US" dirty="0"/>
                        <a:t>3</a:t>
                      </a:r>
                      <a:r>
                        <a:rPr lang="en-US" baseline="30000" dirty="0"/>
                        <a:t>rd</a:t>
                      </a:r>
                      <a:endParaRPr lang="en-US" dirty="0"/>
                    </a:p>
                  </a:txBody>
                  <a:tcPr/>
                </a:tc>
                <a:tc>
                  <a:txBody>
                    <a:bodyPr/>
                    <a:lstStyle/>
                    <a:p>
                      <a:r>
                        <a:rPr lang="en-US" dirty="0"/>
                        <a:t>412,664</a:t>
                      </a:r>
                    </a:p>
                  </a:txBody>
                  <a:tcPr/>
                </a:tc>
                <a:extLst>
                  <a:ext uri="{0D108BD9-81ED-4DB2-BD59-A6C34878D82A}">
                    <a16:rowId xmlns:a16="http://schemas.microsoft.com/office/drawing/2014/main" val="10003"/>
                  </a:ext>
                </a:extLst>
              </a:tr>
              <a:tr h="370840">
                <a:tc>
                  <a:txBody>
                    <a:bodyPr/>
                    <a:lstStyle/>
                    <a:p>
                      <a:r>
                        <a:rPr lang="en-US" dirty="0"/>
                        <a:t>4</a:t>
                      </a:r>
                      <a:r>
                        <a:rPr lang="en-US" baseline="30000" dirty="0"/>
                        <a:t>th</a:t>
                      </a:r>
                      <a:r>
                        <a:rPr lang="en-US" dirty="0"/>
                        <a:t> </a:t>
                      </a:r>
                    </a:p>
                  </a:txBody>
                  <a:tcPr/>
                </a:tc>
                <a:tc>
                  <a:txBody>
                    <a:bodyPr/>
                    <a:lstStyle/>
                    <a:p>
                      <a:r>
                        <a:rPr lang="en-US" dirty="0"/>
                        <a:t>389,563</a:t>
                      </a:r>
                    </a:p>
                  </a:txBody>
                  <a:tcPr/>
                </a:tc>
                <a:extLst>
                  <a:ext uri="{0D108BD9-81ED-4DB2-BD59-A6C34878D82A}">
                    <a16:rowId xmlns:a16="http://schemas.microsoft.com/office/drawing/2014/main" val="10004"/>
                  </a:ext>
                </a:extLst>
              </a:tr>
              <a:tr h="370840">
                <a:tc>
                  <a:txBody>
                    <a:bodyPr/>
                    <a:lstStyle/>
                    <a:p>
                      <a:r>
                        <a:rPr lang="en-US" dirty="0"/>
                        <a:t>5</a:t>
                      </a:r>
                      <a:r>
                        <a:rPr lang="en-US" baseline="30000" dirty="0"/>
                        <a:t>th</a:t>
                      </a:r>
                      <a:r>
                        <a:rPr lang="en-US" dirty="0"/>
                        <a:t> </a:t>
                      </a:r>
                    </a:p>
                  </a:txBody>
                  <a:tcPr/>
                </a:tc>
                <a:tc>
                  <a:txBody>
                    <a:bodyPr/>
                    <a:lstStyle/>
                    <a:p>
                      <a:r>
                        <a:rPr lang="en-US" dirty="0"/>
                        <a:t>399,372</a:t>
                      </a:r>
                    </a:p>
                  </a:txBody>
                  <a:tcPr/>
                </a:tc>
                <a:extLst>
                  <a:ext uri="{0D108BD9-81ED-4DB2-BD59-A6C34878D82A}">
                    <a16:rowId xmlns:a16="http://schemas.microsoft.com/office/drawing/2014/main" val="10005"/>
                  </a:ext>
                </a:extLst>
              </a:tr>
              <a:tr h="370840">
                <a:tc>
                  <a:txBody>
                    <a:bodyPr/>
                    <a:lstStyle/>
                    <a:p>
                      <a:r>
                        <a:rPr lang="en-US" dirty="0"/>
                        <a:t>6</a:t>
                      </a:r>
                      <a:r>
                        <a:rPr lang="en-US" baseline="30000" dirty="0"/>
                        <a:t>th</a:t>
                      </a:r>
                      <a:r>
                        <a:rPr lang="en-US" baseline="0" dirty="0"/>
                        <a:t> </a:t>
                      </a:r>
                      <a:endParaRPr lang="en-US" dirty="0"/>
                    </a:p>
                  </a:txBody>
                  <a:tcPr/>
                </a:tc>
                <a:tc>
                  <a:txBody>
                    <a:bodyPr/>
                    <a:lstStyle/>
                    <a:p>
                      <a:r>
                        <a:rPr lang="en-US" dirty="0"/>
                        <a:t>324,337</a:t>
                      </a:r>
                    </a:p>
                  </a:txBody>
                  <a:tcPr/>
                </a:tc>
                <a:extLst>
                  <a:ext uri="{0D108BD9-81ED-4DB2-BD59-A6C34878D82A}">
                    <a16:rowId xmlns:a16="http://schemas.microsoft.com/office/drawing/2014/main" val="10006"/>
                  </a:ext>
                </a:extLst>
              </a:tr>
              <a:tr h="370840">
                <a:tc>
                  <a:txBody>
                    <a:bodyPr/>
                    <a:lstStyle/>
                    <a:p>
                      <a:r>
                        <a:rPr lang="en-US" dirty="0"/>
                        <a:t>7</a:t>
                      </a:r>
                      <a:r>
                        <a:rPr lang="en-US" baseline="30000" dirty="0"/>
                        <a:t>th</a:t>
                      </a:r>
                      <a:r>
                        <a:rPr lang="en-US" dirty="0"/>
                        <a:t> (rural</a:t>
                      </a:r>
                      <a:r>
                        <a:rPr lang="en-US" baseline="0" dirty="0"/>
                        <a:t> </a:t>
                      </a:r>
                      <a:r>
                        <a:rPr lang="en-US" baseline="0" dirty="0" err="1"/>
                        <a:t>s’western</a:t>
                      </a:r>
                      <a:r>
                        <a:rPr lang="en-US" baseline="0" dirty="0"/>
                        <a:t> Tenn.)</a:t>
                      </a:r>
                      <a:endParaRPr lang="en-US" dirty="0"/>
                    </a:p>
                  </a:txBody>
                  <a:tcPr/>
                </a:tc>
                <a:tc>
                  <a:txBody>
                    <a:bodyPr/>
                    <a:lstStyle/>
                    <a:p>
                      <a:r>
                        <a:rPr lang="en-US" dirty="0"/>
                        <a:t>232,652</a:t>
                      </a:r>
                    </a:p>
                  </a:txBody>
                  <a:tcPr/>
                </a:tc>
                <a:extLst>
                  <a:ext uri="{0D108BD9-81ED-4DB2-BD59-A6C34878D82A}">
                    <a16:rowId xmlns:a16="http://schemas.microsoft.com/office/drawing/2014/main" val="10007"/>
                  </a:ext>
                </a:extLst>
              </a:tr>
              <a:tr h="370840">
                <a:tc>
                  <a:txBody>
                    <a:bodyPr/>
                    <a:lstStyle/>
                    <a:p>
                      <a:r>
                        <a:rPr lang="en-US" dirty="0"/>
                        <a:t>8</a:t>
                      </a:r>
                      <a:r>
                        <a:rPr lang="en-US" baseline="30000" dirty="0"/>
                        <a:t>th</a:t>
                      </a:r>
                      <a:r>
                        <a:rPr lang="en-US" dirty="0"/>
                        <a:t> (rural Western Tenn.)</a:t>
                      </a:r>
                    </a:p>
                  </a:txBody>
                  <a:tcPr/>
                </a:tc>
                <a:tc>
                  <a:txBody>
                    <a:bodyPr/>
                    <a:lstStyle/>
                    <a:p>
                      <a:r>
                        <a:rPr lang="en-US" dirty="0"/>
                        <a:t>223,387</a:t>
                      </a:r>
                    </a:p>
                  </a:txBody>
                  <a:tcPr/>
                </a:tc>
                <a:extLst>
                  <a:ext uri="{0D108BD9-81ED-4DB2-BD59-A6C34878D82A}">
                    <a16:rowId xmlns:a16="http://schemas.microsoft.com/office/drawing/2014/main" val="10008"/>
                  </a:ext>
                </a:extLst>
              </a:tr>
              <a:tr h="370840">
                <a:tc>
                  <a:txBody>
                    <a:bodyPr/>
                    <a:lstStyle/>
                    <a:p>
                      <a:r>
                        <a:rPr lang="en-US" dirty="0"/>
                        <a:t>9</a:t>
                      </a:r>
                      <a:r>
                        <a:rPr lang="en-US" baseline="30000" dirty="0"/>
                        <a:t>th</a:t>
                      </a:r>
                      <a:r>
                        <a:rPr lang="en-US" dirty="0"/>
                        <a:t> (Memphis)</a:t>
                      </a:r>
                    </a:p>
                  </a:txBody>
                  <a:tcPr/>
                </a:tc>
                <a:tc>
                  <a:txBody>
                    <a:bodyPr/>
                    <a:lstStyle/>
                    <a:p>
                      <a:r>
                        <a:rPr lang="en-US" dirty="0"/>
                        <a:t>627,019</a:t>
                      </a:r>
                    </a:p>
                  </a:txBody>
                  <a:tcPr/>
                </a:tc>
                <a:extLst>
                  <a:ext uri="{0D108BD9-81ED-4DB2-BD59-A6C34878D82A}">
                    <a16:rowId xmlns:a16="http://schemas.microsoft.com/office/drawing/2014/main" val="10009"/>
                  </a:ext>
                </a:extLst>
              </a:tr>
            </a:tbl>
          </a:graphicData>
        </a:graphic>
      </p:graphicFrame>
      <p:sp>
        <p:nvSpPr>
          <p:cNvPr id="3" name="TextBox 2"/>
          <p:cNvSpPr txBox="1"/>
          <p:nvPr/>
        </p:nvSpPr>
        <p:spPr>
          <a:xfrm>
            <a:off x="2362200" y="533400"/>
            <a:ext cx="4114800" cy="369332"/>
          </a:xfrm>
          <a:prstGeom prst="rect">
            <a:avLst/>
          </a:prstGeom>
          <a:noFill/>
        </p:spPr>
        <p:txBody>
          <a:bodyPr wrap="square" rtlCol="0">
            <a:spAutoFit/>
          </a:bodyPr>
          <a:lstStyle/>
          <a:p>
            <a:r>
              <a:rPr lang="en-US" dirty="0"/>
              <a:t>Tennessee House Districts—87</a:t>
            </a:r>
            <a:r>
              <a:rPr lang="en-US" baseline="30000" dirty="0"/>
              <a:t>th</a:t>
            </a:r>
            <a:r>
              <a:rPr lang="en-US" dirty="0"/>
              <a:t> Congress</a:t>
            </a:r>
          </a:p>
        </p:txBody>
      </p:sp>
    </p:spTree>
    <p:extLst>
      <p:ext uri="{BB962C8B-B14F-4D97-AF65-F5344CB8AC3E}">
        <p14:creationId xmlns:p14="http://schemas.microsoft.com/office/powerpoint/2010/main" val="2835116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DE36D8-EB07-4642-9D99-8010CC1587EA}"/>
              </a:ext>
            </a:extLst>
          </p:cNvPr>
          <p:cNvPicPr>
            <a:picLocks noChangeAspect="1"/>
          </p:cNvPicPr>
          <p:nvPr/>
        </p:nvPicPr>
        <p:blipFill>
          <a:blip r:embed="rId2"/>
          <a:stretch>
            <a:fillRect/>
          </a:stretch>
        </p:blipFill>
        <p:spPr>
          <a:xfrm>
            <a:off x="557212" y="66675"/>
            <a:ext cx="8029575" cy="6724650"/>
          </a:xfrm>
          <a:prstGeom prst="rect">
            <a:avLst/>
          </a:prstGeom>
        </p:spPr>
      </p:pic>
    </p:spTree>
    <p:extLst>
      <p:ext uri="{BB962C8B-B14F-4D97-AF65-F5344CB8AC3E}">
        <p14:creationId xmlns:p14="http://schemas.microsoft.com/office/powerpoint/2010/main" val="410884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543800" cy="6186309"/>
          </a:xfrm>
          <a:prstGeom prst="rect">
            <a:avLst/>
          </a:prstGeom>
          <a:noFill/>
        </p:spPr>
        <p:txBody>
          <a:bodyPr wrap="square" rtlCol="0">
            <a:spAutoFit/>
          </a:bodyPr>
          <a:lstStyle/>
          <a:p>
            <a:pPr algn="ctr"/>
            <a:r>
              <a:rPr lang="en-US" i="1" dirty="0" err="1">
                <a:solidFill>
                  <a:prstClr val="black"/>
                </a:solidFill>
              </a:rPr>
              <a:t>Wesberry</a:t>
            </a:r>
            <a:r>
              <a:rPr lang="en-US" i="1" dirty="0">
                <a:solidFill>
                  <a:prstClr val="black"/>
                </a:solidFill>
              </a:rPr>
              <a:t> v. Sanders </a:t>
            </a:r>
            <a:r>
              <a:rPr lang="en-US" dirty="0">
                <a:solidFill>
                  <a:prstClr val="black"/>
                </a:solidFill>
              </a:rPr>
              <a:t>(1964)</a:t>
            </a:r>
          </a:p>
          <a:p>
            <a:endParaRPr lang="en-US" dirty="0">
              <a:solidFill>
                <a:prstClr val="black"/>
              </a:solidFill>
            </a:endParaRPr>
          </a:p>
          <a:p>
            <a:r>
              <a:rPr lang="en-US" b="1" dirty="0">
                <a:solidFill>
                  <a:srgbClr val="FF0000"/>
                </a:solidFill>
              </a:rPr>
              <a:t>Other rights, even the most basic, are illusory if the right to vote is undermined. </a:t>
            </a:r>
            <a:r>
              <a:rPr lang="en-US" dirty="0">
                <a:solidFill>
                  <a:prstClr val="black"/>
                </a:solidFill>
              </a:rPr>
              <a:t>Our Constitution leaves no room for classification of people in a way that unnecessarily abridges this right. In urging the people to adopt the Constitution, Madison said in No. 57 of </a:t>
            </a:r>
            <a:r>
              <a:rPr lang="en-US" i="1" dirty="0">
                <a:solidFill>
                  <a:prstClr val="black"/>
                </a:solidFill>
              </a:rPr>
              <a:t>The Federalist</a:t>
            </a:r>
            <a:r>
              <a:rPr lang="en-US" dirty="0">
                <a:solidFill>
                  <a:prstClr val="black"/>
                </a:solidFill>
              </a:rPr>
              <a:t>:</a:t>
            </a:r>
          </a:p>
          <a:p>
            <a:endParaRPr lang="en-US" dirty="0">
              <a:solidFill>
                <a:prstClr val="black"/>
              </a:solidFill>
            </a:endParaRPr>
          </a:p>
          <a:p>
            <a:r>
              <a:rPr lang="en-US" dirty="0">
                <a:solidFill>
                  <a:prstClr val="black"/>
                </a:solidFill>
              </a:rPr>
              <a:t>“Who are to be the electors of the Federal Representatives? Not the rich more          than the poor; not the learned more than the ignorant; not the haughty heirs of distinguished names more than the humble sons of obscure and unpropitious fortune. The electors are to be the great body of the people of the United States.”</a:t>
            </a:r>
            <a:endParaRPr lang="en-US" b="1" baseline="30000" dirty="0">
              <a:solidFill>
                <a:prstClr val="black"/>
              </a:solidFill>
            </a:endParaRPr>
          </a:p>
          <a:p>
            <a:endParaRPr lang="en-US" dirty="0">
              <a:solidFill>
                <a:prstClr val="black"/>
              </a:solidFill>
            </a:endParaRPr>
          </a:p>
          <a:p>
            <a:r>
              <a:rPr lang="en-US" b="1" dirty="0">
                <a:solidFill>
                  <a:srgbClr val="FF0000"/>
                </a:solidFill>
              </a:rPr>
              <a:t>Readers surely could have fairly taken this to mean, “one person, one vote.”</a:t>
            </a:r>
          </a:p>
          <a:p>
            <a:endParaRPr lang="en-US" dirty="0">
              <a:solidFill>
                <a:prstClr val="black"/>
              </a:solidFill>
            </a:endParaRPr>
          </a:p>
          <a:p>
            <a:r>
              <a:rPr lang="en-US" dirty="0">
                <a:solidFill>
                  <a:prstClr val="black"/>
                </a:solidFill>
              </a:rPr>
              <a:t>While it may not be possible to draw congressional districts with mathematical precision, that is no excuse for ignoring our Constitution's plain objective of making equal representation for equal numbers of people the fundamental goal for the House of Representatives. That is the high standard of justice and common sense which the Founders set for us.</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553475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73642970"/>
              </p:ext>
            </p:extLst>
          </p:nvPr>
        </p:nvGraphicFramePr>
        <p:xfrm>
          <a:off x="1219200" y="381000"/>
          <a:ext cx="7086600" cy="3241038"/>
        </p:xfrm>
        <a:graphic>
          <a:graphicData uri="http://schemas.openxmlformats.org/drawingml/2006/table">
            <a:tbl>
              <a:tblPr firstRow="1" bandRow="1">
                <a:tableStyleId>{F5AB1C69-6EDB-4FF4-983F-18BD219EF322}</a:tableStyleId>
              </a:tblPr>
              <a:tblGrid>
                <a:gridCol w="1771650">
                  <a:extLst>
                    <a:ext uri="{9D8B030D-6E8A-4147-A177-3AD203B41FA5}">
                      <a16:colId xmlns:a16="http://schemas.microsoft.com/office/drawing/2014/main" val="20000"/>
                    </a:ext>
                  </a:extLst>
                </a:gridCol>
                <a:gridCol w="1771650">
                  <a:extLst>
                    <a:ext uri="{9D8B030D-6E8A-4147-A177-3AD203B41FA5}">
                      <a16:colId xmlns:a16="http://schemas.microsoft.com/office/drawing/2014/main" val="20001"/>
                    </a:ext>
                  </a:extLst>
                </a:gridCol>
                <a:gridCol w="1771650">
                  <a:extLst>
                    <a:ext uri="{9D8B030D-6E8A-4147-A177-3AD203B41FA5}">
                      <a16:colId xmlns:a16="http://schemas.microsoft.com/office/drawing/2014/main" val="20002"/>
                    </a:ext>
                  </a:extLst>
                </a:gridCol>
                <a:gridCol w="1771650">
                  <a:extLst>
                    <a:ext uri="{9D8B030D-6E8A-4147-A177-3AD203B41FA5}">
                      <a16:colId xmlns:a16="http://schemas.microsoft.com/office/drawing/2014/main" val="20003"/>
                    </a:ext>
                  </a:extLst>
                </a:gridCol>
              </a:tblGrid>
              <a:tr h="540173">
                <a:tc>
                  <a:txBody>
                    <a:bodyPr/>
                    <a:lstStyle/>
                    <a:p>
                      <a:endParaRPr lang="en-US" dirty="0"/>
                    </a:p>
                  </a:txBody>
                  <a:tcPr/>
                </a:tc>
                <a:tc>
                  <a:txBody>
                    <a:bodyPr/>
                    <a:lstStyle/>
                    <a:p>
                      <a:r>
                        <a:rPr lang="en-US" dirty="0"/>
                        <a:t>Largest</a:t>
                      </a:r>
                      <a:r>
                        <a:rPr lang="en-US" baseline="0" dirty="0"/>
                        <a:t> dist.</a:t>
                      </a:r>
                      <a:endParaRPr lang="en-US" dirty="0"/>
                    </a:p>
                  </a:txBody>
                  <a:tcPr/>
                </a:tc>
                <a:tc>
                  <a:txBody>
                    <a:bodyPr/>
                    <a:lstStyle/>
                    <a:p>
                      <a:r>
                        <a:rPr lang="en-US" dirty="0"/>
                        <a:t>Smallest dist.</a:t>
                      </a:r>
                    </a:p>
                  </a:txBody>
                  <a:tcPr/>
                </a:tc>
                <a:tc>
                  <a:txBody>
                    <a:bodyPr/>
                    <a:lstStyle/>
                    <a:p>
                      <a:r>
                        <a:rPr lang="en-US" dirty="0"/>
                        <a:t>disparity</a:t>
                      </a:r>
                    </a:p>
                  </a:txBody>
                  <a:tcPr/>
                </a:tc>
                <a:extLst>
                  <a:ext uri="{0D108BD9-81ED-4DB2-BD59-A6C34878D82A}">
                    <a16:rowId xmlns:a16="http://schemas.microsoft.com/office/drawing/2014/main" val="10000"/>
                  </a:ext>
                </a:extLst>
              </a:tr>
              <a:tr h="540173">
                <a:tc>
                  <a:txBody>
                    <a:bodyPr/>
                    <a:lstStyle/>
                    <a:p>
                      <a:r>
                        <a:rPr lang="en-US" dirty="0"/>
                        <a:t>NH</a:t>
                      </a:r>
                      <a:r>
                        <a:rPr lang="en-US" baseline="0" dirty="0"/>
                        <a:t> House</a:t>
                      </a:r>
                      <a:endParaRPr lang="en-US" dirty="0"/>
                    </a:p>
                  </a:txBody>
                  <a:tcPr/>
                </a:tc>
                <a:tc>
                  <a:txBody>
                    <a:bodyPr/>
                    <a:lstStyle/>
                    <a:p>
                      <a:r>
                        <a:rPr lang="en-US" dirty="0"/>
                        <a:t>3244</a:t>
                      </a:r>
                    </a:p>
                  </a:txBody>
                  <a:tcPr/>
                </a:tc>
                <a:tc>
                  <a:txBody>
                    <a:bodyPr/>
                    <a:lstStyle/>
                    <a:p>
                      <a:r>
                        <a:rPr lang="en-US" dirty="0"/>
                        <a:t>3</a:t>
                      </a:r>
                    </a:p>
                  </a:txBody>
                  <a:tcPr/>
                </a:tc>
                <a:tc>
                  <a:txBody>
                    <a:bodyPr/>
                    <a:lstStyle/>
                    <a:p>
                      <a:r>
                        <a:rPr lang="en-US" dirty="0"/>
                        <a:t>1081:1</a:t>
                      </a:r>
                    </a:p>
                  </a:txBody>
                  <a:tcPr/>
                </a:tc>
                <a:extLst>
                  <a:ext uri="{0D108BD9-81ED-4DB2-BD59-A6C34878D82A}">
                    <a16:rowId xmlns:a16="http://schemas.microsoft.com/office/drawing/2014/main" val="10001"/>
                  </a:ext>
                </a:extLst>
              </a:tr>
              <a:tr h="540173">
                <a:tc>
                  <a:txBody>
                    <a:bodyPr/>
                    <a:lstStyle/>
                    <a:p>
                      <a:r>
                        <a:rPr lang="en-US" dirty="0"/>
                        <a:t>VT House</a:t>
                      </a:r>
                    </a:p>
                  </a:txBody>
                  <a:tcPr/>
                </a:tc>
                <a:tc>
                  <a:txBody>
                    <a:bodyPr/>
                    <a:lstStyle/>
                    <a:p>
                      <a:r>
                        <a:rPr lang="en-US" dirty="0"/>
                        <a:t>35,000</a:t>
                      </a:r>
                    </a:p>
                  </a:txBody>
                  <a:tcPr/>
                </a:tc>
                <a:tc>
                  <a:txBody>
                    <a:bodyPr/>
                    <a:lstStyle/>
                    <a:p>
                      <a:r>
                        <a:rPr lang="en-US" dirty="0"/>
                        <a:t>36</a:t>
                      </a:r>
                    </a:p>
                  </a:txBody>
                  <a:tcPr/>
                </a:tc>
                <a:tc>
                  <a:txBody>
                    <a:bodyPr/>
                    <a:lstStyle/>
                    <a:p>
                      <a:r>
                        <a:rPr lang="en-US" dirty="0"/>
                        <a:t>980:1</a:t>
                      </a:r>
                    </a:p>
                  </a:txBody>
                  <a:tcPr/>
                </a:tc>
                <a:extLst>
                  <a:ext uri="{0D108BD9-81ED-4DB2-BD59-A6C34878D82A}">
                    <a16:rowId xmlns:a16="http://schemas.microsoft.com/office/drawing/2014/main" val="10002"/>
                  </a:ext>
                </a:extLst>
              </a:tr>
              <a:tr h="540173">
                <a:tc>
                  <a:txBody>
                    <a:bodyPr/>
                    <a:lstStyle/>
                    <a:p>
                      <a:r>
                        <a:rPr lang="en-US" dirty="0"/>
                        <a:t>CA Senate</a:t>
                      </a:r>
                    </a:p>
                  </a:txBody>
                  <a:tcPr/>
                </a:tc>
                <a:tc>
                  <a:txBody>
                    <a:bodyPr/>
                    <a:lstStyle/>
                    <a:p>
                      <a:r>
                        <a:rPr lang="en-US" dirty="0"/>
                        <a:t>6,000,000</a:t>
                      </a:r>
                    </a:p>
                  </a:txBody>
                  <a:tcPr/>
                </a:tc>
                <a:tc>
                  <a:txBody>
                    <a:bodyPr/>
                    <a:lstStyle/>
                    <a:p>
                      <a:r>
                        <a:rPr lang="en-US" dirty="0"/>
                        <a:t>14,000</a:t>
                      </a:r>
                    </a:p>
                  </a:txBody>
                  <a:tcPr/>
                </a:tc>
                <a:tc>
                  <a:txBody>
                    <a:bodyPr/>
                    <a:lstStyle/>
                    <a:p>
                      <a:r>
                        <a:rPr lang="en-US" dirty="0"/>
                        <a:t>428:1</a:t>
                      </a:r>
                    </a:p>
                  </a:txBody>
                  <a:tcPr/>
                </a:tc>
                <a:extLst>
                  <a:ext uri="{0D108BD9-81ED-4DB2-BD59-A6C34878D82A}">
                    <a16:rowId xmlns:a16="http://schemas.microsoft.com/office/drawing/2014/main" val="10003"/>
                  </a:ext>
                </a:extLst>
              </a:tr>
              <a:tr h="540173">
                <a:tc>
                  <a:txBody>
                    <a:bodyPr/>
                    <a:lstStyle/>
                    <a:p>
                      <a:r>
                        <a:rPr lang="en-US" dirty="0"/>
                        <a:t>CT House</a:t>
                      </a:r>
                    </a:p>
                  </a:txBody>
                  <a:tcPr/>
                </a:tc>
                <a:tc>
                  <a:txBody>
                    <a:bodyPr/>
                    <a:lstStyle/>
                    <a:p>
                      <a:r>
                        <a:rPr lang="en-US" dirty="0"/>
                        <a:t>81,000</a:t>
                      </a:r>
                    </a:p>
                  </a:txBody>
                  <a:tcPr/>
                </a:tc>
                <a:tc>
                  <a:txBody>
                    <a:bodyPr/>
                    <a:lstStyle/>
                    <a:p>
                      <a:r>
                        <a:rPr lang="en-US" dirty="0"/>
                        <a:t>191</a:t>
                      </a:r>
                    </a:p>
                  </a:txBody>
                  <a:tcPr/>
                </a:tc>
                <a:tc>
                  <a:txBody>
                    <a:bodyPr/>
                    <a:lstStyle/>
                    <a:p>
                      <a:r>
                        <a:rPr lang="en-US" dirty="0"/>
                        <a:t>424:1</a:t>
                      </a:r>
                    </a:p>
                  </a:txBody>
                  <a:tcPr/>
                </a:tc>
                <a:extLst>
                  <a:ext uri="{0D108BD9-81ED-4DB2-BD59-A6C34878D82A}">
                    <a16:rowId xmlns:a16="http://schemas.microsoft.com/office/drawing/2014/main" val="10004"/>
                  </a:ext>
                </a:extLst>
              </a:tr>
              <a:tr h="540173">
                <a:tc>
                  <a:txBody>
                    <a:bodyPr/>
                    <a:lstStyle/>
                    <a:p>
                      <a:r>
                        <a:rPr lang="en-US" dirty="0"/>
                        <a:t>UT House</a:t>
                      </a:r>
                    </a:p>
                  </a:txBody>
                  <a:tcPr/>
                </a:tc>
                <a:tc>
                  <a:txBody>
                    <a:bodyPr/>
                    <a:lstStyle/>
                    <a:p>
                      <a:r>
                        <a:rPr lang="en-US" dirty="0"/>
                        <a:t>32,380</a:t>
                      </a:r>
                    </a:p>
                  </a:txBody>
                  <a:tcPr/>
                </a:tc>
                <a:tc>
                  <a:txBody>
                    <a:bodyPr/>
                    <a:lstStyle/>
                    <a:p>
                      <a:r>
                        <a:rPr lang="en-US" dirty="0"/>
                        <a:t>165</a:t>
                      </a:r>
                    </a:p>
                  </a:txBody>
                  <a:tcPr/>
                </a:tc>
                <a:tc>
                  <a:txBody>
                    <a:bodyPr/>
                    <a:lstStyle/>
                    <a:p>
                      <a:r>
                        <a:rPr lang="en-US" dirty="0"/>
                        <a:t>196:1</a:t>
                      </a:r>
                    </a:p>
                  </a:txBody>
                  <a:tcPr/>
                </a:tc>
                <a:extLst>
                  <a:ext uri="{0D108BD9-81ED-4DB2-BD59-A6C34878D82A}">
                    <a16:rowId xmlns:a16="http://schemas.microsoft.com/office/drawing/2014/main" val="10005"/>
                  </a:ext>
                </a:extLst>
              </a:tr>
            </a:tbl>
          </a:graphicData>
        </a:graphic>
      </p:graphicFrame>
      <p:sp>
        <p:nvSpPr>
          <p:cNvPr id="3" name="TextBox 2"/>
          <p:cNvSpPr txBox="1"/>
          <p:nvPr/>
        </p:nvSpPr>
        <p:spPr>
          <a:xfrm>
            <a:off x="1676400" y="3810000"/>
            <a:ext cx="5715000" cy="1477328"/>
          </a:xfrm>
          <a:prstGeom prst="rect">
            <a:avLst/>
          </a:prstGeom>
          <a:noFill/>
        </p:spPr>
        <p:txBody>
          <a:bodyPr wrap="square" rtlCol="0">
            <a:spAutoFit/>
          </a:bodyPr>
          <a:lstStyle/>
          <a:p>
            <a:pPr algn="ctr"/>
            <a:r>
              <a:rPr lang="en-US" i="1" dirty="0"/>
              <a:t>Reynolds v. Sims </a:t>
            </a:r>
            <a:r>
              <a:rPr lang="en-US" dirty="0"/>
              <a:t>(1964)</a:t>
            </a:r>
          </a:p>
          <a:p>
            <a:endParaRPr lang="en-US" dirty="0"/>
          </a:p>
          <a:p>
            <a:r>
              <a:rPr lang="en-US" dirty="0"/>
              <a:t>Legislators represent people, not trees or acres. Legislators are elected by voters, not farms or cities or economic interests.</a:t>
            </a:r>
          </a:p>
        </p:txBody>
      </p:sp>
    </p:spTree>
    <p:extLst>
      <p:ext uri="{BB962C8B-B14F-4D97-AF65-F5344CB8AC3E}">
        <p14:creationId xmlns:p14="http://schemas.microsoft.com/office/powerpoint/2010/main" val="37155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gstatic.com/hostedimg/1d3d6fee0f60e62d_landing"/>
          <p:cNvPicPr>
            <a:picLocks noChangeAspect="1" noChangeArrowheads="1"/>
          </p:cNvPicPr>
          <p:nvPr/>
        </p:nvPicPr>
        <p:blipFill>
          <a:blip r:embed="rId3" cstate="print"/>
          <a:srcRect/>
          <a:stretch>
            <a:fillRect/>
          </a:stretch>
        </p:blipFill>
        <p:spPr bwMode="auto">
          <a:xfrm>
            <a:off x="2526030" y="-22248"/>
            <a:ext cx="4712970" cy="688024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01057"/>
            <a:ext cx="2819400" cy="4296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613" y="1201057"/>
            <a:ext cx="3128323" cy="4296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52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924800" cy="6771084"/>
          </a:xfrm>
          <a:prstGeom prst="rect">
            <a:avLst/>
          </a:prstGeom>
          <a:noFill/>
        </p:spPr>
        <p:txBody>
          <a:bodyPr wrap="square" rtlCol="0">
            <a:spAutoFit/>
          </a:bodyPr>
          <a:lstStyle/>
          <a:p>
            <a:r>
              <a:rPr lang="en-US" sz="1400" b="1" cap="small" dirty="0"/>
              <a:t>	President Johnson</a:t>
            </a:r>
            <a:r>
              <a:rPr lang="en-US" sz="1400" dirty="0"/>
              <a:t>: Why in the living hell they want to put it [a plank supporting the reapportionment decisions] in the platform, notify every little state. [Majority Leader] Carl Albert’s district [in Oklahoma] is put together and he’s abolished from Congress. Now who wants to do that to Carl Albert, when he’s the best instrument the liberals have for achievement in this town, since [former House Speaker] Sam Rayburn? Now, why would they want to abolish his district?</a:t>
            </a:r>
          </a:p>
          <a:p>
            <a:r>
              <a:rPr lang="en-US" sz="1400" dirty="0"/>
              <a:t>	It’s not so bad if the Senate abolishes it, or the Court abolishes it. But it’s awful if </a:t>
            </a:r>
            <a:r>
              <a:rPr lang="en-US" sz="1400" i="1" dirty="0"/>
              <a:t>he</a:t>
            </a:r>
            <a:r>
              <a:rPr lang="en-US" sz="1400" dirty="0"/>
              <a:t> is asked—the [Democratic National] Platform Committee of which he heads—to abolish himself. That’s just cruel, inhuman punishment. Now, it looks like even a goddamned college professor could understand that.</a:t>
            </a:r>
          </a:p>
          <a:p>
            <a:r>
              <a:rPr lang="en-US" sz="1400" b="1" cap="small" dirty="0"/>
              <a:t>	Bill Moyers</a:t>
            </a:r>
            <a:r>
              <a:rPr lang="en-US" sz="1400" b="1" dirty="0"/>
              <a:t>:</a:t>
            </a:r>
            <a:r>
              <a:rPr lang="en-US" sz="1400" dirty="0"/>
              <a:t> All right.</a:t>
            </a:r>
          </a:p>
          <a:p>
            <a:r>
              <a:rPr lang="en-US" sz="1400" b="1" cap="small" dirty="0"/>
              <a:t>	President Johnson</a:t>
            </a:r>
            <a:r>
              <a:rPr lang="en-US" sz="1400" dirty="0"/>
              <a:t>: Paul Douglas has got less sense than any man I know when judgment’s required. He’s always off chasing some damn balloon in the air.</a:t>
            </a:r>
          </a:p>
          <a:p>
            <a:r>
              <a:rPr lang="en-US" sz="1400" b="1" cap="small" dirty="0"/>
              <a:t>	Moyers</a:t>
            </a:r>
            <a:r>
              <a:rPr lang="en-US" sz="1400" b="1" dirty="0"/>
              <a:t>:</a:t>
            </a:r>
            <a:r>
              <a:rPr lang="en-US" sz="1400" dirty="0"/>
              <a:t> That’s right.</a:t>
            </a:r>
          </a:p>
          <a:p>
            <a:r>
              <a:rPr lang="en-US" sz="1400" b="1" cap="small" dirty="0"/>
              <a:t>	President Johnson</a:t>
            </a:r>
            <a:r>
              <a:rPr lang="en-US" sz="1400" dirty="0"/>
              <a:t>: So . . .</a:t>
            </a:r>
          </a:p>
          <a:p>
            <a:r>
              <a:rPr lang="en-US" sz="1400" b="1" cap="small" dirty="0"/>
              <a:t>	Moyers</a:t>
            </a:r>
            <a:r>
              <a:rPr lang="en-US" sz="1400" b="1" dirty="0"/>
              <a:t>:</a:t>
            </a:r>
            <a:r>
              <a:rPr lang="en-US" sz="1400" dirty="0"/>
              <a:t> All right.</a:t>
            </a:r>
          </a:p>
          <a:p>
            <a:r>
              <a:rPr lang="en-US" sz="1400" b="1" cap="small" dirty="0"/>
              <a:t>	President Johnson</a:t>
            </a:r>
            <a:r>
              <a:rPr lang="en-US" sz="1400" dirty="0"/>
              <a:t>: Bill, the pitch is this: they’re coming—the Congress hasn’t adjourned. It was due to adjourn; it didn’t adjourn. Does </a:t>
            </a:r>
            <a:r>
              <a:rPr lang="en-US" sz="1400" i="1" dirty="0"/>
              <a:t>Doctor </a:t>
            </a:r>
            <a:r>
              <a:rPr lang="en-US" sz="1400" dirty="0"/>
              <a:t>Douglas know that?</a:t>
            </a:r>
          </a:p>
          <a:p>
            <a:r>
              <a:rPr lang="en-US" sz="1400" b="1" cap="small" dirty="0"/>
              <a:t>	Moyers</a:t>
            </a:r>
            <a:r>
              <a:rPr lang="en-US" sz="1400" b="1" dirty="0"/>
              <a:t>:</a:t>
            </a:r>
            <a:r>
              <a:rPr lang="en-US" sz="1400" dirty="0"/>
              <a:t> I hope he does.</a:t>
            </a:r>
          </a:p>
          <a:p>
            <a:r>
              <a:rPr lang="en-US" sz="1400" b="1" cap="small" dirty="0"/>
              <a:t>	President Johnson</a:t>
            </a:r>
            <a:r>
              <a:rPr lang="en-US" sz="1400" dirty="0"/>
              <a:t>: All right. Now, why didn’t they adjourn? What are they coming back for? They’re coming back to consider the Tuck bill, and the Dirksen bill, and the Mansfield bill.</a:t>
            </a:r>
          </a:p>
          <a:p>
            <a:r>
              <a:rPr lang="en-US" sz="1400" dirty="0"/>
              <a:t>	Now, what they ought to do—if the liberals want a real plan of attack, [if </a:t>
            </a:r>
            <a:r>
              <a:rPr lang="en-US" sz="1400" i="1" dirty="0"/>
              <a:t>New York Times </a:t>
            </a:r>
            <a:r>
              <a:rPr lang="en-US" sz="1400" dirty="0"/>
              <a:t>reporter] Tony Lewis wants something to do, is get ten of them out here at a Georgetown house some night with [historian and former Kennedy aide] Arthur Schlesinger, and let ‘</a:t>
            </a:r>
            <a:r>
              <a:rPr lang="en-US" sz="1400" dirty="0" err="1"/>
              <a:t>em</a:t>
            </a:r>
            <a:r>
              <a:rPr lang="en-US" sz="1400" dirty="0"/>
              <a:t> all agree that one of ‘</a:t>
            </a:r>
            <a:r>
              <a:rPr lang="en-US" sz="1400" dirty="0" err="1"/>
              <a:t>em</a:t>
            </a:r>
            <a:r>
              <a:rPr lang="en-US" sz="1400" dirty="0"/>
              <a:t> will talk four hours and the other one will talk four hours. And that’s what they [the liberals] do best: is talk.</a:t>
            </a:r>
          </a:p>
          <a:p>
            <a:r>
              <a:rPr lang="en-US" sz="1400" dirty="0"/>
              <a:t>	[Senate Majority Leader Mike] Mansfield won’t run after 6.00. They’ll do that for two weeks, and the show will be over. The Tuck bill will be dead. The Supreme Court will be riding high, and that’ll be it—period. That’s simple. You don’t have to be smart to know that. Hell, I knew that before I left Johnson City. [</a:t>
            </a:r>
            <a:r>
              <a:rPr lang="en-US" sz="1400" i="1" dirty="0"/>
              <a:t>Snorts</a:t>
            </a:r>
            <a:r>
              <a:rPr lang="en-US" sz="1400" dirty="0"/>
              <a:t>.]</a:t>
            </a:r>
          </a:p>
          <a:p>
            <a:endParaRPr lang="en-US" sz="1400" dirty="0"/>
          </a:p>
          <a:p>
            <a:endParaRPr lang="en-US" sz="1400" dirty="0"/>
          </a:p>
          <a:p>
            <a:endParaRPr lang="en-US" sz="1400" dirty="0"/>
          </a:p>
        </p:txBody>
      </p:sp>
      <p:pic>
        <p:nvPicPr>
          <p:cNvPr id="3" name="lbjtalk_moyers_tuck_bill_platform_plan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000" y="2209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058" fill="hold"/>
                                        <p:tgtEl>
                                          <p:spTgt spid="3"/>
                                        </p:tgtEl>
                                      </p:cBhvr>
                                    </p:cmd>
                                  </p:childTnLst>
                                </p:cTn>
                              </p:par>
                            </p:childTnLst>
                          </p:cTn>
                        </p:par>
                      </p:childTnLst>
                    </p:cTn>
                  </p:par>
                </p:childTnLst>
              </p:cTn>
              <p:nextCondLst>
                <p:cond evt="onClick" delay="0">
                  <p:tgtEl>
                    <p:spTgt spid="3"/>
                  </p:tgtEl>
                </p:cond>
              </p:nextCondLst>
            </p:seq>
            <p:audio>
              <p:cMediaNode vol="39623">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209550"/>
            <a:ext cx="9036728" cy="664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138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781800" cy="5909310"/>
          </a:xfrm>
          <a:prstGeom prst="rect">
            <a:avLst/>
          </a:prstGeom>
          <a:noFill/>
        </p:spPr>
        <p:txBody>
          <a:bodyPr wrap="square" rtlCol="0">
            <a:spAutoFit/>
          </a:bodyPr>
          <a:lstStyle/>
          <a:p>
            <a:pPr algn="ctr"/>
            <a:r>
              <a:rPr lang="en-US" i="1" dirty="0"/>
              <a:t>Heart of Atlanta Motel v. United States </a:t>
            </a:r>
            <a:r>
              <a:rPr lang="en-US" dirty="0"/>
              <a:t>(1964)</a:t>
            </a:r>
          </a:p>
          <a:p>
            <a:endParaRPr lang="en-US" dirty="0"/>
          </a:p>
          <a:p>
            <a:r>
              <a:rPr lang="en-US" dirty="0"/>
              <a:t>That Congress was legislating against moral wrongs in many of these areas rendered its enactments no less valid. </a:t>
            </a:r>
            <a:r>
              <a:rPr lang="en-US" b="1" dirty="0">
                <a:solidFill>
                  <a:srgbClr val="FF0000"/>
                </a:solidFill>
              </a:rPr>
              <a:t>In framing Title II of this Act, Congress was also dealing with what it considered a moral problem. But that fact does not detract from the overwhelming evidence of the disruptive effect that racial discrimination has had on commercial intercourse.</a:t>
            </a:r>
            <a:r>
              <a:rPr lang="en-US" dirty="0"/>
              <a:t> It was this burden which empowered Congress to enact appropriate legislation, and, given this basis for the exercise of its power, Congress was not restricted by the fact that the particular obstruction to interstate commerce with which it was dealing was also deemed a moral and social wrong…</a:t>
            </a:r>
          </a:p>
          <a:p>
            <a:endParaRPr lang="en-US" dirty="0"/>
          </a:p>
          <a:p>
            <a:r>
              <a:rPr lang="en-US" dirty="0"/>
              <a:t>Nor does the Act deprive appellant of liberty or property under the Fifth Amendment… There is nothing novel about such legislation. Thirty-two States now have it on their books either by statute or executive order, and many cities provide such regulation. Some of these Acts go back four-score years. It has been repeatedly held by this Court that such laws  do not violate the Due Process Clause of the Fourteenth Amendment. </a:t>
            </a:r>
          </a:p>
          <a:p>
            <a:endParaRPr lang="en-US" dirty="0"/>
          </a:p>
        </p:txBody>
      </p:sp>
    </p:spTree>
    <p:extLst>
      <p:ext uri="{BB962C8B-B14F-4D97-AF65-F5344CB8AC3E}">
        <p14:creationId xmlns:p14="http://schemas.microsoft.com/office/powerpoint/2010/main" val="1876693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1963" y="152400"/>
            <a:ext cx="9159339" cy="456435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620000" cy="72019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libri"/>
                <a:ea typeface="+mn-ea"/>
                <a:cs typeface="+mn-cs"/>
              </a:rPr>
              <a:t>Naim</a:t>
            </a:r>
            <a:r>
              <a:rPr kumimoji="0" lang="en-US" sz="2000" b="0" i="1" u="none" strike="noStrike" kern="1200" cap="none" spc="0" normalizeH="0" baseline="0" noProof="0" dirty="0">
                <a:ln>
                  <a:noFill/>
                </a:ln>
                <a:solidFill>
                  <a:prstClr val="black"/>
                </a:solidFill>
                <a:effectLst/>
                <a:uLnTx/>
                <a:uFillTx/>
                <a:latin typeface="Calibri"/>
                <a:ea typeface="+mn-ea"/>
                <a:cs typeface="+mn-cs"/>
              </a:rPr>
              <a:t> v. </a:t>
            </a:r>
            <a:r>
              <a:rPr kumimoji="0" lang="en-US" sz="2000" b="0" i="1" u="none" strike="noStrike" kern="1200" cap="none" spc="0" normalizeH="0" baseline="0" noProof="0" dirty="0" err="1">
                <a:ln>
                  <a:noFill/>
                </a:ln>
                <a:solidFill>
                  <a:prstClr val="black"/>
                </a:solidFill>
                <a:effectLst/>
                <a:uLnTx/>
                <a:uFillTx/>
                <a:latin typeface="Calibri"/>
                <a:ea typeface="+mn-ea"/>
                <a:cs typeface="+mn-cs"/>
              </a:rPr>
              <a:t>Naim</a:t>
            </a:r>
            <a:r>
              <a:rPr kumimoji="0" lang="en-US" sz="2000" b="0" i="1"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a:ln>
                  <a:noFill/>
                </a:ln>
                <a:solidFill>
                  <a:prstClr val="black"/>
                </a:solidFill>
                <a:effectLst/>
                <a:uLnTx/>
                <a:uFillTx/>
                <a:latin typeface="Calibri"/>
                <a:ea typeface="+mn-ea"/>
                <a:cs typeface="+mn-cs"/>
              </a:rPr>
              <a:t>(VA Supreme Court, 1955)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lvl="0">
              <a:defRPr/>
            </a:pPr>
            <a:r>
              <a:rPr lang="en-US" dirty="0"/>
              <a:t>We are unable to read in the Fourteenth Amendment to the Constitution, or in any other provision of that great document, any words or any intendment which prohibit the State from enacting legislation to preserve the racial integrity of its citizens, or which denies the power of the State to regulate the marriage relation so that it shall not have a mongrel breed of citizens. We find there no requirement that the State shall not legislate to prevent the obliteration of racial pride, but must permit the corruption of blood even though it weaken or destroy the quality of its citizenship. Both sacred and secular history teach that nations and races have better advanced in human progress when they cultivated their own distinctive characteristics and culture and developed their own peculiar genius.</a:t>
            </a:r>
            <a:r>
              <a:rPr kumimoji="0" lang="en-US"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a:endParaRPr>
          </a:p>
          <a:p>
            <a:pPr lvl="0">
              <a:defRPr/>
            </a:pPr>
            <a:r>
              <a:rPr lang="en-US" sz="2000" dirty="0">
                <a:solidFill>
                  <a:prstClr val="black"/>
                </a:solidFill>
              </a:rPr>
              <a:t>Almighty God created the races, white, black, yellow, Malay, and red and placed them on separate continents, and but for the interference with his arrangement there would be no cause for such marriages. </a:t>
            </a:r>
            <a:r>
              <a:rPr lang="en-US" sz="2000" b="1" dirty="0">
                <a:solidFill>
                  <a:srgbClr val="FF0000"/>
                </a:solidFill>
              </a:rPr>
              <a:t>The fact that he separated the races shows that he did not intend the races to mix</a:t>
            </a:r>
            <a:r>
              <a:rPr lang="en-US" sz="2000" dirty="0">
                <a:solidFill>
                  <a:prstClr val="black"/>
                </a:solidFill>
              </a:rPr>
              <a:t>.</a:t>
            </a:r>
          </a:p>
          <a:p>
            <a:pPr lvl="0">
              <a:defRPr/>
            </a:pPr>
            <a:endParaRPr lang="en-US" sz="2000" dirty="0">
              <a:solidFill>
                <a:prstClr val="black"/>
              </a:solidFill>
            </a:endParaRPr>
          </a:p>
          <a:p>
            <a:pPr lvl="0">
              <a:defRPr/>
            </a:pPr>
            <a:r>
              <a:rPr lang="en-US" sz="2000" dirty="0">
                <a:solidFill>
                  <a:prstClr val="black"/>
                </a:solidFill>
              </a:rPr>
              <a:t>--Judge Leon Bazile (VA)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8091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52400" y="160029"/>
            <a:ext cx="9159308" cy="4564371"/>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valleyoflife.com/blog/wp-content/uploads/2008/05/mildred_jeter_and_richard_loving.jpg"/>
          <p:cNvPicPr>
            <a:picLocks noChangeAspect="1" noChangeArrowheads="1"/>
          </p:cNvPicPr>
          <p:nvPr/>
        </p:nvPicPr>
        <p:blipFill>
          <a:blip r:embed="rId3" cstate="print"/>
          <a:srcRect/>
          <a:stretch>
            <a:fillRect/>
          </a:stretch>
        </p:blipFill>
        <p:spPr bwMode="auto">
          <a:xfrm>
            <a:off x="153453" y="533400"/>
            <a:ext cx="8638805" cy="5791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772400" cy="7017306"/>
          </a:xfrm>
          <a:prstGeom prst="rect">
            <a:avLst/>
          </a:prstGeom>
          <a:noFill/>
        </p:spPr>
        <p:txBody>
          <a:bodyPr wrap="square" rtlCol="0">
            <a:spAutoFit/>
          </a:bodyPr>
          <a:lstStyle/>
          <a:p>
            <a:pPr algn="ctr"/>
            <a:r>
              <a:rPr lang="en-US" i="1" dirty="0"/>
              <a:t>Loving v. Virginia </a:t>
            </a:r>
            <a:r>
              <a:rPr lang="en-US" dirty="0"/>
              <a:t>(1967)</a:t>
            </a:r>
          </a:p>
          <a:p>
            <a:endParaRPr lang="en-US" dirty="0"/>
          </a:p>
          <a:p>
            <a:r>
              <a:rPr lang="en-US" b="1" dirty="0">
                <a:solidFill>
                  <a:srgbClr val="FF0000"/>
                </a:solidFill>
              </a:rPr>
              <a:t>There is patently no legitimate overriding purpose independent of invidious racial discrimination which justifies this classification. </a:t>
            </a:r>
            <a:r>
              <a:rPr lang="en-US" dirty="0"/>
              <a:t>The fact that Virginia prohibits only interracial marriages involving white persons demonstrates that the racial classifications must stand on their own justification, as measures designed to maintain White Supremacy.</a:t>
            </a:r>
            <a:r>
              <a:rPr lang="en-US" baseline="30000" dirty="0"/>
              <a:t> </a:t>
            </a:r>
            <a:r>
              <a:rPr lang="en-US" dirty="0"/>
              <a:t> We have consistently denied the constitutionality of measures which restrict the rights of citizens on account of race. There can be no doubt that restricting the freedom to marry solely because of racial classifications violates the central meaning of the Equal Protection Clause . . .</a:t>
            </a:r>
          </a:p>
          <a:p>
            <a:endParaRPr lang="en-US" dirty="0"/>
          </a:p>
          <a:p>
            <a:r>
              <a:rPr lang="en-US" b="1" dirty="0">
                <a:solidFill>
                  <a:srgbClr val="FF0000"/>
                </a:solidFill>
              </a:rPr>
              <a:t>Marriage is one of the “basic civil rights of man,” fundamental to our very existence and survival</a:t>
            </a:r>
            <a:r>
              <a:rPr lang="en-US" dirty="0"/>
              <a:t>.  To deny this fundamental freedom on so unsupportable a basis as the racial classifications embodied in these statutes, classifications so directly subversive of the principle of equality at the heart of the Fourteenth Amendment, is surely to deprive all the State's citizens of liberty without due process of law.</a:t>
            </a:r>
            <a:r>
              <a:rPr lang="en-US" b="1" dirty="0"/>
              <a:t> </a:t>
            </a:r>
            <a:endParaRPr lang="en-US" dirty="0"/>
          </a:p>
          <a:p>
            <a:endParaRPr lang="en-US" dirty="0"/>
          </a:p>
          <a:p>
            <a:r>
              <a:rPr lang="en-US" dirty="0"/>
              <a:t>The Fourteenth Amendment requires that the freedom of choice to marry not be restricted by invidious racial discriminations. Under our Constitution, the freedom to marry, or not marry, a person of another race resides with the individual, and cannot be infringed by the State.</a:t>
            </a:r>
          </a:p>
          <a:p>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413" cy="518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4429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orbisimages.com/images/67/8DCDB7A6-68E9-48C6-8559-E9A3A7AF3B02/BE062098.jpg"/>
          <p:cNvPicPr>
            <a:picLocks noChangeAspect="1" noChangeArrowheads="1"/>
          </p:cNvPicPr>
          <p:nvPr/>
        </p:nvPicPr>
        <p:blipFill>
          <a:blip r:embed="rId3" cstate="print"/>
          <a:srcRect/>
          <a:stretch>
            <a:fillRect/>
          </a:stretch>
        </p:blipFill>
        <p:spPr bwMode="auto">
          <a:xfrm>
            <a:off x="78593" y="-25153"/>
            <a:ext cx="8986814" cy="5813346"/>
          </a:xfrm>
          <a:prstGeom prst="rect">
            <a:avLst/>
          </a:prstGeom>
          <a:noFill/>
        </p:spPr>
      </p:pic>
    </p:spTree>
    <p:extLst>
      <p:ext uri="{BB962C8B-B14F-4D97-AF65-F5344CB8AC3E}">
        <p14:creationId xmlns:p14="http://schemas.microsoft.com/office/powerpoint/2010/main" val="3365471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7848600" cy="5693866"/>
          </a:xfrm>
          <a:prstGeom prst="rect">
            <a:avLst/>
          </a:prstGeom>
          <a:noFill/>
        </p:spPr>
        <p:txBody>
          <a:bodyPr wrap="square" rtlCol="0">
            <a:spAutoFit/>
          </a:bodyPr>
          <a:lstStyle/>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endParaRPr lang="en-US" sz="1600" b="1" cap="small" dirty="0">
              <a:solidFill>
                <a:prstClr val="black"/>
              </a:solidFill>
            </a:endParaRPr>
          </a:p>
          <a:p>
            <a:r>
              <a:rPr lang="en-US" sz="1600" b="1" cap="small" dirty="0">
                <a:solidFill>
                  <a:prstClr val="black"/>
                </a:solidFill>
              </a:rPr>
              <a:t>	</a:t>
            </a:r>
            <a:r>
              <a:rPr lang="en-US" b="1" cap="small" dirty="0">
                <a:solidFill>
                  <a:prstClr val="black"/>
                </a:solidFill>
              </a:rPr>
              <a:t>President Johnson:</a:t>
            </a:r>
            <a:r>
              <a:rPr lang="en-US" dirty="0">
                <a:solidFill>
                  <a:prstClr val="black"/>
                </a:solidFill>
              </a:rPr>
              <a:t>  How are you going to rate these people—one, two, three, four, five?</a:t>
            </a:r>
          </a:p>
          <a:p>
            <a:r>
              <a:rPr lang="en-US" b="1" cap="small" dirty="0">
                <a:solidFill>
                  <a:prstClr val="black"/>
                </a:solidFill>
              </a:rPr>
              <a:t>	Fortas:</a:t>
            </a:r>
            <a:r>
              <a:rPr lang="en-US" dirty="0">
                <a:solidFill>
                  <a:prstClr val="black"/>
                </a:solidFill>
              </a:rPr>
              <a:t> I—</a:t>
            </a:r>
          </a:p>
          <a:p>
            <a:r>
              <a:rPr lang="en-US" b="1" cap="small" dirty="0">
                <a:solidFill>
                  <a:prstClr val="black"/>
                </a:solidFill>
              </a:rPr>
              <a:t>	President Johnson:</a:t>
            </a:r>
            <a:r>
              <a:rPr lang="en-US" dirty="0">
                <a:solidFill>
                  <a:prstClr val="black"/>
                </a:solidFill>
              </a:rPr>
              <a:t> From the standpoint of my practical problem, and what I may want to do here on all the other things. I’ve got geography, I’ve got the Senate, I’ve got these philosophies, I’ve got to have sure votes.</a:t>
            </a:r>
          </a:p>
          <a:p>
            <a:r>
              <a:rPr lang="en-US" dirty="0">
                <a:solidFill>
                  <a:prstClr val="black"/>
                </a:solidFill>
              </a:rPr>
              <a:t>	I want continuity, I want a little age—look at this not from your standpoint.</a:t>
            </a:r>
          </a:p>
          <a:p>
            <a:r>
              <a:rPr lang="en-US" b="1" cap="small" dirty="0">
                <a:solidFill>
                  <a:prstClr val="black"/>
                </a:solidFill>
              </a:rPr>
              <a:t>	Fortas:</a:t>
            </a:r>
            <a:r>
              <a:rPr lang="en-US" dirty="0">
                <a:solidFill>
                  <a:prstClr val="black"/>
                </a:solidFill>
              </a:rPr>
              <a:t> Well—</a:t>
            </a:r>
          </a:p>
          <a:p>
            <a:r>
              <a:rPr lang="en-US" b="1" cap="small" dirty="0">
                <a:solidFill>
                  <a:prstClr val="black"/>
                </a:solidFill>
              </a:rPr>
              <a:t>	President Johnson:</a:t>
            </a:r>
            <a:r>
              <a:rPr lang="en-US" dirty="0">
                <a:solidFill>
                  <a:prstClr val="black"/>
                </a:solidFill>
              </a:rPr>
              <a:t> Look at it from my standpoint, of knowing me as you know me, and what I want. I want somebody that I’ll </a:t>
            </a:r>
            <a:r>
              <a:rPr lang="en-US" i="1" dirty="0">
                <a:solidFill>
                  <a:prstClr val="black"/>
                </a:solidFill>
              </a:rPr>
              <a:t>always </a:t>
            </a:r>
            <a:r>
              <a:rPr lang="en-US" dirty="0">
                <a:solidFill>
                  <a:prstClr val="black"/>
                </a:solidFill>
              </a:rPr>
              <a:t>be proud of his vote. That’s the first thing. I may not be proud of his opinion, but I want to be proud of the side he was on. He may not be as eloquent as Hugo Black, or you, or somebody. But I want to be damn sure he votes right. That’s the first thing.</a:t>
            </a:r>
          </a:p>
          <a:p>
            <a:endParaRPr lang="en-US" sz="1600" dirty="0">
              <a:solidFill>
                <a:prstClr val="black"/>
              </a:solidFill>
            </a:endParaRPr>
          </a:p>
        </p:txBody>
      </p:sp>
      <p:pic>
        <p:nvPicPr>
          <p:cNvPr id="3" name="1--LBJ_Fortas_relistqualifications_13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34200" y="228600"/>
            <a:ext cx="609600" cy="609600"/>
          </a:xfrm>
          <a:prstGeom prst="rect">
            <a:avLst/>
          </a:prstGeom>
        </p:spPr>
      </p:pic>
    </p:spTree>
    <p:extLst>
      <p:ext uri="{BB962C8B-B14F-4D97-AF65-F5344CB8AC3E}">
        <p14:creationId xmlns:p14="http://schemas.microsoft.com/office/powerpoint/2010/main" val="3248451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thegully.com/essays/america/img_usa/thurmond_nixon2.jpg"/>
          <p:cNvPicPr>
            <a:picLocks noChangeAspect="1" noChangeArrowheads="1"/>
          </p:cNvPicPr>
          <p:nvPr/>
        </p:nvPicPr>
        <p:blipFill>
          <a:blip r:embed="rId3" cstate="print"/>
          <a:srcRect/>
          <a:stretch>
            <a:fillRect/>
          </a:stretch>
        </p:blipFill>
        <p:spPr bwMode="auto">
          <a:xfrm>
            <a:off x="1308591" y="41652"/>
            <a:ext cx="6463809" cy="7121148"/>
          </a:xfrm>
          <a:prstGeom prst="rect">
            <a:avLst/>
          </a:prstGeom>
          <a:noFill/>
        </p:spPr>
      </p:pic>
    </p:spTree>
    <p:extLst>
      <p:ext uri="{BB962C8B-B14F-4D97-AF65-F5344CB8AC3E}">
        <p14:creationId xmlns:p14="http://schemas.microsoft.com/office/powerpoint/2010/main" val="1475234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190" y="109604"/>
            <a:ext cx="8903810" cy="5750870"/>
          </a:xfrm>
          <a:prstGeom prst="rect">
            <a:avLst/>
          </a:prstGeom>
        </p:spPr>
      </p:pic>
    </p:spTree>
    <p:extLst>
      <p:ext uri="{BB962C8B-B14F-4D97-AF65-F5344CB8AC3E}">
        <p14:creationId xmlns:p14="http://schemas.microsoft.com/office/powerpoint/2010/main" val="92119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6991350" cy="6340197"/>
          </a:xfrm>
          <a:prstGeom prst="rect">
            <a:avLst/>
          </a:prstGeom>
          <a:noFill/>
        </p:spPr>
        <p:txBody>
          <a:bodyPr wrap="square" rtlCol="0">
            <a:spAutoFit/>
          </a:bodyPr>
          <a:lstStyle/>
          <a:p>
            <a:r>
              <a:rPr lang="en-US" sz="1400" b="1" cap="small" dirty="0">
                <a:solidFill>
                  <a:prstClr val="black"/>
                </a:solidFill>
              </a:rPr>
              <a:t>	George Smathers:</a:t>
            </a:r>
            <a:r>
              <a:rPr lang="en-US" sz="1400" dirty="0">
                <a:solidFill>
                  <a:prstClr val="black"/>
                </a:solidFill>
              </a:rPr>
              <a:t> Now, you get a real nut like Strom Thurmond, who up to this point hadn’t really made much sense . . . There are just enough people who will fall for a line like this, that it worries me, very much. And they’ve invited Abe back to talk about it, and I just think that—frankly, my first reaction is that he just ought not to come. And just see . . .</a:t>
            </a:r>
          </a:p>
          <a:p>
            <a:r>
              <a:rPr lang="en-US" sz="1400" dirty="0">
                <a:solidFill>
                  <a:prstClr val="black"/>
                </a:solidFill>
              </a:rPr>
              <a:t>	And my other reaction is at the moment—[Michigan senator] Phil [Hart] went to see the movie. I said, “I’m not going to see the damn movie.” Because I want to be in a position to say, as far as I’m concerned, I don’t look at any kind of goddamned pornographic stuff. It’s all over the streets, and always has been. And it’s a man’s choice. And I choose not to look at it. But others may choose </a:t>
            </a:r>
            <a:r>
              <a:rPr lang="en-US" sz="1400" i="1" dirty="0">
                <a:solidFill>
                  <a:prstClr val="black"/>
                </a:solidFill>
              </a:rPr>
              <a:t>to </a:t>
            </a:r>
            <a:r>
              <a:rPr lang="en-US" sz="1400" dirty="0">
                <a:solidFill>
                  <a:prstClr val="black"/>
                </a:solidFill>
              </a:rPr>
              <a:t>look at it. And if a </a:t>
            </a:r>
            <a:r>
              <a:rPr lang="en-US" sz="1400" dirty="0" err="1">
                <a:solidFill>
                  <a:prstClr val="black"/>
                </a:solidFill>
              </a:rPr>
              <a:t>fella</a:t>
            </a:r>
            <a:r>
              <a:rPr lang="en-US" sz="1400" dirty="0">
                <a:solidFill>
                  <a:prstClr val="black"/>
                </a:solidFill>
              </a:rPr>
              <a:t> wants to look at it, why, the Court’s voted that he can. That’s a matter of choice.</a:t>
            </a:r>
          </a:p>
          <a:p>
            <a:r>
              <a:rPr lang="en-US" sz="1400" dirty="0">
                <a:solidFill>
                  <a:prstClr val="black"/>
                </a:solidFill>
              </a:rPr>
              <a:t>	I don’t look at it. I haven’t seen it, so I’m not passing judgment on whether or not this is the kind of thing that should be shown around, or it shouldn’t. </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b="1" cap="small" dirty="0">
                <a:solidFill>
                  <a:prstClr val="black"/>
                </a:solidFill>
              </a:rPr>
              <a:t>	Smathers:</a:t>
            </a:r>
            <a:r>
              <a:rPr lang="en-US" sz="1400" dirty="0">
                <a:solidFill>
                  <a:prstClr val="black"/>
                </a:solidFill>
              </a:rPr>
              <a:t> [Arkansas senator] John [McClellan] was preaching, and </a:t>
            </a:r>
            <a:r>
              <a:rPr lang="en-US" sz="1400" dirty="0" err="1">
                <a:solidFill>
                  <a:prstClr val="black"/>
                </a:solidFill>
              </a:rPr>
              <a:t>rantin</a:t>
            </a:r>
            <a:r>
              <a:rPr lang="en-US" sz="1400" dirty="0">
                <a:solidFill>
                  <a:prstClr val="black"/>
                </a:solidFill>
              </a:rPr>
              <a:t>’ and </a:t>
            </a:r>
            <a:r>
              <a:rPr lang="en-US" sz="1400" dirty="0" err="1">
                <a:solidFill>
                  <a:prstClr val="black"/>
                </a:solidFill>
              </a:rPr>
              <a:t>ravin</a:t>
            </a:r>
            <a:r>
              <a:rPr lang="en-US" sz="1400" dirty="0">
                <a:solidFill>
                  <a:prstClr val="black"/>
                </a:solidFill>
              </a:rPr>
              <a:t>’ about how this kind of thing was ruining the life of his grandchildren, and everybody else. He wanted a long time to look into this, and he was going to look into it very deeply.</a:t>
            </a:r>
          </a:p>
          <a:p>
            <a:r>
              <a:rPr lang="en-US" sz="1400" b="1" cap="small" dirty="0">
                <a:solidFill>
                  <a:prstClr val="black"/>
                </a:solidFill>
              </a:rPr>
              <a:t>	President Johnson:</a:t>
            </a:r>
            <a:r>
              <a:rPr lang="en-US" sz="1400" dirty="0">
                <a:solidFill>
                  <a:prstClr val="black"/>
                </a:solidFill>
              </a:rPr>
              <a:t> He ought to go see this </a:t>
            </a:r>
            <a:r>
              <a:rPr lang="en-US" sz="1400" i="1" dirty="0">
                <a:solidFill>
                  <a:prstClr val="black"/>
                </a:solidFill>
              </a:rPr>
              <a:t>Graduates </a:t>
            </a:r>
            <a:r>
              <a:rPr lang="en-US" sz="1400" dirty="0">
                <a:solidFill>
                  <a:prstClr val="black"/>
                </a:solidFill>
              </a:rPr>
              <a:t>[sic]. [</a:t>
            </a:r>
            <a:r>
              <a:rPr lang="en-US" sz="1400" i="1" dirty="0">
                <a:solidFill>
                  <a:prstClr val="black"/>
                </a:solidFill>
              </a:rPr>
              <a:t>Chuckles</a:t>
            </a:r>
            <a:r>
              <a:rPr lang="en-US" sz="1400" dirty="0">
                <a:solidFill>
                  <a:prstClr val="black"/>
                </a:solidFill>
              </a:rPr>
              <a:t>.]</a:t>
            </a:r>
          </a:p>
          <a:p>
            <a:r>
              <a:rPr lang="en-US" sz="1400" b="1" cap="small" dirty="0">
                <a:solidFill>
                  <a:prstClr val="black"/>
                </a:solidFill>
              </a:rPr>
              <a:t>	Smathers:</a:t>
            </a:r>
            <a:r>
              <a:rPr lang="en-US" sz="1400" dirty="0">
                <a:solidFill>
                  <a:prstClr val="black"/>
                </a:solidFill>
              </a:rPr>
              <a:t> That’s right. </a:t>
            </a:r>
          </a:p>
          <a:p>
            <a:r>
              <a:rPr lang="en-US" sz="1400" dirty="0">
                <a:solidFill>
                  <a:prstClr val="black"/>
                </a:solidFill>
              </a:rPr>
              <a:t>[</a:t>
            </a:r>
            <a:r>
              <a:rPr lang="en-US" sz="1400" i="1" dirty="0">
                <a:solidFill>
                  <a:prstClr val="black"/>
                </a:solidFill>
              </a:rPr>
              <a:t>Break</a:t>
            </a:r>
            <a:r>
              <a:rPr lang="en-US" sz="1400" dirty="0">
                <a:solidFill>
                  <a:prstClr val="black"/>
                </a:solidFill>
              </a:rPr>
              <a:t>.]</a:t>
            </a:r>
          </a:p>
          <a:p>
            <a:r>
              <a:rPr lang="en-US" sz="1400" b="1" cap="small" dirty="0">
                <a:solidFill>
                  <a:prstClr val="black"/>
                </a:solidFill>
              </a:rPr>
              <a:t>	President Johnson:</a:t>
            </a:r>
            <a:r>
              <a:rPr lang="en-US" sz="1400" dirty="0">
                <a:solidFill>
                  <a:prstClr val="black"/>
                </a:solidFill>
              </a:rPr>
              <a:t> Well, will you vote on it next Wednesday?</a:t>
            </a:r>
          </a:p>
          <a:p>
            <a:r>
              <a:rPr lang="en-US" sz="1400" b="1" cap="small" dirty="0">
                <a:solidFill>
                  <a:prstClr val="black"/>
                </a:solidFill>
              </a:rPr>
              <a:t>	</a:t>
            </a:r>
            <a:r>
              <a:rPr lang="en-US" sz="1400" b="1" cap="small" dirty="0" err="1">
                <a:solidFill>
                  <a:prstClr val="black"/>
                </a:solidFill>
              </a:rPr>
              <a:t>Smathers</a:t>
            </a:r>
            <a:r>
              <a:rPr lang="en-US" sz="1400" b="1" cap="small" dirty="0">
                <a:solidFill>
                  <a:prstClr val="black"/>
                </a:solidFill>
              </a:rPr>
              <a:t>:</a:t>
            </a:r>
            <a:r>
              <a:rPr lang="en-US" sz="1400" dirty="0">
                <a:solidFill>
                  <a:prstClr val="black"/>
                </a:solidFill>
              </a:rPr>
              <a:t> So, we’re due to vote on it next Wednesday.</a:t>
            </a:r>
          </a:p>
          <a:p>
            <a:r>
              <a:rPr lang="en-US" sz="1400" b="1" cap="small" dirty="0">
                <a:solidFill>
                  <a:prstClr val="black"/>
                </a:solidFill>
              </a:rPr>
              <a:t>	President Johnson:</a:t>
            </a:r>
            <a:r>
              <a:rPr lang="en-US" sz="1400" dirty="0">
                <a:solidFill>
                  <a:prstClr val="black"/>
                </a:solidFill>
              </a:rPr>
              <a:t> Well, won’t they filibuster it?</a:t>
            </a:r>
          </a:p>
          <a:p>
            <a:r>
              <a:rPr lang="en-US" sz="1400" b="1" cap="small" dirty="0">
                <a:solidFill>
                  <a:prstClr val="black"/>
                </a:solidFill>
              </a:rPr>
              <a:t>	</a:t>
            </a:r>
            <a:r>
              <a:rPr lang="en-US" sz="1400" b="1" cap="small" dirty="0" err="1">
                <a:solidFill>
                  <a:prstClr val="black"/>
                </a:solidFill>
              </a:rPr>
              <a:t>Smathers</a:t>
            </a:r>
            <a:r>
              <a:rPr lang="en-US" sz="1400" b="1" cap="small" dirty="0">
                <a:solidFill>
                  <a:prstClr val="black"/>
                </a:solidFill>
              </a:rPr>
              <a:t>:</a:t>
            </a:r>
            <a:r>
              <a:rPr lang="en-US" sz="1400" dirty="0">
                <a:solidFill>
                  <a:prstClr val="black"/>
                </a:solidFill>
              </a:rPr>
              <a:t> Yeah. They’re going to filibuster it again.</a:t>
            </a:r>
          </a:p>
          <a:p>
            <a:r>
              <a:rPr lang="en-US" sz="1400" b="1" cap="small" dirty="0">
                <a:solidFill>
                  <a:prstClr val="black"/>
                </a:solidFill>
              </a:rPr>
              <a:t>	President Johnson:</a:t>
            </a:r>
            <a:r>
              <a:rPr lang="en-US" sz="1400" dirty="0">
                <a:solidFill>
                  <a:prstClr val="black"/>
                </a:solidFill>
              </a:rPr>
              <a:t> In the committee?!</a:t>
            </a:r>
          </a:p>
          <a:p>
            <a:r>
              <a:rPr lang="en-US" sz="1400" b="1" cap="small" dirty="0">
                <a:solidFill>
                  <a:prstClr val="black"/>
                </a:solidFill>
              </a:rPr>
              <a:t>	Smathers:</a:t>
            </a:r>
            <a:r>
              <a:rPr lang="en-US" sz="1400" dirty="0">
                <a:solidFill>
                  <a:prstClr val="black"/>
                </a:solidFill>
              </a:rPr>
              <a:t> In the committee.</a:t>
            </a:r>
          </a:p>
          <a:p>
            <a:r>
              <a:rPr lang="en-US" sz="1400" dirty="0">
                <a:solidFill>
                  <a:prstClr val="black"/>
                </a:solidFill>
              </a:rPr>
              <a:t>	</a:t>
            </a:r>
            <a:r>
              <a:rPr lang="en-US" sz="1400" b="1" cap="small" dirty="0">
                <a:solidFill>
                  <a:prstClr val="black"/>
                </a:solidFill>
              </a:rPr>
              <a:t>President Johnson: </a:t>
            </a:r>
            <a:r>
              <a:rPr lang="en-US" sz="1400" dirty="0">
                <a:solidFill>
                  <a:prstClr val="black"/>
                </a:solidFill>
              </a:rPr>
              <a:t>Well, can you just do that, constantly?</a:t>
            </a:r>
          </a:p>
          <a:p>
            <a:r>
              <a:rPr lang="en-US" sz="1400" dirty="0">
                <a:solidFill>
                  <a:prstClr val="black"/>
                </a:solidFill>
              </a:rPr>
              <a:t>	</a:t>
            </a:r>
            <a:r>
              <a:rPr lang="en-US" sz="1400" b="1" cap="small" dirty="0">
                <a:solidFill>
                  <a:prstClr val="black"/>
                </a:solidFill>
              </a:rPr>
              <a:t>Smathers: </a:t>
            </a:r>
            <a:r>
              <a:rPr lang="en-US" sz="1400" dirty="0">
                <a:solidFill>
                  <a:prstClr val="black"/>
                </a:solidFill>
              </a:rPr>
              <a:t>Well, with the cooperation of [Jim] Eastland, I don’t know you’re going to stop it.</a:t>
            </a:r>
          </a:p>
          <a:p>
            <a:endParaRPr lang="en-US" sz="1400" dirty="0">
              <a:solidFill>
                <a:prstClr val="black"/>
              </a:solidFill>
            </a:endParaRPr>
          </a:p>
        </p:txBody>
      </p:sp>
      <p:pic>
        <p:nvPicPr>
          <p:cNvPr id="3" name="lbj-smathers-ed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5161" y="4010891"/>
            <a:ext cx="457200" cy="457200"/>
          </a:xfrm>
          <a:prstGeom prst="rect">
            <a:avLst/>
          </a:prstGeom>
        </p:spPr>
      </p:pic>
    </p:spTree>
    <p:extLst>
      <p:ext uri="{BB962C8B-B14F-4D97-AF65-F5344CB8AC3E}">
        <p14:creationId xmlns:p14="http://schemas.microsoft.com/office/powerpoint/2010/main" val="33166871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2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http://smargus.com/wp-content/uploads/2009/04/nixons_the_one.jpg"/>
          <p:cNvPicPr>
            <a:picLocks noChangeAspect="1" noChangeArrowheads="1"/>
          </p:cNvPicPr>
          <p:nvPr/>
        </p:nvPicPr>
        <p:blipFill>
          <a:blip r:embed="rId3" cstate="print"/>
          <a:srcRect/>
          <a:stretch>
            <a:fillRect/>
          </a:stretch>
        </p:blipFill>
        <p:spPr bwMode="auto">
          <a:xfrm>
            <a:off x="2324697" y="31422"/>
            <a:ext cx="5219103" cy="659797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ixon--crime 1968.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 y="0"/>
            <a:ext cx="8356600" cy="6267450"/>
          </a:xfrm>
          <a:prstGeom prst="rect">
            <a:avLst/>
          </a:prstGeom>
        </p:spPr>
      </p:pic>
    </p:spTree>
    <p:extLst>
      <p:ext uri="{BB962C8B-B14F-4D97-AF65-F5344CB8AC3E}">
        <p14:creationId xmlns:p14="http://schemas.microsoft.com/office/powerpoint/2010/main" val="3366223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corbisimages.com/images/67/3657A462-B47B-4F5B-B1D6-B4B02D54EC73/U1621670.jpg"/>
          <p:cNvPicPr>
            <a:picLocks noChangeAspect="1" noChangeArrowheads="1"/>
          </p:cNvPicPr>
          <p:nvPr/>
        </p:nvPicPr>
        <p:blipFill>
          <a:blip r:embed="rId3" cstate="print"/>
          <a:srcRect/>
          <a:stretch>
            <a:fillRect/>
          </a:stretch>
        </p:blipFill>
        <p:spPr bwMode="auto">
          <a:xfrm>
            <a:off x="1290955" y="98965"/>
            <a:ext cx="6557645" cy="6530435"/>
          </a:xfrm>
          <a:prstGeom prst="rect">
            <a:avLst/>
          </a:prstGeom>
          <a:noFill/>
        </p:spPr>
      </p:pic>
    </p:spTree>
    <p:extLst>
      <p:ext uri="{BB962C8B-B14F-4D97-AF65-F5344CB8AC3E}">
        <p14:creationId xmlns:p14="http://schemas.microsoft.com/office/powerpoint/2010/main" val="768119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cache1.asset-cache.net/xc/50546522.jpg?v=1&amp;c=IWSAsset&amp;k=2&amp;d=E41C9FE5C4AA0A1465822B4509DA1CC8BCA6CCDDFB97184A2BB4C21812444FB4B01E70F2B3269972"/>
          <p:cNvPicPr>
            <a:picLocks noChangeAspect="1" noChangeArrowheads="1"/>
          </p:cNvPicPr>
          <p:nvPr/>
        </p:nvPicPr>
        <p:blipFill>
          <a:blip r:embed="rId3" cstate="print"/>
          <a:srcRect/>
          <a:stretch>
            <a:fillRect/>
          </a:stretch>
        </p:blipFill>
        <p:spPr bwMode="auto">
          <a:xfrm>
            <a:off x="2017345" y="-23382"/>
            <a:ext cx="4993055" cy="6881382"/>
          </a:xfrm>
          <a:prstGeom prst="rect">
            <a:avLst/>
          </a:prstGeom>
          <a:noFill/>
        </p:spPr>
      </p:pic>
    </p:spTree>
    <p:extLst>
      <p:ext uri="{BB962C8B-B14F-4D97-AF65-F5344CB8AC3E}">
        <p14:creationId xmlns:p14="http://schemas.microsoft.com/office/powerpoint/2010/main" val="780803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71097" y="33767"/>
            <a:ext cx="3982104" cy="6824233"/>
          </a:xfrm>
          <a:prstGeom prst="rect">
            <a:avLst/>
          </a:prstGeom>
        </p:spPr>
      </p:pic>
    </p:spTree>
    <p:extLst>
      <p:ext uri="{BB962C8B-B14F-4D97-AF65-F5344CB8AC3E}">
        <p14:creationId xmlns:p14="http://schemas.microsoft.com/office/powerpoint/2010/main" val="97350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blstb.msn.com/i/32/E5DB18DD69EE589D2898FC69C0B0C4.jpg"/>
          <p:cNvPicPr>
            <a:picLocks noChangeAspect="1" noChangeArrowheads="1"/>
          </p:cNvPicPr>
          <p:nvPr/>
        </p:nvPicPr>
        <p:blipFill>
          <a:blip r:embed="rId3" cstate="print"/>
          <a:srcRect/>
          <a:stretch>
            <a:fillRect/>
          </a:stretch>
        </p:blipFill>
        <p:spPr bwMode="auto">
          <a:xfrm>
            <a:off x="1941364" y="144979"/>
            <a:ext cx="5602436" cy="6255821"/>
          </a:xfrm>
          <a:prstGeom prst="rect">
            <a:avLst/>
          </a:prstGeom>
          <a:noFill/>
        </p:spPr>
      </p:pic>
    </p:spTree>
    <p:extLst>
      <p:ext uri="{BB962C8B-B14F-4D97-AF65-F5344CB8AC3E}">
        <p14:creationId xmlns:p14="http://schemas.microsoft.com/office/powerpoint/2010/main" val="3363008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srcRect/>
          <a:stretch>
            <a:fillRect/>
          </a:stretch>
        </p:blipFill>
        <p:spPr bwMode="auto">
          <a:xfrm>
            <a:off x="2971800" y="76200"/>
            <a:ext cx="2971800" cy="4269346"/>
          </a:xfrm>
          <a:prstGeom prst="rect">
            <a:avLst/>
          </a:prstGeom>
          <a:noFill/>
          <a:ln w="9525">
            <a:noFill/>
            <a:miter lim="800000"/>
            <a:headEnd/>
            <a:tailEnd/>
          </a:ln>
          <a:effectLst/>
        </p:spPr>
      </p:pic>
      <p:sp>
        <p:nvSpPr>
          <p:cNvPr id="2" name="TextBox 1"/>
          <p:cNvSpPr txBox="1"/>
          <p:nvPr/>
        </p:nvSpPr>
        <p:spPr>
          <a:xfrm>
            <a:off x="2362200" y="4572000"/>
            <a:ext cx="48006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"Even if he were mediocre, there are a lot of mediocre judges and people and lawyers. They are entitled to a little representation, aren't they, and a little chance? We can't have all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Brandeises</a:t>
            </a:r>
            <a:r>
              <a:rPr kumimoji="0" lang="en-US" sz="1800" b="0" i="0" u="none" strike="noStrike" kern="1200" cap="none" spc="0" normalizeH="0" baseline="0" noProof="0" dirty="0">
                <a:ln>
                  <a:noFill/>
                </a:ln>
                <a:solidFill>
                  <a:prstClr val="black"/>
                </a:solidFill>
                <a:effectLst/>
                <a:uLnTx/>
                <a:uFillTx/>
                <a:latin typeface="Calibri"/>
                <a:ea typeface="+mn-ea"/>
                <a:cs typeface="+mn-cs"/>
              </a:rPr>
              <a:t>, Frankfurters and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Cardozos</a:t>
            </a:r>
            <a:r>
              <a:rPr kumimoji="0" lang="en-US" sz="18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740250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ture.PNG"/>
          <p:cNvPicPr>
            <a:picLocks noChangeAspect="1"/>
          </p:cNvPicPr>
          <p:nvPr/>
        </p:nvPicPr>
        <p:blipFill>
          <a:blip r:embed="rId3" cstate="print"/>
          <a:stretch>
            <a:fillRect/>
          </a:stretch>
        </p:blipFill>
        <p:spPr>
          <a:xfrm>
            <a:off x="2500065" y="15646"/>
            <a:ext cx="4281735" cy="6613753"/>
          </a:xfrm>
          <a:prstGeom prst="rect">
            <a:avLst/>
          </a:prstGeom>
        </p:spPr>
      </p:pic>
    </p:spTree>
    <p:extLst>
      <p:ext uri="{BB962C8B-B14F-4D97-AF65-F5344CB8AC3E}">
        <p14:creationId xmlns:p14="http://schemas.microsoft.com/office/powerpoint/2010/main" val="1952346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westlawinsider.com/wp-content/uploads/2010/05/harry-blackmun.jpg"/>
          <p:cNvPicPr>
            <a:picLocks noChangeAspect="1" noChangeArrowheads="1"/>
          </p:cNvPicPr>
          <p:nvPr/>
        </p:nvPicPr>
        <p:blipFill>
          <a:blip r:embed="rId3" cstate="print"/>
          <a:srcRect/>
          <a:stretch>
            <a:fillRect/>
          </a:stretch>
        </p:blipFill>
        <p:spPr bwMode="auto">
          <a:xfrm>
            <a:off x="2489590" y="255270"/>
            <a:ext cx="4749410" cy="6221730"/>
          </a:xfrm>
          <a:prstGeom prst="rect">
            <a:avLst/>
          </a:prstGeom>
          <a:noFill/>
        </p:spPr>
      </p:pic>
    </p:spTree>
    <p:extLst>
      <p:ext uri="{BB962C8B-B14F-4D97-AF65-F5344CB8AC3E}">
        <p14:creationId xmlns:p14="http://schemas.microsoft.com/office/powerpoint/2010/main" val="2324020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
            <a:ext cx="8001000" cy="65556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Now, on the other thing, John, on the second one, if it comes: can I urge you to try to examine everything to see if you can find a Catholic—a good Catholic?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John 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You want another [Justice William] Brennan?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No, Christ no! That’s what I mean. I mean—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You know, you went down—the Eisenhower administration went down that track before, you know .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And they got Brennan, I know. But you don’t have an honest Italian, do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0" i="1" u="none" strike="noStrike" kern="1200" cap="none" spc="0" normalizeH="0" baseline="0" noProof="0" dirty="0">
                <a:ln>
                  <a:noFill/>
                </a:ln>
                <a:solidFill>
                  <a:prstClr val="black"/>
                </a:solidFill>
                <a:effectLst/>
                <a:uLnTx/>
                <a:uFillTx/>
                <a:latin typeface="Calibri"/>
                <a:ea typeface="+mn-ea"/>
                <a:cs typeface="+mn-cs"/>
              </a:rPr>
              <a:t>Chuckles</a:t>
            </a:r>
            <a:r>
              <a:rPr kumimoji="0" lang="en-US" sz="1400" b="0" i="0" u="none" strike="noStrike" kern="1200" cap="none" spc="0" normalizeH="0" baseline="0" noProof="0" dirty="0">
                <a:ln>
                  <a:noFill/>
                </a:ln>
                <a:solidFill>
                  <a:prstClr val="black"/>
                </a:solidFill>
                <a:effectLst/>
                <a:uLnTx/>
                <a:uFillTx/>
                <a:latin typeface="Calibri"/>
                <a:ea typeface="+mn-ea"/>
                <a:cs typeface="+mn-cs"/>
              </a:rPr>
              <a:t>.] God, they’re awful hard to find.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A Pole?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Uh .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[California attorney and future Reagan AG] William French Smith—he isn’t one, is 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Oh, Christ, no. He’s a Protestant.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WASP.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Rich and everything else.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All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Well, take a look at the Catholics, will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1" u="none" strike="noStrike" kern="1200" cap="none" spc="0" normalizeH="0" baseline="0" noProof="0" dirty="0">
                <a:ln>
                  <a:noFill/>
                </a:ln>
                <a:solidFill>
                  <a:prstClr val="black"/>
                </a:solidFill>
                <a:effectLst/>
                <a:uLnTx/>
                <a:uFillTx/>
                <a:latin typeface="Calibri"/>
                <a:ea typeface="+mn-ea"/>
                <a:cs typeface="+mn-cs"/>
              </a:rPr>
              <a:t>Break</a:t>
            </a:r>
            <a:r>
              <a:rPr kumimoji="0" lang="en-US" sz="1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Do you think that’s a good line to take?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I do. Politically, we are going to gain a lot more from a Catholic. Look, the Protestants will just figure—if he’s a conservative, a Catholic conservative’s better than a Protestant conservative. We really need that—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Well, they’re more engrained, I’m sure.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Yeah. The point is, it’ll mean more to the Catholics—that’s my point—than it will to the Protestants. The Protestants expect to have things. The Catholics don’t.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When are you going to fill that Jewish seat on the Supreme Court?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Well, about . . . after I die. [</a:t>
            </a:r>
            <a:r>
              <a:rPr kumimoji="0" lang="en-US" sz="1400" b="0" i="1" u="none" strike="noStrike" kern="1200" cap="none" spc="0" normalizeH="0" baseline="0" noProof="0" dirty="0">
                <a:ln>
                  <a:noFill/>
                </a:ln>
                <a:solidFill>
                  <a:prstClr val="black"/>
                </a:solidFill>
                <a:effectLst/>
                <a:uLnTx/>
                <a:uFillTx/>
                <a:latin typeface="Calibri"/>
                <a:ea typeface="+mn-ea"/>
                <a:cs typeface="+mn-cs"/>
              </a:rPr>
              <a:t>Mitchell laughs</a:t>
            </a:r>
            <a:r>
              <a:rPr kumimoji="0" lang="en-US" sz="1400" b="0" i="0" u="none" strike="noStrike" kern="1200" cap="none" spc="0" normalizeH="0" baseline="0" noProof="0" dirty="0">
                <a:ln>
                  <a:noFill/>
                </a:ln>
                <a:solidFill>
                  <a:prstClr val="black"/>
                </a:solidFill>
                <a:effectLst/>
                <a:uLnTx/>
                <a:uFillTx/>
                <a:latin typeface="Calibri"/>
                <a:ea typeface="+mn-ea"/>
                <a:cs typeface="+mn-cs"/>
              </a:rPr>
              <a:t>.] You know and I know, there aren’t any.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Mitchell:</a:t>
            </a:r>
            <a:r>
              <a:rPr kumimoji="0" lang="en-US" sz="1400" b="0" i="0" u="none" strike="noStrike" kern="1200" cap="none" spc="0" normalizeH="0" baseline="0" noProof="0" dirty="0">
                <a:ln>
                  <a:noFill/>
                </a:ln>
                <a:solidFill>
                  <a:prstClr val="black"/>
                </a:solidFill>
                <a:effectLst/>
                <a:uLnTx/>
                <a:uFillTx/>
                <a:latin typeface="Calibri"/>
                <a:ea typeface="+mn-ea"/>
                <a:cs typeface="+mn-cs"/>
              </a:rPr>
              <a:t> There are no conservatives, I’ll say that.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small"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a:t>
            </a:r>
            <a:r>
              <a:rPr kumimoji="0" lang="en-US" sz="1400" b="0" i="0" u="none" strike="noStrike" kern="1200" cap="none" spc="0" normalizeH="0" baseline="0" noProof="0" dirty="0">
                <a:ln>
                  <a:noFill/>
                </a:ln>
                <a:solidFill>
                  <a:prstClr val="black"/>
                </a:solidFill>
                <a:effectLst/>
                <a:uLnTx/>
                <a:uFillTx/>
                <a:latin typeface="Calibri"/>
                <a:ea typeface="+mn-ea"/>
                <a:cs typeface="+mn-cs"/>
              </a:rPr>
              <a:t> Never.</a:t>
            </a:r>
          </a:p>
        </p:txBody>
      </p:sp>
      <p:pic>
        <p:nvPicPr>
          <p:cNvPr id="3" name="3--rn-mitchell-ethnic makeup-910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2840940"/>
            <a:ext cx="609600" cy="609600"/>
          </a:xfrm>
          <a:prstGeom prst="rect">
            <a:avLst/>
          </a:prstGeom>
        </p:spPr>
      </p:pic>
    </p:spTree>
    <p:extLst>
      <p:ext uri="{BB962C8B-B14F-4D97-AF65-F5344CB8AC3E}">
        <p14:creationId xmlns:p14="http://schemas.microsoft.com/office/powerpoint/2010/main" val="303588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2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mericanpicturelinks.com/Images/RehnquistRNcrop.jpg"/>
          <p:cNvPicPr>
            <a:picLocks noChangeAspect="1" noChangeArrowheads="1"/>
          </p:cNvPicPr>
          <p:nvPr/>
        </p:nvPicPr>
        <p:blipFill>
          <a:blip r:embed="rId3" cstate="print"/>
          <a:srcRect/>
          <a:stretch>
            <a:fillRect/>
          </a:stretch>
        </p:blipFill>
        <p:spPr bwMode="auto">
          <a:xfrm>
            <a:off x="1066801" y="76200"/>
            <a:ext cx="6781799" cy="6781800"/>
          </a:xfrm>
          <a:prstGeom prst="rect">
            <a:avLst/>
          </a:prstGeom>
          <a:noFill/>
        </p:spPr>
      </p:pic>
    </p:spTree>
    <p:extLst>
      <p:ext uri="{BB962C8B-B14F-4D97-AF65-F5344CB8AC3E}">
        <p14:creationId xmlns:p14="http://schemas.microsoft.com/office/powerpoint/2010/main" val="65123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lib.utexas.edu/maps/world_cities/detroit.jpg"/>
          <p:cNvPicPr>
            <a:picLocks noChangeAspect="1" noChangeArrowheads="1"/>
          </p:cNvPicPr>
          <p:nvPr/>
        </p:nvPicPr>
        <p:blipFill>
          <a:blip r:embed="rId3" cstate="print"/>
          <a:srcRect/>
          <a:stretch>
            <a:fillRect/>
          </a:stretch>
        </p:blipFill>
        <p:spPr bwMode="auto">
          <a:xfrm>
            <a:off x="165756" y="-2443"/>
            <a:ext cx="8673444" cy="6860443"/>
          </a:xfrm>
          <a:prstGeom prst="rect">
            <a:avLst/>
          </a:prstGeom>
          <a:noFill/>
        </p:spPr>
      </p:pic>
    </p:spTree>
    <p:extLst>
      <p:ext uri="{BB962C8B-B14F-4D97-AF65-F5344CB8AC3E}">
        <p14:creationId xmlns:p14="http://schemas.microsoft.com/office/powerpoint/2010/main" val="2210843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ncroppedimage1"/>
          <p:cNvPicPr>
            <a:picLocks noChangeAspect="1" noChangeArrowheads="1"/>
          </p:cNvPicPr>
          <p:nvPr/>
        </p:nvPicPr>
        <p:blipFill>
          <a:blip r:embed="rId3" cstate="print"/>
          <a:srcRect/>
          <a:stretch>
            <a:fillRect/>
          </a:stretch>
        </p:blipFill>
        <p:spPr bwMode="auto">
          <a:xfrm>
            <a:off x="-76200" y="0"/>
            <a:ext cx="5807106" cy="4506315"/>
          </a:xfrm>
          <a:prstGeom prst="rect">
            <a:avLst/>
          </a:prstGeom>
          <a:noFill/>
        </p:spPr>
      </p:pic>
      <p:pic>
        <p:nvPicPr>
          <p:cNvPr id="2" name="Picture 1">
            <a:extLst>
              <a:ext uri="{FF2B5EF4-FFF2-40B4-BE49-F238E27FC236}">
                <a16:creationId xmlns:a16="http://schemas.microsoft.com/office/drawing/2014/main" id="{BB00A69D-1962-4B98-AAFE-F1AFA7B3834F}"/>
              </a:ext>
            </a:extLst>
          </p:cNvPr>
          <p:cNvPicPr>
            <a:picLocks noChangeAspect="1"/>
          </p:cNvPicPr>
          <p:nvPr/>
        </p:nvPicPr>
        <p:blipFill>
          <a:blip r:embed="rId4"/>
          <a:stretch>
            <a:fillRect/>
          </a:stretch>
        </p:blipFill>
        <p:spPr>
          <a:xfrm>
            <a:off x="4010723" y="3431751"/>
            <a:ext cx="5133277" cy="3426249"/>
          </a:xfrm>
          <a:prstGeom prst="rect">
            <a:avLst/>
          </a:prstGeom>
        </p:spPr>
      </p:pic>
    </p:spTree>
    <p:extLst>
      <p:ext uri="{BB962C8B-B14F-4D97-AF65-F5344CB8AC3E}">
        <p14:creationId xmlns:p14="http://schemas.microsoft.com/office/powerpoint/2010/main" val="1594370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www.corbisimages.com/images/67/EF6E216A-5BC6-46B9-A629-8B4CC4D72EA4/NA012816.jpg"/>
          <p:cNvPicPr>
            <a:picLocks noChangeAspect="1" noChangeArrowheads="1"/>
          </p:cNvPicPr>
          <p:nvPr/>
        </p:nvPicPr>
        <p:blipFill>
          <a:blip r:embed="rId3" cstate="print"/>
          <a:srcRect/>
          <a:stretch>
            <a:fillRect/>
          </a:stretch>
        </p:blipFill>
        <p:spPr bwMode="auto">
          <a:xfrm>
            <a:off x="2590800" y="0"/>
            <a:ext cx="4572000" cy="6858000"/>
          </a:xfrm>
          <a:prstGeom prst="rect">
            <a:avLst/>
          </a:prstGeom>
          <a:noFill/>
        </p:spPr>
      </p:pic>
    </p:spTree>
    <p:extLst>
      <p:ext uri="{BB962C8B-B14F-4D97-AF65-F5344CB8AC3E}">
        <p14:creationId xmlns:p14="http://schemas.microsoft.com/office/powerpoint/2010/main" val="2153570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305800" cy="76328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Well, I’ve basically—we’ve got to say that it’s only the extent that it is required by law—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By a court order, do I think busing should be used.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Don’t you think that’s really what you get down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Right.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Because the line, actually, between my line and Muskie’s, is not as clear as—I mean, it’s just the way he </a:t>
            </a:r>
            <a:r>
              <a:rPr kumimoji="0" lang="en-US" sz="1400" b="0" i="1" u="none" strike="noStrike" kern="1200" cap="none" spc="0" normalizeH="0" baseline="0" noProof="0" dirty="0">
                <a:ln>
                  <a:noFill/>
                </a:ln>
                <a:solidFill>
                  <a:prstClr val="black"/>
                </a:solidFill>
                <a:effectLst/>
                <a:uLnTx/>
                <a:uFillTx/>
                <a:latin typeface="Calibri"/>
                <a:ea typeface="+mn-ea"/>
                <a:cs typeface="+mn-cs"/>
              </a:rPr>
              <a:t>said</a:t>
            </a:r>
            <a:r>
              <a:rPr kumimoji="0" lang="en-US" sz="1400" b="0" i="0" u="none" strike="noStrike" kern="1200" cap="none" spc="0" normalizeH="0" baseline="0" noProof="0" dirty="0">
                <a:ln>
                  <a:noFill/>
                </a:ln>
                <a:solidFill>
                  <a:prstClr val="black"/>
                </a:solidFill>
                <a:effectLst/>
                <a:uLnTx/>
                <a:uFillTx/>
                <a:latin typeface="Calibri"/>
                <a:ea typeface="+mn-ea"/>
                <a:cs typeface="+mn-cs"/>
              </a:rPr>
              <a:t> it. He starts at the other end. He says, “Well, I think busing is a legitimate tool—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Yeah.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And then, “but I’m against it.” I start at the other end. I say, “I’m against busing, but, if the law requires it, to the minimum extent necessary, I, of course, will not resist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small" spc="0" normalizeH="0" baseline="0" noProof="0" dirty="0">
                <a:ln>
                  <a:noFill/>
                </a:ln>
                <a:solidFill>
                  <a:prstClr val="black"/>
                </a:solidFill>
                <a:effectLst/>
                <a:uLnTx/>
                <a:uFillTx/>
                <a:latin typeface="Calibri"/>
                <a:ea typeface="+mn-ea"/>
                <a:cs typeface="+mn-cs"/>
              </a:rPr>
              <a:t>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It’s purely a question of tone.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Well, we’ve got to push Muskie’s emphasis up in the headlines; that’s the problem.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That’s right. That’s right. Yeah. It’s got to be—well, I think it probably is going to get some play in the South now—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I think, well, that’s something you could really move by various statements exaggerating his position, and then Muskie would come back sort of drawing it back and it raises—identifies him with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Yeah, the thing to do really is to </a:t>
            </a:r>
            <a:r>
              <a:rPr kumimoji="0" lang="en-US" sz="1400" b="0" i="1" u="none" strike="noStrike" kern="1200" cap="none" spc="0" normalizeH="0" baseline="0" noProof="0" dirty="0">
                <a:ln>
                  <a:noFill/>
                </a:ln>
                <a:solidFill>
                  <a:prstClr val="black"/>
                </a:solidFill>
                <a:effectLst/>
                <a:uLnTx/>
                <a:uFillTx/>
                <a:latin typeface="Calibri"/>
                <a:ea typeface="+mn-ea"/>
                <a:cs typeface="+mn-cs"/>
              </a:rPr>
              <a:t>praise</a:t>
            </a:r>
            <a:r>
              <a:rPr kumimoji="0" lang="en-US" sz="1400" b="0" i="0" u="none" strike="noStrike" kern="1200" cap="none" spc="0" normalizeH="0" baseline="0" noProof="0" dirty="0">
                <a:ln>
                  <a:noFill/>
                </a:ln>
                <a:solidFill>
                  <a:prstClr val="black"/>
                </a:solidFill>
                <a:effectLst/>
                <a:uLnTx/>
                <a:uFillTx/>
                <a:latin typeface="Calibri"/>
                <a:ea typeface="+mn-ea"/>
                <a:cs typeface="+mn-cs"/>
              </a:rPr>
              <a:t> him—have some civil rights people </a:t>
            </a:r>
            <a:r>
              <a:rPr kumimoji="0" lang="en-US" sz="1400" b="0" i="1" u="none" strike="noStrike" kern="1200" cap="none" spc="0" normalizeH="0" baseline="0" noProof="0" dirty="0">
                <a:ln>
                  <a:noFill/>
                </a:ln>
                <a:solidFill>
                  <a:prstClr val="black"/>
                </a:solidFill>
                <a:effectLst/>
                <a:uLnTx/>
                <a:uFillTx/>
                <a:latin typeface="Calibri"/>
                <a:ea typeface="+mn-ea"/>
                <a:cs typeface="+mn-cs"/>
              </a:rPr>
              <a:t>praise</a:t>
            </a:r>
            <a:r>
              <a:rPr kumimoji="0" lang="en-US" sz="1400" b="0" i="0" u="none" strike="noStrike" kern="1200" cap="none" spc="0" normalizeH="0" baseline="0" noProof="0" dirty="0">
                <a:ln>
                  <a:noFill/>
                </a:ln>
                <a:solidFill>
                  <a:prstClr val="black"/>
                </a:solidFill>
                <a:effectLst/>
                <a:uLnTx/>
                <a:uFillTx/>
                <a:latin typeface="Calibri"/>
                <a:ea typeface="+mn-ea"/>
                <a:cs typeface="+mn-cs"/>
              </a:rPr>
              <a:t> him for his defense of busing.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That’s the way to really get that, you know. It’s much the better way than to have people attack him for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—is to praise him for his defense of busing, see?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 Mm-hmm.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President Nixon: </a:t>
            </a:r>
            <a:r>
              <a:rPr kumimoji="0" lang="en-US" sz="1400" b="0" i="0" u="none" strike="noStrike" kern="1200" cap="none" spc="0" normalizeH="0" baseline="0" noProof="0" dirty="0">
                <a:ln>
                  <a:noFill/>
                </a:ln>
                <a:solidFill>
                  <a:prstClr val="black"/>
                </a:solidFill>
                <a:effectLst/>
                <a:uLnTx/>
                <a:uFillTx/>
                <a:latin typeface="Calibri"/>
                <a:ea typeface="+mn-ea"/>
                <a:cs typeface="+mn-cs"/>
              </a:rPr>
              <a:t>And I don’t know if you’ve got any people that can do that or not. But I would think that would be very clever.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small" spc="0" normalizeH="0" baseline="0" noProof="0" dirty="0">
                <a:ln>
                  <a:noFill/>
                </a:ln>
                <a:solidFill>
                  <a:prstClr val="black"/>
                </a:solidFill>
                <a:effectLst/>
                <a:uLnTx/>
                <a:uFillTx/>
                <a:latin typeface="Calibri"/>
                <a:ea typeface="+mn-ea"/>
                <a:cs typeface="+mn-cs"/>
              </a:rPr>
              <a:t>	Buchanan:</a:t>
            </a:r>
            <a:r>
              <a:rPr kumimoji="0" lang="en-US" sz="1400" b="0" i="0" u="none" strike="noStrike" kern="1200" cap="none" spc="0" normalizeH="0" baseline="0" noProof="0" dirty="0">
                <a:ln>
                  <a:noFill/>
                </a:ln>
                <a:solidFill>
                  <a:prstClr val="black"/>
                </a:solidFill>
                <a:effectLst/>
                <a:uLnTx/>
                <a:uFillTx/>
                <a:latin typeface="Calibri"/>
                <a:ea typeface="+mn-ea"/>
                <a:cs typeface="+mn-cs"/>
              </a:rPr>
              <a:t> Mm-hmm. OK.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5--rn-buchan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15200" y="2362200"/>
            <a:ext cx="609600" cy="609600"/>
          </a:xfrm>
          <a:prstGeom prst="rect">
            <a:avLst/>
          </a:prstGeom>
        </p:spPr>
      </p:pic>
    </p:spTree>
    <p:extLst>
      <p:ext uri="{BB962C8B-B14F-4D97-AF65-F5344CB8AC3E}">
        <p14:creationId xmlns:p14="http://schemas.microsoft.com/office/powerpoint/2010/main" val="3226806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7239000" cy="56323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Milliken v. Bradley </a:t>
            </a:r>
            <a:r>
              <a:rPr kumimoji="0" lang="en-US" sz="1800" b="0" i="0" u="none" strike="noStrike" kern="1200" cap="none" spc="0" normalizeH="0" baseline="0" noProof="0" dirty="0">
                <a:ln>
                  <a:noFill/>
                </a:ln>
                <a:solidFill>
                  <a:prstClr val="black"/>
                </a:solidFill>
                <a:effectLst/>
                <a:uLnTx/>
                <a:uFillTx/>
                <a:latin typeface="Calibri"/>
                <a:ea typeface="+mn-ea"/>
                <a:cs typeface="+mn-cs"/>
              </a:rPr>
              <a:t>(1974)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District Court and the Court of Appeals shifted the primary focus from a Detroit remedy to the metropolitan area only because of their conclusion that total desegregation of Detroit would not produce the racial balance which they perceived as desirable. Both courts proceeded on an assumption that the Detroit schools could not be truly desegregated -- in their view of what constituted desegregation -- unless the racial composition of the student body of each school substantially reflected the racial composition of the population of the metropolitan area as a whole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Boundary lines may be bridged where there has been a constitutional violation calling for inter-district relief, but the notion that school district lines may be casually ignored or treated as a mere administrative convenience is contrary to the history of public education in our country. </a:t>
            </a:r>
            <a:r>
              <a:rPr kumimoji="0" lang="en-US" sz="1800" b="1" i="0" u="none" strike="noStrike" kern="1200" cap="none" spc="0" normalizeH="0" baseline="0" noProof="0" dirty="0">
                <a:ln>
                  <a:noFill/>
                </a:ln>
                <a:solidFill>
                  <a:srgbClr val="FF0000"/>
                </a:solidFill>
                <a:effectLst/>
                <a:uLnTx/>
                <a:uFillTx/>
                <a:latin typeface="Calibri"/>
                <a:ea typeface="+mn-ea"/>
                <a:cs typeface="+mn-cs"/>
              </a:rPr>
              <a:t>No single tradition in public education is more deeply rooted than local control over the operation of schools; local autonomy has long been thought essential both to the maintenance of community concern and support for public schools and to quality of the educational process </a:t>
            </a:r>
            <a:r>
              <a:rPr kumimoji="0" lang="en-US" sz="1800" b="0" i="0" u="none" strike="noStrike" kern="1200" cap="none" spc="0" normalizeH="0" baseline="0" noProof="0" dirty="0">
                <a:ln>
                  <a:noFill/>
                </a:ln>
                <a:solidFill>
                  <a:prstClr val="black"/>
                </a:solidFill>
                <a:effectLst/>
                <a:uLnTx/>
                <a:uFillTx/>
                <a:latin typeface="Calibri"/>
                <a:ea typeface="+mn-ea"/>
                <a:cs typeface="+mn-cs"/>
              </a:rPr>
              <a:t>. . .</a:t>
            </a:r>
          </a:p>
        </p:txBody>
      </p:sp>
    </p:spTree>
    <p:extLst>
      <p:ext uri="{BB962C8B-B14F-4D97-AF65-F5344CB8AC3E}">
        <p14:creationId xmlns:p14="http://schemas.microsoft.com/office/powerpoint/2010/main" val="3794152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9832</TotalTime>
  <Words>744</Words>
  <Application>Microsoft Office PowerPoint</Application>
  <PresentationFormat>On-screen Show (4:3)</PresentationFormat>
  <Paragraphs>218</Paragraphs>
  <Slides>39</Slides>
  <Notes>30</Notes>
  <HiddenSlides>0</HiddenSlides>
  <MMClips>6</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39</vt:i4>
      </vt:variant>
    </vt:vector>
  </HeadingPairs>
  <TitlesOfParts>
    <vt:vector size="45" baseType="lpstr">
      <vt:lpstr>Arial</vt:lpstr>
      <vt:lpstr>Calibri</vt:lpstr>
      <vt:lpstr>Calibri Light</vt:lpstr>
      <vt:lpstr>Office Theme</vt:lpstr>
      <vt:lpstr>10_Office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51</cp:revision>
  <dcterms:created xsi:type="dcterms:W3CDTF">2011-03-26T01:12:37Z</dcterms:created>
  <dcterms:modified xsi:type="dcterms:W3CDTF">2018-09-08T00:12:29Z</dcterms:modified>
</cp:coreProperties>
</file>