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Lst>
  <p:notesMasterIdLst>
    <p:notesMasterId r:id="rId48"/>
  </p:notesMasterIdLst>
  <p:sldIdLst>
    <p:sldId id="294" r:id="rId13"/>
    <p:sldId id="298" r:id="rId14"/>
    <p:sldId id="293" r:id="rId15"/>
    <p:sldId id="300" r:id="rId16"/>
    <p:sldId id="302" r:id="rId17"/>
    <p:sldId id="295" r:id="rId18"/>
    <p:sldId id="299" r:id="rId19"/>
    <p:sldId id="297" r:id="rId20"/>
    <p:sldId id="301" r:id="rId21"/>
    <p:sldId id="276" r:id="rId22"/>
    <p:sldId id="277" r:id="rId23"/>
    <p:sldId id="273" r:id="rId24"/>
    <p:sldId id="274" r:id="rId25"/>
    <p:sldId id="275" r:id="rId26"/>
    <p:sldId id="262" r:id="rId27"/>
    <p:sldId id="263" r:id="rId28"/>
    <p:sldId id="265" r:id="rId29"/>
    <p:sldId id="267" r:id="rId30"/>
    <p:sldId id="268" r:id="rId31"/>
    <p:sldId id="269" r:id="rId32"/>
    <p:sldId id="271" r:id="rId33"/>
    <p:sldId id="289" r:id="rId34"/>
    <p:sldId id="290" r:id="rId35"/>
    <p:sldId id="291" r:id="rId36"/>
    <p:sldId id="266" r:id="rId37"/>
    <p:sldId id="278" r:id="rId38"/>
    <p:sldId id="279" r:id="rId39"/>
    <p:sldId id="280" r:id="rId40"/>
    <p:sldId id="281" r:id="rId41"/>
    <p:sldId id="282" r:id="rId42"/>
    <p:sldId id="283" r:id="rId43"/>
    <p:sldId id="285" r:id="rId44"/>
    <p:sldId id="286" r:id="rId45"/>
    <p:sldId id="287" r:id="rId46"/>
    <p:sldId id="28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114"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47980E-BA07-4C4D-A459-0659E3F2FB39}" type="datetimeFigureOut">
              <a:rPr lang="en-US" smtClean="0"/>
              <a:t>03-Sep-17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9C860-41A6-4F12-8C37-61F06C9CF1D6}" type="slidenum">
              <a:rPr lang="en-US" smtClean="0"/>
              <a:t>‹#›</a:t>
            </a:fld>
            <a:endParaRPr lang="en-US"/>
          </a:p>
        </p:txBody>
      </p:sp>
    </p:spTree>
    <p:extLst>
      <p:ext uri="{BB962C8B-B14F-4D97-AF65-F5344CB8AC3E}">
        <p14:creationId xmlns:p14="http://schemas.microsoft.com/office/powerpoint/2010/main" val="1375053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819208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268933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022563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Dayan at </a:t>
            </a:r>
            <a:r>
              <a:rPr lang="en-US" dirty="0" err="1" smtClean="0"/>
              <a:t>sharm</a:t>
            </a:r>
            <a:r>
              <a:rPr lang="en-US" baseline="0" dirty="0" smtClean="0"/>
              <a:t> el-</a:t>
            </a:r>
            <a:r>
              <a:rPr lang="en-US" baseline="0" dirty="0" err="1" smtClean="0"/>
              <a:t>shek</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768157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909423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250597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022990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642205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17 May 63</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154172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877956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779609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353111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008024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808515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864096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935193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807311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8463607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029900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539290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17594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581441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732955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BCE856-091A-4D5A-B1FC-F0F902DDB779}" type="datetimeFigureOut">
              <a:rPr lang="en-US" smtClean="0"/>
              <a:t>03-Sep-17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1001977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BCE856-091A-4D5A-B1FC-F0F902DDB779}" type="datetimeFigureOut">
              <a:rPr lang="en-US" smtClean="0"/>
              <a:t>03-Sep-17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3253895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BCE856-091A-4D5A-B1FC-F0F902DDB779}" type="datetimeFigureOut">
              <a:rPr lang="en-US" smtClean="0"/>
              <a:t>03-Sep-17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1810701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BCE856-091A-4D5A-B1FC-F0F902DDB779}" type="datetimeFigureOut">
              <a:rPr lang="en-US" smtClean="0"/>
              <a:t>03-Sep-17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1968782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BCE856-091A-4D5A-B1FC-F0F902DDB779}" type="datetimeFigureOut">
              <a:rPr lang="en-US" smtClean="0"/>
              <a:t>03-Sep-17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2531796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BCE856-091A-4D5A-B1FC-F0F902DDB779}" type="datetimeFigureOut">
              <a:rPr lang="en-US" smtClean="0"/>
              <a:t>03-Sep-17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345235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BCE856-091A-4D5A-B1FC-F0F902DDB779}" type="datetimeFigureOut">
              <a:rPr lang="en-US" smtClean="0"/>
              <a:t>03-Sep-17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402150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BCE856-091A-4D5A-B1FC-F0F902DDB779}" type="datetimeFigureOut">
              <a:rPr lang="en-US" smtClean="0"/>
              <a:t>03-Sep-17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3540239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BCE856-091A-4D5A-B1FC-F0F902DDB779}" type="datetimeFigureOut">
              <a:rPr lang="en-US" smtClean="0"/>
              <a:t>03-Sep-17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3412715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BCE856-091A-4D5A-B1FC-F0F902DDB779}" type="datetimeFigureOut">
              <a:rPr lang="en-US" smtClean="0"/>
              <a:t>03-Sep-17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406092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BCE856-091A-4D5A-B1FC-F0F902DDB779}" type="datetimeFigureOut">
              <a:rPr lang="en-US" smtClean="0"/>
              <a:t>03-Sep-17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69090-1C72-4ED8-BE0E-459090A23332}" type="slidenum">
              <a:rPr lang="en-US" smtClean="0"/>
              <a:t>‹#›</a:t>
            </a:fld>
            <a:endParaRPr lang="en-US"/>
          </a:p>
        </p:txBody>
      </p:sp>
    </p:spTree>
    <p:extLst>
      <p:ext uri="{BB962C8B-B14F-4D97-AF65-F5344CB8AC3E}">
        <p14:creationId xmlns:p14="http://schemas.microsoft.com/office/powerpoint/2010/main" val="1546077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9844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9381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5741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6027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4460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04292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295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0482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8829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11791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784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68321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9309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52495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57915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75661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56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89146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67253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05068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90870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14205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58476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28695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87766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51178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76149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29563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00896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24348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38587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79453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98233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17901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42325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22562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51090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349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92350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73498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84109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87262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61439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32546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08834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97489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72692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63362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36819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84706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09769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86533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55024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60695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55906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88772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05642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90527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88655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68994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51910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3791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55152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02313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18761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898942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2747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37053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682079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424869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28113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42516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17823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38959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39386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74376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644916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54852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709812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252487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01691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18596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81282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3739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18232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529030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908433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11698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876298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855777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392061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303239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398280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627525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751922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004384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038275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907683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485373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163182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250927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042613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876350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099336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794934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87134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509747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918206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728256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44241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766246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407631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50439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89780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673362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61727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610016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218792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311426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04146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0007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BCE856-091A-4D5A-B1FC-F0F902DDB779}" type="datetimeFigureOut">
              <a:rPr lang="en-US" smtClean="0"/>
              <a:t>03-Sep-17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69090-1C72-4ED8-BE0E-459090A23332}" type="slidenum">
              <a:rPr lang="en-US" smtClean="0"/>
              <a:t>‹#›</a:t>
            </a:fld>
            <a:endParaRPr lang="en-US"/>
          </a:p>
        </p:txBody>
      </p:sp>
    </p:spTree>
    <p:extLst>
      <p:ext uri="{BB962C8B-B14F-4D97-AF65-F5344CB8AC3E}">
        <p14:creationId xmlns:p14="http://schemas.microsoft.com/office/powerpoint/2010/main" val="2532028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00178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10727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42259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280849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90893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859887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D03F4-FB33-43F7-B09A-1E60CC3A246E}"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C7AF5D-B6B3-40EB-A8C6-6A47364B49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648889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035976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651192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017653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03-Sep-17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17430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95.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40.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2.png"/><Relationship Id="rId4"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2.png"/><Relationship Id="rId4"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40.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06.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1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2.png"/><Relationship Id="rId4" Type="http://schemas.openxmlformats.org/officeDocument/2006/relationships/notesSlide" Target="../notesSlides/notesSlide15.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17.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11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1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2.png"/><Relationship Id="rId4"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28.xml"/><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28.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2.png"/><Relationship Id="rId4" Type="http://schemas.openxmlformats.org/officeDocument/2006/relationships/notesSlide" Target="../notesSlides/notesSlide21.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128.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1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29161" y="196191"/>
            <a:ext cx="8051179" cy="5805830"/>
          </a:xfrm>
          <a:prstGeom prst="rect">
            <a:avLst/>
          </a:prstGeom>
        </p:spPr>
      </p:pic>
    </p:spTree>
    <p:extLst>
      <p:ext uri="{BB962C8B-B14F-4D97-AF65-F5344CB8AC3E}">
        <p14:creationId xmlns:p14="http://schemas.microsoft.com/office/powerpoint/2010/main" val="2348098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39990" y="-39030"/>
            <a:ext cx="2108510" cy="6325530"/>
          </a:xfrm>
          <a:prstGeom prst="rect">
            <a:avLst/>
          </a:prstGeom>
        </p:spPr>
      </p:pic>
    </p:spTree>
    <p:extLst>
      <p:ext uri="{BB962C8B-B14F-4D97-AF65-F5344CB8AC3E}">
        <p14:creationId xmlns:p14="http://schemas.microsoft.com/office/powerpoint/2010/main" val="932408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48611" y="223025"/>
            <a:ext cx="8723521" cy="5580488"/>
          </a:xfrm>
          <a:prstGeom prst="rect">
            <a:avLst/>
          </a:prstGeom>
        </p:spPr>
      </p:pic>
    </p:spTree>
    <p:extLst>
      <p:ext uri="{BB962C8B-B14F-4D97-AF65-F5344CB8AC3E}">
        <p14:creationId xmlns:p14="http://schemas.microsoft.com/office/powerpoint/2010/main" val="3551690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75562" y="0"/>
            <a:ext cx="8772525" cy="2647950"/>
          </a:xfrm>
          <a:prstGeom prst="rect">
            <a:avLst/>
          </a:prstGeom>
        </p:spPr>
      </p:pic>
      <p:pic>
        <p:nvPicPr>
          <p:cNvPr id="3" name="Picture 2"/>
          <p:cNvPicPr>
            <a:picLocks noChangeAspect="1"/>
          </p:cNvPicPr>
          <p:nvPr/>
        </p:nvPicPr>
        <p:blipFill>
          <a:blip r:embed="rId3"/>
          <a:stretch>
            <a:fillRect/>
          </a:stretch>
        </p:blipFill>
        <p:spPr>
          <a:xfrm>
            <a:off x="2850879" y="2192491"/>
            <a:ext cx="8162925" cy="4391025"/>
          </a:xfrm>
          <a:prstGeom prst="rect">
            <a:avLst/>
          </a:prstGeom>
        </p:spPr>
      </p:pic>
    </p:spTree>
    <p:extLst>
      <p:ext uri="{BB962C8B-B14F-4D97-AF65-F5344CB8AC3E}">
        <p14:creationId xmlns:p14="http://schemas.microsoft.com/office/powerpoint/2010/main" val="485420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43225" y="61912"/>
            <a:ext cx="6305550" cy="6734175"/>
          </a:xfrm>
          <a:prstGeom prst="rect">
            <a:avLst/>
          </a:prstGeom>
        </p:spPr>
      </p:pic>
    </p:spTree>
    <p:extLst>
      <p:ext uri="{BB962C8B-B14F-4D97-AF65-F5344CB8AC3E}">
        <p14:creationId xmlns:p14="http://schemas.microsoft.com/office/powerpoint/2010/main" val="3063797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52625" y="1847850"/>
            <a:ext cx="8286750" cy="3162300"/>
          </a:xfrm>
          <a:prstGeom prst="rect">
            <a:avLst/>
          </a:prstGeom>
        </p:spPr>
      </p:pic>
      <p:pic>
        <p:nvPicPr>
          <p:cNvPr id="3" name="Picture 2"/>
          <p:cNvPicPr>
            <a:picLocks noChangeAspect="1"/>
          </p:cNvPicPr>
          <p:nvPr/>
        </p:nvPicPr>
        <p:blipFill>
          <a:blip r:embed="rId3"/>
          <a:stretch>
            <a:fillRect/>
          </a:stretch>
        </p:blipFill>
        <p:spPr>
          <a:xfrm>
            <a:off x="661987" y="186603"/>
            <a:ext cx="10868025" cy="1247775"/>
          </a:xfrm>
          <a:prstGeom prst="rect">
            <a:avLst/>
          </a:prstGeom>
        </p:spPr>
      </p:pic>
    </p:spTree>
    <p:extLst>
      <p:ext uri="{BB962C8B-B14F-4D97-AF65-F5344CB8AC3E}">
        <p14:creationId xmlns:p14="http://schemas.microsoft.com/office/powerpoint/2010/main" val="1812230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2393" y="0"/>
            <a:ext cx="11315700" cy="6276975"/>
          </a:xfrm>
          <a:prstGeom prst="rect">
            <a:avLst/>
          </a:prstGeom>
        </p:spPr>
      </p:pic>
    </p:spTree>
    <p:extLst>
      <p:ext uri="{BB962C8B-B14F-4D97-AF65-F5344CB8AC3E}">
        <p14:creationId xmlns:p14="http://schemas.microsoft.com/office/powerpoint/2010/main" val="2096106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19544" y="426028"/>
            <a:ext cx="10617313" cy="2767012"/>
          </a:xfrm>
          <a:prstGeom prst="rect">
            <a:avLst/>
          </a:prstGeom>
        </p:spPr>
      </p:pic>
    </p:spTree>
    <p:extLst>
      <p:ext uri="{BB962C8B-B14F-4D97-AF65-F5344CB8AC3E}">
        <p14:creationId xmlns:p14="http://schemas.microsoft.com/office/powerpoint/2010/main" val="2706135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51102" y="167268"/>
            <a:ext cx="8234065" cy="6732559"/>
          </a:xfrm>
          <a:prstGeom prst="rect">
            <a:avLst/>
          </a:prstGeom>
        </p:spPr>
      </p:pic>
    </p:spTree>
    <p:extLst>
      <p:ext uri="{BB962C8B-B14F-4D97-AF65-F5344CB8AC3E}">
        <p14:creationId xmlns:p14="http://schemas.microsoft.com/office/powerpoint/2010/main" val="965690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raek map.jpg"/>
          <p:cNvPicPr>
            <a:picLocks noChangeAspect="1"/>
          </p:cNvPicPr>
          <p:nvPr/>
        </p:nvPicPr>
        <p:blipFill>
          <a:blip r:embed="rId3" cstate="print"/>
          <a:stretch>
            <a:fillRect/>
          </a:stretch>
        </p:blipFill>
        <p:spPr>
          <a:xfrm>
            <a:off x="3474065" y="0"/>
            <a:ext cx="5243870" cy="6858000"/>
          </a:xfrm>
          <a:prstGeom prst="rect">
            <a:avLst/>
          </a:prstGeom>
        </p:spPr>
      </p:pic>
    </p:spTree>
    <p:extLst>
      <p:ext uri="{BB962C8B-B14F-4D97-AF65-F5344CB8AC3E}">
        <p14:creationId xmlns:p14="http://schemas.microsoft.com/office/powerpoint/2010/main" val="2695412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http://www.lib.utexas.edu/maps/middle_east_and_asia/gazastrip91.jpg"/>
          <p:cNvPicPr>
            <a:picLocks noChangeAspect="1" noChangeArrowheads="1"/>
          </p:cNvPicPr>
          <p:nvPr/>
        </p:nvPicPr>
        <p:blipFill>
          <a:blip r:embed="rId3" cstate="print"/>
          <a:srcRect/>
          <a:stretch>
            <a:fillRect/>
          </a:stretch>
        </p:blipFill>
        <p:spPr bwMode="auto">
          <a:xfrm>
            <a:off x="0" y="0"/>
            <a:ext cx="4116197" cy="5129645"/>
          </a:xfrm>
          <a:prstGeom prst="rect">
            <a:avLst/>
          </a:prstGeom>
          <a:noFill/>
        </p:spPr>
      </p:pic>
      <p:pic>
        <p:nvPicPr>
          <p:cNvPr id="2" name="Picture 1"/>
          <p:cNvPicPr>
            <a:picLocks noChangeAspect="1"/>
          </p:cNvPicPr>
          <p:nvPr/>
        </p:nvPicPr>
        <p:blipFill>
          <a:blip r:embed="rId4"/>
          <a:stretch>
            <a:fillRect/>
          </a:stretch>
        </p:blipFill>
        <p:spPr>
          <a:xfrm>
            <a:off x="4599083" y="0"/>
            <a:ext cx="7466387" cy="5205845"/>
          </a:xfrm>
          <a:prstGeom prst="rect">
            <a:avLst/>
          </a:prstGeom>
        </p:spPr>
      </p:pic>
    </p:spTree>
    <p:extLst>
      <p:ext uri="{BB962C8B-B14F-4D97-AF65-F5344CB8AC3E}">
        <p14:creationId xmlns:p14="http://schemas.microsoft.com/office/powerpoint/2010/main" val="7184624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56suezcrisis.jpg"/>
          <p:cNvPicPr>
            <a:picLocks noChangeAspect="1"/>
          </p:cNvPicPr>
          <p:nvPr/>
        </p:nvPicPr>
        <p:blipFill>
          <a:blip r:embed="rId3" cstate="print"/>
          <a:stretch>
            <a:fillRect/>
          </a:stretch>
        </p:blipFill>
        <p:spPr>
          <a:xfrm>
            <a:off x="1524001" y="0"/>
            <a:ext cx="9271210" cy="6765174"/>
          </a:xfrm>
          <a:prstGeom prst="rect">
            <a:avLst/>
          </a:prstGeom>
        </p:spPr>
      </p:pic>
    </p:spTree>
    <p:extLst>
      <p:ext uri="{BB962C8B-B14F-4D97-AF65-F5344CB8AC3E}">
        <p14:creationId xmlns:p14="http://schemas.microsoft.com/office/powerpoint/2010/main" val="38447735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descr="File:Dayan 9th Brigade 1956.jpg"/>
          <p:cNvPicPr>
            <a:picLocks noChangeAspect="1" noChangeArrowheads="1"/>
          </p:cNvPicPr>
          <p:nvPr/>
        </p:nvPicPr>
        <p:blipFill>
          <a:blip r:embed="rId3" cstate="print"/>
          <a:srcRect/>
          <a:stretch>
            <a:fillRect/>
          </a:stretch>
        </p:blipFill>
        <p:spPr bwMode="auto">
          <a:xfrm>
            <a:off x="3404544" y="13696"/>
            <a:ext cx="5206056" cy="6691905"/>
          </a:xfrm>
          <a:prstGeom prst="rect">
            <a:avLst/>
          </a:prstGeom>
          <a:noFill/>
        </p:spPr>
      </p:pic>
    </p:spTree>
    <p:extLst>
      <p:ext uri="{BB962C8B-B14F-4D97-AF65-F5344CB8AC3E}">
        <p14:creationId xmlns:p14="http://schemas.microsoft.com/office/powerpoint/2010/main" val="623270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img.dailymail.co.uk/i/pix/2007/12_04/AnthonyEdenBBC_468x393.jpg"/>
          <p:cNvPicPr>
            <a:picLocks noChangeAspect="1" noChangeArrowheads="1"/>
          </p:cNvPicPr>
          <p:nvPr/>
        </p:nvPicPr>
        <p:blipFill>
          <a:blip r:embed="rId3" cstate="print"/>
          <a:srcRect/>
          <a:stretch>
            <a:fillRect/>
          </a:stretch>
        </p:blipFill>
        <p:spPr bwMode="auto">
          <a:xfrm>
            <a:off x="1810478" y="-68140"/>
            <a:ext cx="8247923" cy="6926140"/>
          </a:xfrm>
          <a:prstGeom prst="rect">
            <a:avLst/>
          </a:prstGeom>
          <a:noFill/>
        </p:spPr>
      </p:pic>
    </p:spTree>
    <p:extLst>
      <p:ext uri="{BB962C8B-B14F-4D97-AF65-F5344CB8AC3E}">
        <p14:creationId xmlns:p14="http://schemas.microsoft.com/office/powerpoint/2010/main" val="11441083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1" y="838203"/>
          <a:ext cx="9143998" cy="4952992"/>
        </p:xfrm>
        <a:graphic>
          <a:graphicData uri="http://schemas.openxmlformats.org/drawingml/2006/table">
            <a:tbl>
              <a:tblPr/>
              <a:tblGrid>
                <a:gridCol w="1828593"/>
                <a:gridCol w="1828593"/>
                <a:gridCol w="1828593"/>
                <a:gridCol w="1828593"/>
                <a:gridCol w="1829626"/>
              </a:tblGrid>
              <a:tr h="450272">
                <a:tc>
                  <a:txBody>
                    <a:bodyPr/>
                    <a:lstStyle/>
                    <a:p>
                      <a:pPr marL="0" marR="0">
                        <a:spcBef>
                          <a:spcPts val="0"/>
                        </a:spcBef>
                        <a:spcAft>
                          <a:spcPts val="0"/>
                        </a:spcAft>
                      </a:pPr>
                      <a:endParaRPr lang="en-US" sz="2000" dirty="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Total</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Military aid</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Economic aid</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Food for Peace</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1954</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74.7M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20.7M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1955</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52.7M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41.5M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11.2M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1956</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50.8M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26.8M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1957</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40.9M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26.8M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14.1M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1958</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61.2M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0</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37.2M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1959</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50.3M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19.2M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30.7M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1960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55.7M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23.9M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31.3M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1961</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45.1M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24.5M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23.6M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dirty="0">
                          <a:solidFill>
                            <a:srgbClr val="FF0000"/>
                          </a:solidFill>
                          <a:latin typeface="Calibri"/>
                          <a:ea typeface="Times New Roman"/>
                        </a:rPr>
                        <a:t>1962</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rgbClr val="FF0000"/>
                          </a:solidFill>
                          <a:latin typeface="Calibri"/>
                          <a:ea typeface="Times New Roman"/>
                        </a:rPr>
                        <a:t>83.9M</a:t>
                      </a:r>
                      <a:endParaRPr lang="en-US" sz="200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rgbClr val="FF0000"/>
                          </a:solidFill>
                          <a:latin typeface="Calibri"/>
                          <a:ea typeface="Times New Roman"/>
                        </a:rPr>
                        <a:t>13.2M</a:t>
                      </a:r>
                      <a:endParaRPr lang="en-US" sz="200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45.4M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25.3M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dirty="0">
                          <a:solidFill>
                            <a:srgbClr val="FF0000"/>
                          </a:solidFill>
                          <a:latin typeface="Calibri"/>
                          <a:ea typeface="Times New Roman"/>
                        </a:rPr>
                        <a:t>1963</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76.7M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13.3M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45M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18.4M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5713" name="Rectangle 1"/>
          <p:cNvSpPr>
            <a:spLocks noChangeArrowheads="1"/>
          </p:cNvSpPr>
          <p:nvPr/>
        </p:nvSpPr>
        <p:spPr bwMode="auto">
          <a:xfrm>
            <a:off x="1524001"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4" name="TextBox 3"/>
          <p:cNvSpPr txBox="1"/>
          <p:nvPr/>
        </p:nvSpPr>
        <p:spPr>
          <a:xfrm>
            <a:off x="2286000" y="228601"/>
            <a:ext cx="7696200" cy="461665"/>
          </a:xfrm>
          <a:prstGeom prst="rect">
            <a:avLst/>
          </a:prstGeom>
          <a:noFill/>
        </p:spPr>
        <p:txBody>
          <a:bodyPr wrap="square" rtlCol="0">
            <a:spAutoFit/>
          </a:bodyPr>
          <a:lstStyle/>
          <a:p>
            <a:pPr algn="ctr"/>
            <a:r>
              <a:rPr lang="en-US" sz="2400" b="1" dirty="0">
                <a:solidFill>
                  <a:srgbClr val="1F497D">
                    <a:lumMod val="60000"/>
                    <a:lumOff val="40000"/>
                  </a:srgbClr>
                </a:solidFill>
              </a:rPr>
              <a:t>US aid to Israel, Eisenhower &amp; Kennedy administrations</a:t>
            </a:r>
          </a:p>
        </p:txBody>
      </p:sp>
    </p:spTree>
    <p:extLst>
      <p:ext uri="{BB962C8B-B14F-4D97-AF65-F5344CB8AC3E}">
        <p14:creationId xmlns:p14="http://schemas.microsoft.com/office/powerpoint/2010/main" val="272369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7428"/>
            <a:ext cx="6203373" cy="6370975"/>
          </a:xfrm>
          <a:prstGeom prst="rect">
            <a:avLst/>
          </a:prstGeom>
          <a:noFill/>
        </p:spPr>
        <p:txBody>
          <a:bodyPr wrap="square" rtlCol="0">
            <a:spAutoFit/>
          </a:bodyPr>
          <a:lstStyle/>
          <a:p>
            <a:pPr algn="ctr"/>
            <a:r>
              <a:rPr lang="en-US" sz="2400" dirty="0">
                <a:solidFill>
                  <a:prstClr val="black"/>
                </a:solidFill>
              </a:rPr>
              <a:t>Wm. Bundy memo, 16 July 1962</a:t>
            </a:r>
          </a:p>
          <a:p>
            <a:endParaRPr lang="en-US" sz="2400" dirty="0">
              <a:solidFill>
                <a:prstClr val="black"/>
              </a:solidFill>
            </a:endParaRPr>
          </a:p>
          <a:p>
            <a:r>
              <a:rPr lang="en-US" sz="2400" dirty="0">
                <a:solidFill>
                  <a:prstClr val="black"/>
                </a:solidFill>
              </a:rPr>
              <a:t>The Joint Chiefs of Staff appraisal is </a:t>
            </a:r>
            <a:r>
              <a:rPr lang="en-US" sz="2400" dirty="0" err="1">
                <a:solidFill>
                  <a:prstClr val="black"/>
                </a:solidFill>
              </a:rPr>
              <a:t>inclosed</a:t>
            </a:r>
            <a:r>
              <a:rPr lang="en-US" sz="2400" dirty="0">
                <a:solidFill>
                  <a:prstClr val="black"/>
                </a:solidFill>
              </a:rPr>
              <a:t>. In summary, the Department of Defense views are:</a:t>
            </a:r>
          </a:p>
          <a:p>
            <a:endParaRPr lang="en-US" sz="2400" dirty="0">
              <a:solidFill>
                <a:prstClr val="black"/>
              </a:solidFill>
            </a:endParaRPr>
          </a:p>
          <a:p>
            <a:pPr marL="342900" indent="-342900">
              <a:buFontTx/>
              <a:buAutoNum type="alphaLcParenBoth"/>
            </a:pPr>
            <a:r>
              <a:rPr lang="en-US" sz="2400" dirty="0">
                <a:solidFill>
                  <a:prstClr val="black"/>
                </a:solidFill>
              </a:rPr>
              <a:t>Israel is vulnerable to UAR air attack and is becoming increasingly so with the arrival of additional Soviet TU-16's.</a:t>
            </a:r>
          </a:p>
          <a:p>
            <a:pPr marL="342900" indent="-342900">
              <a:buFontTx/>
              <a:buAutoNum type="alphaLcParenBoth"/>
            </a:pPr>
            <a:endParaRPr lang="en-US" sz="2400" dirty="0">
              <a:solidFill>
                <a:prstClr val="black"/>
              </a:solidFill>
            </a:endParaRPr>
          </a:p>
          <a:p>
            <a:r>
              <a:rPr lang="en-US" sz="2400" dirty="0">
                <a:solidFill>
                  <a:prstClr val="black"/>
                </a:solidFill>
              </a:rPr>
              <a:t>(b) The addition of the Hawk missile within Israel's air defense system would fill an important gap in their defense.</a:t>
            </a:r>
          </a:p>
          <a:p>
            <a:endParaRPr lang="en-US" sz="2400" dirty="0">
              <a:solidFill>
                <a:prstClr val="black"/>
              </a:solidFill>
            </a:endParaRPr>
          </a:p>
          <a:p>
            <a:r>
              <a:rPr lang="en-US" sz="2400" dirty="0">
                <a:solidFill>
                  <a:prstClr val="black"/>
                </a:solidFill>
              </a:rPr>
              <a:t>(c) Acquisition of the Hawk missile system by Israel </a:t>
            </a:r>
            <a:r>
              <a:rPr lang="en-US" sz="2400" dirty="0">
                <a:solidFill>
                  <a:srgbClr val="FF0000"/>
                </a:solidFill>
              </a:rPr>
              <a:t>would not alone act to shift the balance of military power between Israel and its neighbors.</a:t>
            </a:r>
          </a:p>
          <a:p>
            <a:endParaRPr lang="en-US" sz="2400" dirty="0">
              <a:solidFill>
                <a:prstClr val="black"/>
              </a:solidFill>
            </a:endParaRPr>
          </a:p>
        </p:txBody>
      </p:sp>
      <p:pic>
        <p:nvPicPr>
          <p:cNvPr id="3" name="Picture 2"/>
          <p:cNvPicPr>
            <a:picLocks noChangeAspect="1"/>
          </p:cNvPicPr>
          <p:nvPr/>
        </p:nvPicPr>
        <p:blipFill>
          <a:blip r:embed="rId3"/>
          <a:stretch>
            <a:fillRect/>
          </a:stretch>
        </p:blipFill>
        <p:spPr>
          <a:xfrm>
            <a:off x="6203373" y="0"/>
            <a:ext cx="6035563" cy="4212701"/>
          </a:xfrm>
          <a:prstGeom prst="rect">
            <a:avLst/>
          </a:prstGeom>
        </p:spPr>
      </p:pic>
    </p:spTree>
    <p:extLst>
      <p:ext uri="{BB962C8B-B14F-4D97-AF65-F5344CB8AC3E}">
        <p14:creationId xmlns:p14="http://schemas.microsoft.com/office/powerpoint/2010/main" val="10648238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globalsecurity.org/wmd/world/israel/images/cia-israel-dimona.jpg"/>
          <p:cNvPicPr>
            <a:picLocks noChangeAspect="1" noChangeArrowheads="1"/>
          </p:cNvPicPr>
          <p:nvPr/>
        </p:nvPicPr>
        <p:blipFill>
          <a:blip r:embed="rId3" cstate="print"/>
          <a:srcRect/>
          <a:stretch>
            <a:fillRect/>
          </a:stretch>
        </p:blipFill>
        <p:spPr bwMode="auto">
          <a:xfrm>
            <a:off x="-1039091" y="0"/>
            <a:ext cx="4152123" cy="6858000"/>
          </a:xfrm>
          <a:prstGeom prst="rect">
            <a:avLst/>
          </a:prstGeom>
          <a:noFill/>
        </p:spPr>
      </p:pic>
      <p:pic>
        <p:nvPicPr>
          <p:cNvPr id="2" name="Picture 1"/>
          <p:cNvPicPr>
            <a:picLocks noChangeAspect="1"/>
          </p:cNvPicPr>
          <p:nvPr/>
        </p:nvPicPr>
        <p:blipFill>
          <a:blip r:embed="rId4"/>
          <a:stretch>
            <a:fillRect/>
          </a:stretch>
        </p:blipFill>
        <p:spPr>
          <a:xfrm>
            <a:off x="3113032" y="0"/>
            <a:ext cx="5182049" cy="3889585"/>
          </a:xfrm>
          <a:prstGeom prst="rect">
            <a:avLst/>
          </a:prstGeom>
        </p:spPr>
      </p:pic>
      <p:pic>
        <p:nvPicPr>
          <p:cNvPr id="3" name="Picture 2"/>
          <p:cNvPicPr>
            <a:picLocks noChangeAspect="1"/>
          </p:cNvPicPr>
          <p:nvPr/>
        </p:nvPicPr>
        <p:blipFill>
          <a:blip r:embed="rId5"/>
          <a:stretch>
            <a:fillRect/>
          </a:stretch>
        </p:blipFill>
        <p:spPr>
          <a:xfrm>
            <a:off x="7287490" y="3179618"/>
            <a:ext cx="4904509" cy="3678382"/>
          </a:xfrm>
          <a:prstGeom prst="rect">
            <a:avLst/>
          </a:prstGeom>
        </p:spPr>
      </p:pic>
    </p:spTree>
    <p:extLst>
      <p:ext uri="{BB962C8B-B14F-4D97-AF65-F5344CB8AC3E}">
        <p14:creationId xmlns:p14="http://schemas.microsoft.com/office/powerpoint/2010/main" val="33896416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0"/>
            <a:ext cx="7848600" cy="5909310"/>
          </a:xfrm>
          <a:prstGeom prst="rect">
            <a:avLst/>
          </a:prstGeom>
          <a:noFill/>
        </p:spPr>
        <p:txBody>
          <a:bodyPr wrap="square" rtlCol="0">
            <a:spAutoFit/>
          </a:bodyPr>
          <a:lstStyle/>
          <a:p>
            <a:r>
              <a:rPr lang="en-US" sz="1400" b="1" cap="small" dirty="0">
                <a:solidFill>
                  <a:prstClr val="black"/>
                </a:solidFill>
              </a:rPr>
              <a:t>              	President Kennedy</a:t>
            </a:r>
            <a:r>
              <a:rPr lang="en-US" sz="1400" dirty="0">
                <a:solidFill>
                  <a:prstClr val="black"/>
                </a:solidFill>
              </a:rPr>
              <a:t>: My God, we wouldn’t continue our guarantee of [West] Germany if they started manufacturing nuclear weapons, which is really of vital importance to us compared to our position in Israel. Why should we guarantee Israel if they’re doing it? That’s . . .</a:t>
            </a:r>
          </a:p>
          <a:p>
            <a:r>
              <a:rPr lang="en-US" sz="1400" b="1" cap="small" dirty="0">
                <a:solidFill>
                  <a:prstClr val="black"/>
                </a:solidFill>
              </a:rPr>
              <a:t>               	Secretary of State Dean Rusk</a:t>
            </a:r>
            <a:r>
              <a:rPr lang="en-US" sz="1400" cap="small" dirty="0">
                <a:solidFill>
                  <a:prstClr val="black"/>
                </a:solidFill>
              </a:rPr>
              <a:t>:</a:t>
            </a:r>
            <a:r>
              <a:rPr lang="en-US" sz="1400" dirty="0">
                <a:solidFill>
                  <a:prstClr val="black"/>
                </a:solidFill>
              </a:rPr>
              <a:t> A nuclear weapon explosion in Israel would drive the Arab world right into the Soviet arms. I can’t see that happening any other [way].</a:t>
            </a:r>
          </a:p>
          <a:p>
            <a:r>
              <a:rPr lang="en-US" sz="1400" b="1" cap="small" dirty="0">
                <a:solidFill>
                  <a:prstClr val="black"/>
                </a:solidFill>
              </a:rPr>
              <a:t>               	President Kennedy</a:t>
            </a:r>
            <a:r>
              <a:rPr lang="en-US" sz="1400" dirty="0">
                <a:solidFill>
                  <a:prstClr val="black"/>
                </a:solidFill>
              </a:rPr>
              <a:t>: It seems to me that if you’ve got this thing in there—a country, after all, who has received a good deal of assistance from us.</a:t>
            </a:r>
          </a:p>
          <a:p>
            <a:r>
              <a:rPr lang="en-US" sz="1400" dirty="0">
                <a:solidFill>
                  <a:prstClr val="black"/>
                </a:solidFill>
              </a:rPr>
              <a:t>	Is it fair to say the main source of foreign income is the United States?</a:t>
            </a:r>
          </a:p>
          <a:p>
            <a:r>
              <a:rPr lang="en-US" sz="1400" b="1" cap="small" dirty="0">
                <a:solidFill>
                  <a:prstClr val="black"/>
                </a:solidFill>
              </a:rPr>
              <a:t>               	Rusk</a:t>
            </a:r>
            <a:r>
              <a:rPr lang="en-US" sz="1400" cap="small" dirty="0">
                <a:solidFill>
                  <a:prstClr val="black"/>
                </a:solidFill>
              </a:rPr>
              <a:t>:</a:t>
            </a:r>
            <a:r>
              <a:rPr lang="en-US" sz="1400" dirty="0">
                <a:solidFill>
                  <a:prstClr val="black"/>
                </a:solidFill>
              </a:rPr>
              <a:t> Without any question.</a:t>
            </a:r>
          </a:p>
          <a:p>
            <a:r>
              <a:rPr lang="en-US" sz="1400" b="1" cap="small" dirty="0">
                <a:solidFill>
                  <a:prstClr val="black"/>
                </a:solidFill>
              </a:rPr>
              <a:t>               	President Kennedy</a:t>
            </a:r>
            <a:r>
              <a:rPr lang="en-US" sz="1400" dirty="0">
                <a:solidFill>
                  <a:prstClr val="black"/>
                </a:solidFill>
              </a:rPr>
              <a:t>: Therefore, for </a:t>
            </a:r>
            <a:r>
              <a:rPr lang="en-US" sz="1400" i="1" dirty="0">
                <a:solidFill>
                  <a:prstClr val="black"/>
                </a:solidFill>
              </a:rPr>
              <a:t>them</a:t>
            </a:r>
            <a:r>
              <a:rPr lang="en-US" sz="1400" dirty="0">
                <a:solidFill>
                  <a:prstClr val="black"/>
                </a:solidFill>
              </a:rPr>
              <a:t> to do it—after all, they’re regarded as a very close associate of [ours], and a country which has been most recently the subject of a guarantee, of a commitment, by the President at a press conference—for there to be any question that this nation may be manufacturing nuclear weapons, and for this country, the United States, not to be concerned of that, places in my opinion, and the opinion of America, as well in the entire West—</a:t>
            </a:r>
          </a:p>
          <a:p>
            <a:r>
              <a:rPr lang="en-US" sz="1400" dirty="0">
                <a:solidFill>
                  <a:prstClr val="black"/>
                </a:solidFill>
              </a:rPr>
              <a:t>	</a:t>
            </a:r>
            <a:r>
              <a:rPr lang="en-US" sz="1400" b="1" cap="small" dirty="0">
                <a:solidFill>
                  <a:prstClr val="black"/>
                </a:solidFill>
              </a:rPr>
              <a:t>Rusk</a:t>
            </a:r>
            <a:r>
              <a:rPr lang="en-US" sz="1400" cap="small" dirty="0">
                <a:solidFill>
                  <a:prstClr val="black"/>
                </a:solidFill>
              </a:rPr>
              <a:t>:</a:t>
            </a:r>
            <a:r>
              <a:rPr lang="en-US" sz="1400" dirty="0">
                <a:solidFill>
                  <a:prstClr val="black"/>
                </a:solidFill>
              </a:rPr>
              <a:t> [</a:t>
            </a:r>
            <a:r>
              <a:rPr lang="en-US" sz="1400" i="1" dirty="0">
                <a:solidFill>
                  <a:prstClr val="black"/>
                </a:solidFill>
              </a:rPr>
              <a:t>Unclear</a:t>
            </a:r>
            <a:r>
              <a:rPr lang="en-US" sz="1400" dirty="0">
                <a:solidFill>
                  <a:prstClr val="black"/>
                </a:solidFill>
              </a:rPr>
              <a:t>] Middle East.</a:t>
            </a:r>
          </a:p>
          <a:p>
            <a:r>
              <a:rPr lang="en-US" sz="1400" b="1" cap="small" dirty="0">
                <a:solidFill>
                  <a:prstClr val="black"/>
                </a:solidFill>
              </a:rPr>
              <a:t>                 	President Kennedy</a:t>
            </a:r>
            <a:r>
              <a:rPr lang="en-US" sz="1400" dirty="0">
                <a:solidFill>
                  <a:prstClr val="black"/>
                </a:solidFill>
              </a:rPr>
              <a:t>: If this should become public—we don’t want to sound threatening, but that’s the fact of the matter—it’s bound to have, I think, most adverse effects.</a:t>
            </a:r>
          </a:p>
          <a:p>
            <a:r>
              <a:rPr lang="en-US" sz="1400" b="1" cap="small" dirty="0">
                <a:solidFill>
                  <a:prstClr val="black"/>
                </a:solidFill>
              </a:rPr>
              <a:t>                 	Rusk</a:t>
            </a:r>
            <a:r>
              <a:rPr lang="en-US" sz="1400" cap="small" dirty="0">
                <a:solidFill>
                  <a:prstClr val="black"/>
                </a:solidFill>
              </a:rPr>
              <a:t>:</a:t>
            </a:r>
            <a:r>
              <a:rPr lang="en-US" sz="1400" dirty="0">
                <a:solidFill>
                  <a:prstClr val="black"/>
                </a:solidFill>
              </a:rPr>
              <a:t> [</a:t>
            </a:r>
            <a:r>
              <a:rPr lang="en-US" sz="1400" i="1" dirty="0">
                <a:solidFill>
                  <a:prstClr val="black"/>
                </a:solidFill>
              </a:rPr>
              <a:t>Unclear</a:t>
            </a:r>
            <a:r>
              <a:rPr lang="en-US" sz="1400" dirty="0">
                <a:solidFill>
                  <a:prstClr val="black"/>
                </a:solidFill>
              </a:rPr>
              <a:t>] lack of will.</a:t>
            </a:r>
          </a:p>
          <a:p>
            <a:r>
              <a:rPr lang="en-US" sz="1400" b="1" cap="small" dirty="0">
                <a:solidFill>
                  <a:prstClr val="black"/>
                </a:solidFill>
              </a:rPr>
              <a:t> 	President Kennedy</a:t>
            </a:r>
            <a:r>
              <a:rPr lang="en-US" sz="1400" dirty="0">
                <a:solidFill>
                  <a:prstClr val="black"/>
                </a:solidFill>
              </a:rPr>
              <a:t>: And I think if he [Ben </a:t>
            </a:r>
            <a:r>
              <a:rPr lang="en-US" sz="1400" dirty="0" err="1">
                <a:solidFill>
                  <a:prstClr val="black"/>
                </a:solidFill>
              </a:rPr>
              <a:t>Gurion</a:t>
            </a:r>
            <a:r>
              <a:rPr lang="en-US" sz="1400" dirty="0">
                <a:solidFill>
                  <a:prstClr val="black"/>
                </a:solidFill>
              </a:rPr>
              <a:t>] doesn’t do it [agree to U.S. inspections] then, we ought to leak it out to some paper that there’s a suspicion they won’t permit inspections, and all the rest.               </a:t>
            </a:r>
          </a:p>
          <a:p>
            <a:r>
              <a:rPr lang="en-US" sz="1400" dirty="0">
                <a:solidFill>
                  <a:prstClr val="black"/>
                </a:solidFill>
              </a:rPr>
              <a:t>             	Because I think, for them, the damage is just . . .</a:t>
            </a:r>
          </a:p>
          <a:p>
            <a:r>
              <a:rPr lang="en-US" sz="1400" dirty="0">
                <a:solidFill>
                  <a:prstClr val="black"/>
                </a:solidFill>
              </a:rPr>
              <a:t>             	I mean, not only were they allowed to get the thing [nuclear weapon] themselves; it could encourage and stimulate them [the Arabs] to launch a military action before your [Israeli] program is completed.</a:t>
            </a:r>
          </a:p>
          <a:p>
            <a:r>
              <a:rPr lang="en-US" sz="1400" dirty="0">
                <a:solidFill>
                  <a:prstClr val="black"/>
                </a:solidFill>
              </a:rPr>
              <a:t>             	So, therefore, it increases the dangers of war, and we’re quite obviously involved.</a:t>
            </a:r>
          </a:p>
          <a:p>
            <a:endParaRPr lang="en-US" sz="1400" dirty="0">
              <a:solidFill>
                <a:prstClr val="black"/>
              </a:solidFill>
            </a:endParaRPr>
          </a:p>
        </p:txBody>
      </p:sp>
      <p:pic>
        <p:nvPicPr>
          <p:cNvPr id="3" name="3--jfk--israel nuk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20200" y="5604510"/>
            <a:ext cx="609600" cy="609600"/>
          </a:xfrm>
          <a:prstGeom prst="rect">
            <a:avLst/>
          </a:prstGeom>
        </p:spPr>
      </p:pic>
    </p:spTree>
    <p:extLst>
      <p:ext uri="{BB962C8B-B14F-4D97-AF65-F5344CB8AC3E}">
        <p14:creationId xmlns:p14="http://schemas.microsoft.com/office/powerpoint/2010/main" val="9462229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46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152401"/>
            <a:ext cx="7696200" cy="6740307"/>
          </a:xfrm>
          <a:prstGeom prst="rect">
            <a:avLst/>
          </a:prstGeom>
          <a:noFill/>
        </p:spPr>
        <p:txBody>
          <a:bodyPr wrap="square" rtlCol="0">
            <a:spAutoFit/>
          </a:bodyPr>
          <a:lstStyle/>
          <a:p>
            <a:pPr algn="ctr"/>
            <a:r>
              <a:rPr lang="en-US" dirty="0">
                <a:solidFill>
                  <a:prstClr val="black"/>
                </a:solidFill>
              </a:rPr>
              <a:t>Kennedy Letter to Ben </a:t>
            </a:r>
            <a:r>
              <a:rPr lang="en-US" dirty="0" err="1">
                <a:solidFill>
                  <a:prstClr val="black"/>
                </a:solidFill>
              </a:rPr>
              <a:t>Gurion</a:t>
            </a:r>
            <a:r>
              <a:rPr lang="en-US" dirty="0">
                <a:solidFill>
                  <a:prstClr val="black"/>
                </a:solidFill>
              </a:rPr>
              <a:t>, 18 May 1963</a:t>
            </a:r>
          </a:p>
          <a:p>
            <a:r>
              <a:rPr lang="en-US" dirty="0">
                <a:solidFill>
                  <a:prstClr val="black"/>
                </a:solidFill>
              </a:rPr>
              <a:t>… The dangers in the proliferation of national nuclear weapons systems are so obvious that I am sure I need not repeat them here. It is because of our preoccupation with this problem that my Government has sought to arrange with you for periodic visits to </a:t>
            </a:r>
            <a:r>
              <a:rPr lang="en-US" dirty="0" err="1">
                <a:solidFill>
                  <a:prstClr val="black"/>
                </a:solidFill>
              </a:rPr>
              <a:t>Dimona</a:t>
            </a:r>
            <a:r>
              <a:rPr lang="en-US" dirty="0">
                <a:solidFill>
                  <a:prstClr val="black"/>
                </a:solidFill>
              </a:rPr>
              <a:t> . . .</a:t>
            </a:r>
          </a:p>
          <a:p>
            <a:endParaRPr lang="en-US" dirty="0">
              <a:solidFill>
                <a:prstClr val="black"/>
              </a:solidFill>
            </a:endParaRPr>
          </a:p>
          <a:p>
            <a:r>
              <a:rPr lang="en-US" b="1" dirty="0">
                <a:solidFill>
                  <a:srgbClr val="FF0000"/>
                </a:solidFill>
              </a:rPr>
              <a:t>We are concerned with the disturbing effects on world stability which would accompany the development of a nuclear weapons capability by Israel. </a:t>
            </a:r>
            <a:r>
              <a:rPr lang="en-US" dirty="0">
                <a:solidFill>
                  <a:prstClr val="black"/>
                </a:solidFill>
              </a:rPr>
              <a:t>I cannot imagine that the Arabs would refrain from turning to the Soviet Union for assistance if Israel were to develop a nuclear weapons capability--with all the consequences this would hold. But the problem is much larger than its impact on the Middle East. Development of a nuclear weapons capability by Israel would almost certainly lead other larger countries, that have so far refrained from such development, to feel that they must follow suit.</a:t>
            </a:r>
          </a:p>
          <a:p>
            <a:endParaRPr lang="en-US" dirty="0">
              <a:solidFill>
                <a:prstClr val="black"/>
              </a:solidFill>
            </a:endParaRPr>
          </a:p>
          <a:p>
            <a:r>
              <a:rPr lang="en-US" dirty="0">
                <a:solidFill>
                  <a:prstClr val="black"/>
                </a:solidFill>
              </a:rPr>
              <a:t>I can well appreciate your concern for developments in the UAR. But I see no present or imminent nuclear threat to Israel from there. I am assured that our intelligence on this question is good and that the Egyptians do not presently have any installation comparable to </a:t>
            </a:r>
            <a:r>
              <a:rPr lang="en-US" dirty="0" err="1">
                <a:solidFill>
                  <a:prstClr val="black"/>
                </a:solidFill>
              </a:rPr>
              <a:t>Dimona</a:t>
            </a:r>
            <a:r>
              <a:rPr lang="en-US" dirty="0">
                <a:solidFill>
                  <a:prstClr val="black"/>
                </a:solidFill>
              </a:rPr>
              <a:t>, nor any facilities potentially capable of nuclear weapons production . . .</a:t>
            </a:r>
          </a:p>
          <a:p>
            <a:endParaRPr lang="en-US" dirty="0">
              <a:solidFill>
                <a:prstClr val="black"/>
              </a:solidFill>
            </a:endParaRPr>
          </a:p>
          <a:p>
            <a:r>
              <a:rPr lang="en-US" dirty="0">
                <a:solidFill>
                  <a:prstClr val="black"/>
                </a:solidFill>
              </a:rPr>
              <a:t>I trust this message </a:t>
            </a:r>
            <a:r>
              <a:rPr lang="en-US" b="1" dirty="0">
                <a:solidFill>
                  <a:srgbClr val="FF0000"/>
                </a:solidFill>
              </a:rPr>
              <a:t>will convey the sense of urgency </a:t>
            </a:r>
            <a:r>
              <a:rPr lang="en-US" dirty="0">
                <a:solidFill>
                  <a:prstClr val="black"/>
                </a:solidFill>
              </a:rPr>
              <a:t>and the perspective in which I view your Government's early assent to the proposal first put to you by Ambassador Barbour on April 2.</a:t>
            </a:r>
          </a:p>
        </p:txBody>
      </p:sp>
    </p:spTree>
    <p:extLst>
      <p:ext uri="{BB962C8B-B14F-4D97-AF65-F5344CB8AC3E}">
        <p14:creationId xmlns:p14="http://schemas.microsoft.com/office/powerpoint/2010/main" val="2925392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img.timeinc.net/time/magazine/archive/covers/1963/1101630329_400.jpg"/>
          <p:cNvPicPr>
            <a:picLocks noChangeAspect="1" noChangeArrowheads="1"/>
          </p:cNvPicPr>
          <p:nvPr/>
        </p:nvPicPr>
        <p:blipFill>
          <a:blip r:embed="rId3" cstate="print"/>
          <a:srcRect/>
          <a:stretch>
            <a:fillRect/>
          </a:stretch>
        </p:blipFill>
        <p:spPr bwMode="auto">
          <a:xfrm>
            <a:off x="3812894" y="35052"/>
            <a:ext cx="5178707" cy="6822948"/>
          </a:xfrm>
          <a:prstGeom prst="rect">
            <a:avLst/>
          </a:prstGeom>
          <a:noFill/>
        </p:spPr>
      </p:pic>
    </p:spTree>
    <p:extLst>
      <p:ext uri="{BB962C8B-B14F-4D97-AF65-F5344CB8AC3E}">
        <p14:creationId xmlns:p14="http://schemas.microsoft.com/office/powerpoint/2010/main" val="6271230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1"/>
            <a:ext cx="8001000" cy="5847755"/>
          </a:xfrm>
          <a:prstGeom prst="rect">
            <a:avLst/>
          </a:prstGeom>
          <a:noFill/>
        </p:spPr>
        <p:txBody>
          <a:bodyPr wrap="square" rtlCol="0">
            <a:spAutoFit/>
          </a:bodyPr>
          <a:lstStyle/>
          <a:p>
            <a:r>
              <a:rPr lang="en-US" sz="1700" b="1" cap="small" dirty="0">
                <a:solidFill>
                  <a:prstClr val="black"/>
                </a:solidFill>
              </a:rPr>
              <a:t>            	 President Kennedy:</a:t>
            </a:r>
            <a:r>
              <a:rPr lang="en-US" sz="1700" dirty="0">
                <a:solidFill>
                  <a:prstClr val="black"/>
                </a:solidFill>
              </a:rPr>
              <a:t> So let’s see what kind of a message we can get out to them, which carries some force to them, as if our concern is not totally the Israelis. It may be that we’ll want to come out with some sort of a guarantee next week, or reinforcement of the Tripartite [Agreement, between Britain, France, and the US]. But we want it to be understood in advance that it’s not just because of our concern about Israel.</a:t>
            </a:r>
          </a:p>
          <a:p>
            <a:r>
              <a:rPr lang="en-US" sz="1700" dirty="0">
                <a:solidFill>
                  <a:prstClr val="black"/>
                </a:solidFill>
              </a:rPr>
              <a:t>	Really our concern is mutual, because the peril is mutual—that the Israelis will move in a preemptive way at a time when they have the power; [and] that therefore, the fellow who’s really in more trouble is Nasser, not so much the Israelis. We would certainly want to get that point [across]—that that’s the way it looks to us, and that therefore any Tripartite guarantee would at least carry with it an appearance of, as I said, mutuality.</a:t>
            </a:r>
          </a:p>
          <a:p>
            <a:r>
              <a:rPr lang="en-US" sz="1700" dirty="0">
                <a:solidFill>
                  <a:prstClr val="black"/>
                </a:solidFill>
              </a:rPr>
              <a:t>	Now, the other thing is what we can do about the Jordanians—what we ought to try to do with the British. I think we ought to encourage the British to be more ready to move under some conditions. After all, this has been their traditional area: we’re not supposed to do everything.</a:t>
            </a:r>
          </a:p>
          <a:p>
            <a:r>
              <a:rPr lang="en-US" sz="1700" dirty="0">
                <a:solidFill>
                  <a:prstClr val="black"/>
                </a:solidFill>
              </a:rPr>
              <a:t>	So let’s get [British ambassador to the US] David </a:t>
            </a:r>
            <a:r>
              <a:rPr lang="en-US" sz="1700" dirty="0" err="1">
                <a:solidFill>
                  <a:prstClr val="black"/>
                </a:solidFill>
              </a:rPr>
              <a:t>Ormsby</a:t>
            </a:r>
            <a:r>
              <a:rPr lang="en-US" sz="1700" dirty="0">
                <a:solidFill>
                  <a:prstClr val="black"/>
                </a:solidFill>
              </a:rPr>
              <a:t>-Gore—</a:t>
            </a:r>
          </a:p>
          <a:p>
            <a:r>
              <a:rPr lang="en-US" sz="1700" b="1" cap="small" dirty="0">
                <a:solidFill>
                  <a:prstClr val="black"/>
                </a:solidFill>
              </a:rPr>
              <a:t>                 George Ball:</a:t>
            </a:r>
            <a:r>
              <a:rPr lang="en-US" sz="1700" dirty="0">
                <a:solidFill>
                  <a:prstClr val="black"/>
                </a:solidFill>
              </a:rPr>
              <a:t> I talked to David already this morning, and told him we’d [</a:t>
            </a:r>
            <a:r>
              <a:rPr lang="en-US" sz="1700" i="1" dirty="0">
                <a:solidFill>
                  <a:prstClr val="black"/>
                </a:solidFill>
              </a:rPr>
              <a:t>unclear</a:t>
            </a:r>
            <a:r>
              <a:rPr lang="en-US" sz="1700" dirty="0">
                <a:solidFill>
                  <a:prstClr val="black"/>
                </a:solidFill>
              </a:rPr>
              <a:t>], so I’ll get moving—</a:t>
            </a:r>
          </a:p>
          <a:p>
            <a:r>
              <a:rPr lang="en-US" sz="1700" b="1" cap="small" dirty="0">
                <a:solidFill>
                  <a:prstClr val="black"/>
                </a:solidFill>
              </a:rPr>
              <a:t>                President Kennedy:</a:t>
            </a:r>
            <a:r>
              <a:rPr lang="en-US" sz="1700" dirty="0">
                <a:solidFill>
                  <a:prstClr val="black"/>
                </a:solidFill>
              </a:rPr>
              <a:t>  Well, I think we can say that we could visualize a situation where we’d have to have somebody move in. it seems to me it ought to be the British.</a:t>
            </a:r>
          </a:p>
          <a:p>
            <a:endParaRPr lang="en-US" sz="1700" dirty="0">
              <a:solidFill>
                <a:prstClr val="black"/>
              </a:solidFill>
            </a:endParaRPr>
          </a:p>
        </p:txBody>
      </p:sp>
      <p:pic>
        <p:nvPicPr>
          <p:cNvPr id="3" name="4--kennedy european allies jorda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91600" y="5542955"/>
            <a:ext cx="609600" cy="609600"/>
          </a:xfrm>
          <a:prstGeom prst="rect">
            <a:avLst/>
          </a:prstGeom>
        </p:spPr>
      </p:pic>
    </p:spTree>
    <p:extLst>
      <p:ext uri="{BB962C8B-B14F-4D97-AF65-F5344CB8AC3E}">
        <p14:creationId xmlns:p14="http://schemas.microsoft.com/office/powerpoint/2010/main" val="12042185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02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7273637" cy="4873337"/>
          </a:xfrm>
          <a:prstGeom prst="rect">
            <a:avLst/>
          </a:prstGeom>
        </p:spPr>
      </p:pic>
      <p:pic>
        <p:nvPicPr>
          <p:cNvPr id="3" name="Picture 2"/>
          <p:cNvPicPr>
            <a:picLocks noChangeAspect="1"/>
          </p:cNvPicPr>
          <p:nvPr/>
        </p:nvPicPr>
        <p:blipFill>
          <a:blip r:embed="rId3"/>
          <a:stretch>
            <a:fillRect/>
          </a:stretch>
        </p:blipFill>
        <p:spPr>
          <a:xfrm>
            <a:off x="7339265" y="1333498"/>
            <a:ext cx="4852735" cy="2074720"/>
          </a:xfrm>
          <a:prstGeom prst="rect">
            <a:avLst/>
          </a:prstGeom>
        </p:spPr>
      </p:pic>
      <p:sp>
        <p:nvSpPr>
          <p:cNvPr id="4" name="TextBox 3"/>
          <p:cNvSpPr txBox="1"/>
          <p:nvPr/>
        </p:nvSpPr>
        <p:spPr>
          <a:xfrm>
            <a:off x="7647709" y="436418"/>
            <a:ext cx="4073236" cy="369332"/>
          </a:xfrm>
          <a:prstGeom prst="rect">
            <a:avLst/>
          </a:prstGeom>
          <a:noFill/>
        </p:spPr>
        <p:txBody>
          <a:bodyPr wrap="square" rtlCol="0">
            <a:spAutoFit/>
          </a:bodyPr>
          <a:lstStyle/>
          <a:p>
            <a:pPr algn="ctr"/>
            <a:r>
              <a:rPr lang="en-US" dirty="0" smtClean="0"/>
              <a:t>1965 Elections</a:t>
            </a:r>
            <a:endParaRPr lang="en-US" dirty="0"/>
          </a:p>
        </p:txBody>
      </p:sp>
    </p:spTree>
    <p:extLst>
      <p:ext uri="{BB962C8B-B14F-4D97-AF65-F5344CB8AC3E}">
        <p14:creationId xmlns:p14="http://schemas.microsoft.com/office/powerpoint/2010/main" val="1436946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025" y="0"/>
            <a:ext cx="11353003" cy="7598292"/>
          </a:xfrm>
          <a:prstGeom prst="rect">
            <a:avLst/>
          </a:prstGeom>
        </p:spPr>
      </p:pic>
    </p:spTree>
    <p:extLst>
      <p:ext uri="{BB962C8B-B14F-4D97-AF65-F5344CB8AC3E}">
        <p14:creationId xmlns:p14="http://schemas.microsoft.com/office/powerpoint/2010/main" val="1291075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7848" y="187037"/>
            <a:ext cx="6669164" cy="4623954"/>
          </a:xfrm>
          <a:prstGeom prst="rect">
            <a:avLst/>
          </a:prstGeom>
        </p:spPr>
      </p:pic>
      <p:pic>
        <p:nvPicPr>
          <p:cNvPr id="3" name="Picture 2"/>
          <p:cNvPicPr>
            <a:picLocks noChangeAspect="1"/>
          </p:cNvPicPr>
          <p:nvPr/>
        </p:nvPicPr>
        <p:blipFill>
          <a:blip r:embed="rId3"/>
          <a:stretch>
            <a:fillRect/>
          </a:stretch>
        </p:blipFill>
        <p:spPr>
          <a:xfrm>
            <a:off x="7017760" y="83128"/>
            <a:ext cx="5076825" cy="5743575"/>
          </a:xfrm>
          <a:prstGeom prst="rect">
            <a:avLst/>
          </a:prstGeom>
        </p:spPr>
      </p:pic>
    </p:spTree>
    <p:extLst>
      <p:ext uri="{BB962C8B-B14F-4D97-AF65-F5344CB8AC3E}">
        <p14:creationId xmlns:p14="http://schemas.microsoft.com/office/powerpoint/2010/main" val="356129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31184" y="0"/>
            <a:ext cx="4219575" cy="5829300"/>
          </a:xfrm>
          <a:prstGeom prst="rect">
            <a:avLst/>
          </a:prstGeom>
        </p:spPr>
      </p:pic>
      <p:pic>
        <p:nvPicPr>
          <p:cNvPr id="4" name="Picture 3"/>
          <p:cNvPicPr>
            <a:picLocks noChangeAspect="1"/>
          </p:cNvPicPr>
          <p:nvPr/>
        </p:nvPicPr>
        <p:blipFill>
          <a:blip r:embed="rId4"/>
          <a:stretch>
            <a:fillRect/>
          </a:stretch>
        </p:blipFill>
        <p:spPr>
          <a:xfrm>
            <a:off x="5481637" y="237259"/>
            <a:ext cx="6257925" cy="4762500"/>
          </a:xfrm>
          <a:prstGeom prst="rect">
            <a:avLst/>
          </a:prstGeom>
        </p:spPr>
      </p:pic>
    </p:spTree>
    <p:extLst>
      <p:ext uri="{BB962C8B-B14F-4D97-AF65-F5344CB8AC3E}">
        <p14:creationId xmlns:p14="http://schemas.microsoft.com/office/powerpoint/2010/main" val="34575559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0"/>
            <a:ext cx="5953542" cy="4239490"/>
          </a:xfrm>
          <a:prstGeom prst="rect">
            <a:avLst/>
          </a:prstGeom>
          <a:noFill/>
          <a:ln w="9525">
            <a:noFill/>
            <a:miter lim="800000"/>
            <a:headEnd/>
            <a:tailEnd/>
          </a:ln>
        </p:spPr>
      </p:pic>
      <p:pic>
        <p:nvPicPr>
          <p:cNvPr id="2" name="Picture 1"/>
          <p:cNvPicPr>
            <a:picLocks noChangeAspect="1"/>
          </p:cNvPicPr>
          <p:nvPr/>
        </p:nvPicPr>
        <p:blipFill>
          <a:blip r:embed="rId4"/>
          <a:stretch>
            <a:fillRect/>
          </a:stretch>
        </p:blipFill>
        <p:spPr>
          <a:xfrm>
            <a:off x="6972300" y="0"/>
            <a:ext cx="5219700" cy="4282113"/>
          </a:xfrm>
          <a:prstGeom prst="rect">
            <a:avLst/>
          </a:prstGeom>
        </p:spPr>
      </p:pic>
    </p:spTree>
    <p:extLst>
      <p:ext uri="{BB962C8B-B14F-4D97-AF65-F5344CB8AC3E}">
        <p14:creationId xmlns:p14="http://schemas.microsoft.com/office/powerpoint/2010/main" val="14804276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0"/>
            <a:ext cx="8458200" cy="6694140"/>
          </a:xfrm>
          <a:prstGeom prst="rect">
            <a:avLst/>
          </a:prstGeom>
          <a:noFill/>
        </p:spPr>
        <p:txBody>
          <a:bodyPr wrap="square" rtlCol="0">
            <a:spAutoFit/>
          </a:bodyPr>
          <a:lstStyle/>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I like [Prime Minister Levi] Eshkol—I got along with him fine. I got along with [former prime minister David] Ben </a:t>
            </a:r>
            <a:r>
              <a:rPr lang="en-US" sz="1300" dirty="0" err="1">
                <a:solidFill>
                  <a:prstClr val="black"/>
                </a:solidFill>
              </a:rPr>
              <a:t>Gurion</a:t>
            </a:r>
            <a:r>
              <a:rPr lang="en-US" sz="1300" dirty="0">
                <a:solidFill>
                  <a:prstClr val="black"/>
                </a:solidFill>
              </a:rPr>
              <a:t> fine. I spent a lot of time with him, back when they were in </a:t>
            </a:r>
            <a:r>
              <a:rPr lang="en-US" sz="1300" i="1" dirty="0">
                <a:solidFill>
                  <a:prstClr val="black"/>
                </a:solidFill>
              </a:rPr>
              <a:t>real </a:t>
            </a:r>
            <a:r>
              <a:rPr lang="en-US" sz="1300" dirty="0">
                <a:solidFill>
                  <a:prstClr val="black"/>
                </a:solidFill>
              </a:rPr>
              <a:t>problems, and they were getting ready to [impose] sanctions [in 1963, over </a:t>
            </a:r>
            <a:r>
              <a:rPr lang="en-US" sz="1300" dirty="0" err="1">
                <a:solidFill>
                  <a:prstClr val="black"/>
                </a:solidFill>
              </a:rPr>
              <a:t>Dimona</a:t>
            </a:r>
            <a:r>
              <a:rPr lang="en-US" sz="1300" dirty="0">
                <a:solidFill>
                  <a:prstClr val="black"/>
                </a:solidFill>
              </a:rPr>
              <a:t>]. I just came down here and said, “Hell, no, that can’t be.”</a:t>
            </a:r>
          </a:p>
          <a:p>
            <a:r>
              <a:rPr lang="en-US" sz="1300" dirty="0">
                <a:solidFill>
                  <a:prstClr val="black"/>
                </a:solidFill>
              </a:rPr>
              <a:t>	</a:t>
            </a:r>
            <a:r>
              <a:rPr lang="en-US" sz="1300" b="1" cap="small" dirty="0">
                <a:solidFill>
                  <a:prstClr val="black"/>
                </a:solidFill>
              </a:rPr>
              <a:t>Abe Feinberg</a:t>
            </a:r>
            <a:r>
              <a:rPr lang="en-US" sz="1300" dirty="0">
                <a:solidFill>
                  <a:prstClr val="black"/>
                </a:solidFill>
              </a:rPr>
              <a:t>: I remember that.</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And I stopped it.</a:t>
            </a:r>
          </a:p>
          <a:p>
            <a:r>
              <a:rPr lang="en-US" sz="1300" dirty="0">
                <a:solidFill>
                  <a:prstClr val="black"/>
                </a:solidFill>
              </a:rPr>
              <a:t>	But they fight among themselves over there, and I’m not going to get in the middle of these clashes—have one of them leak it on me that I want to join up with the Arabs.</a:t>
            </a:r>
          </a:p>
          <a:p>
            <a:r>
              <a:rPr lang="en-US" sz="1300" dirty="0">
                <a:solidFill>
                  <a:prstClr val="black"/>
                </a:solidFill>
              </a:rPr>
              <a:t>	</a:t>
            </a:r>
            <a:r>
              <a:rPr lang="en-US" sz="1300" b="1" cap="small" dirty="0">
                <a:solidFill>
                  <a:prstClr val="black"/>
                </a:solidFill>
              </a:rPr>
              <a:t>Feinberg</a:t>
            </a:r>
            <a:r>
              <a:rPr lang="en-US" sz="1300" dirty="0">
                <a:solidFill>
                  <a:prstClr val="black"/>
                </a:solidFill>
              </a:rPr>
              <a:t>: I gather that, for proper diplomatic reasons, you think that [Foreign Minister] Golda’s [Meir] visit here would be—</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I just think—I think it would inflame the whole world. I think that the Germans would wonder if she’s coming to mess in that thing. I think that the Arabs would say, “Good God, what’s Johnson doing in here?” I think the Jews would all start sending telegrams . . .</a:t>
            </a:r>
          </a:p>
          <a:p>
            <a:r>
              <a:rPr lang="en-US" sz="1300" dirty="0">
                <a:solidFill>
                  <a:prstClr val="black"/>
                </a:solidFill>
              </a:rPr>
              <a:t>	I can’t imagine her getting off [the plane] with a suitcase without somebody saying, “Why?”</a:t>
            </a:r>
          </a:p>
          <a:p>
            <a:r>
              <a:rPr lang="en-US" sz="1300" b="1" cap="small" dirty="0">
                <a:solidFill>
                  <a:prstClr val="black"/>
                </a:solidFill>
              </a:rPr>
              <a:t>                  	Feinberg</a:t>
            </a:r>
            <a:r>
              <a:rPr lang="en-US" sz="1300" dirty="0">
                <a:solidFill>
                  <a:prstClr val="black"/>
                </a:solidFill>
              </a:rPr>
              <a:t>: Yeah.</a:t>
            </a:r>
          </a:p>
          <a:p>
            <a:r>
              <a:rPr lang="en-US" sz="1300" b="1" cap="small" dirty="0">
                <a:solidFill>
                  <a:prstClr val="black"/>
                </a:solidFill>
              </a:rPr>
              <a:t>                  	President Johnson</a:t>
            </a:r>
            <a:r>
              <a:rPr lang="en-US" sz="1300" dirty="0">
                <a:solidFill>
                  <a:prstClr val="black"/>
                </a:solidFill>
              </a:rPr>
              <a:t>: And then I don’t want to get another Arab/Ben </a:t>
            </a:r>
            <a:r>
              <a:rPr lang="en-US" sz="1300" dirty="0" err="1">
                <a:solidFill>
                  <a:prstClr val="black"/>
                </a:solidFill>
              </a:rPr>
              <a:t>Gurion</a:t>
            </a:r>
            <a:r>
              <a:rPr lang="en-US" sz="1300" dirty="0">
                <a:solidFill>
                  <a:prstClr val="black"/>
                </a:solidFill>
              </a:rPr>
              <a:t>/Eshkol/Erhard election in this thing if I can avoid it.</a:t>
            </a:r>
          </a:p>
          <a:p>
            <a:r>
              <a:rPr lang="en-US" sz="1300" dirty="0">
                <a:solidFill>
                  <a:prstClr val="black"/>
                </a:solidFill>
              </a:rPr>
              <a:t>[</a:t>
            </a:r>
            <a:r>
              <a:rPr lang="en-US" sz="1300" i="1" dirty="0">
                <a:solidFill>
                  <a:prstClr val="black"/>
                </a:solidFill>
              </a:rPr>
              <a:t>Break</a:t>
            </a:r>
            <a:r>
              <a:rPr lang="en-US" sz="1300" dirty="0">
                <a:solidFill>
                  <a:prstClr val="black"/>
                </a:solidFill>
              </a:rPr>
              <a:t>.]</a:t>
            </a:r>
          </a:p>
          <a:p>
            <a:r>
              <a:rPr lang="en-US" sz="1300" b="1" cap="small" dirty="0">
                <a:solidFill>
                  <a:prstClr val="black"/>
                </a:solidFill>
              </a:rPr>
              <a:t>	President Johnson</a:t>
            </a:r>
            <a:r>
              <a:rPr lang="en-US" sz="1300" dirty="0">
                <a:solidFill>
                  <a:prstClr val="black"/>
                </a:solidFill>
              </a:rPr>
              <a:t>: I’m friendly to these people, and I want to help them. But . . .</a:t>
            </a:r>
          </a:p>
          <a:p>
            <a:r>
              <a:rPr lang="en-US" sz="1300" dirty="0">
                <a:solidFill>
                  <a:prstClr val="black"/>
                </a:solidFill>
              </a:rPr>
              <a:t>	As our people see it, if they [the Israeli government] really, sincerely, genuinely feel that we oughtn’t to sell these planes to Jordan, and we oughtn’t to sell these tanks (we’re giving them as little as we can get by with; Nasser has got their feet to the fire)—well, we won’t do it. I’ll just say that, and I’m prepared to do it.</a:t>
            </a:r>
          </a:p>
          <a:p>
            <a:r>
              <a:rPr lang="en-US" sz="1300" dirty="0">
                <a:solidFill>
                  <a:prstClr val="black"/>
                </a:solidFill>
              </a:rPr>
              <a:t>	And I’m telling [special emissary </a:t>
            </a:r>
            <a:r>
              <a:rPr lang="en-US" sz="1300" dirty="0" err="1">
                <a:solidFill>
                  <a:prstClr val="black"/>
                </a:solidFill>
              </a:rPr>
              <a:t>Averell</a:t>
            </a:r>
            <a:r>
              <a:rPr lang="en-US" sz="1300" dirty="0">
                <a:solidFill>
                  <a:prstClr val="black"/>
                </a:solidFill>
              </a:rPr>
              <a:t>] Harriman to tell the prime minister that. Because I think it’s something that’s got to be settled with him . . .</a:t>
            </a:r>
          </a:p>
          <a:p>
            <a:r>
              <a:rPr lang="en-US" sz="1300" dirty="0">
                <a:solidFill>
                  <a:prstClr val="black"/>
                </a:solidFill>
              </a:rPr>
              <a:t>	</a:t>
            </a:r>
            <a:r>
              <a:rPr lang="en-US" sz="1300" b="1" cap="small" dirty="0">
                <a:solidFill>
                  <a:prstClr val="black"/>
                </a:solidFill>
              </a:rPr>
              <a:t>Feinberg</a:t>
            </a:r>
            <a:r>
              <a:rPr lang="en-US" sz="1300" dirty="0">
                <a:solidFill>
                  <a:prstClr val="black"/>
                </a:solidFill>
              </a:rPr>
              <a:t>: With the prime minister of Israel?</a:t>
            </a:r>
          </a:p>
          <a:p>
            <a:r>
              <a:rPr lang="en-US" sz="1300" dirty="0">
                <a:solidFill>
                  <a:prstClr val="black"/>
                </a:solidFill>
              </a:rPr>
              <a:t>	</a:t>
            </a:r>
            <a:r>
              <a:rPr lang="en-US" sz="1300" b="1" cap="small" dirty="0">
                <a:solidFill>
                  <a:prstClr val="black"/>
                </a:solidFill>
              </a:rPr>
              <a:t>President Johnson</a:t>
            </a:r>
            <a:r>
              <a:rPr lang="en-US" sz="1300" dirty="0">
                <a:solidFill>
                  <a:prstClr val="black"/>
                </a:solidFill>
              </a:rPr>
              <a:t>: Yeah. Yeah.</a:t>
            </a:r>
          </a:p>
          <a:p>
            <a:r>
              <a:rPr lang="en-US" sz="1300" dirty="0">
                <a:solidFill>
                  <a:prstClr val="black"/>
                </a:solidFill>
              </a:rPr>
              <a:t>	And now he’s [Harriman] going to say, “Now, you all decide this.” We have indications from our Jewish population in the United States that they think that’s the course we ought to follow.</a:t>
            </a:r>
          </a:p>
          <a:p>
            <a:r>
              <a:rPr lang="en-US" sz="1300" dirty="0">
                <a:solidFill>
                  <a:prstClr val="black"/>
                </a:solidFill>
              </a:rPr>
              <a:t>	Now, our judgment is we oughtn’t to do it. Our judgment is we oughtn’t to let this little king [King Hussein] go down the river. He’s got a million-and-a-half people, and he only controls a third of them—two-thirds [are] against him.</a:t>
            </a:r>
          </a:p>
          <a:p>
            <a:r>
              <a:rPr lang="en-US" sz="1300" dirty="0">
                <a:solidFill>
                  <a:prstClr val="black"/>
                </a:solidFill>
              </a:rPr>
              <a:t>                 But he is the only voice that will stand up there. And if you want to turn him over and have a complete Soviet bloc, why, we’ll just have to—and we’ll get out of the arms business. </a:t>
            </a:r>
          </a:p>
          <a:p>
            <a:endParaRPr lang="en-US" sz="1300" dirty="0">
              <a:solidFill>
                <a:prstClr val="black"/>
              </a:solidFill>
            </a:endParaRPr>
          </a:p>
        </p:txBody>
      </p:sp>
      <p:pic>
        <p:nvPicPr>
          <p:cNvPr id="3" name="2-feinberg excerpt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20200" y="5943600"/>
            <a:ext cx="609600" cy="609600"/>
          </a:xfrm>
          <a:prstGeom prst="rect">
            <a:avLst/>
          </a:prstGeom>
        </p:spPr>
      </p:pic>
    </p:spTree>
    <p:extLst>
      <p:ext uri="{BB962C8B-B14F-4D97-AF65-F5344CB8AC3E}">
        <p14:creationId xmlns:p14="http://schemas.microsoft.com/office/powerpoint/2010/main" val="4192131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50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782458" y="0"/>
            <a:ext cx="4627084" cy="6858000"/>
          </a:xfrm>
          <a:prstGeom prst="rect">
            <a:avLst/>
          </a:prstGeom>
          <a:noFill/>
          <a:ln w="9525">
            <a:noFill/>
            <a:miter lim="800000"/>
            <a:headEnd/>
            <a:tailEnd/>
          </a:ln>
        </p:spPr>
      </p:pic>
    </p:spTree>
    <p:extLst>
      <p:ext uri="{BB962C8B-B14F-4D97-AF65-F5344CB8AC3E}">
        <p14:creationId xmlns:p14="http://schemas.microsoft.com/office/powerpoint/2010/main" val="350804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georgiainfo.galileo.usg.edu/tdgh-dec/Dean%20Rusk%20and%20LBJ.jpg"/>
          <p:cNvPicPr>
            <a:picLocks noChangeAspect="1" noChangeArrowheads="1"/>
          </p:cNvPicPr>
          <p:nvPr/>
        </p:nvPicPr>
        <p:blipFill>
          <a:blip r:embed="rId3" cstate="print"/>
          <a:srcRect/>
          <a:stretch>
            <a:fillRect/>
          </a:stretch>
        </p:blipFill>
        <p:spPr bwMode="auto">
          <a:xfrm>
            <a:off x="2464724" y="228600"/>
            <a:ext cx="7646839" cy="6172200"/>
          </a:xfrm>
          <a:prstGeom prst="rect">
            <a:avLst/>
          </a:prstGeom>
          <a:noFill/>
        </p:spPr>
      </p:pic>
    </p:spTree>
    <p:extLst>
      <p:ext uri="{BB962C8B-B14F-4D97-AF65-F5344CB8AC3E}">
        <p14:creationId xmlns:p14="http://schemas.microsoft.com/office/powerpoint/2010/main" val="5061520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0"/>
            <a:ext cx="7696200" cy="6247864"/>
          </a:xfrm>
          <a:prstGeom prst="rect">
            <a:avLst/>
          </a:prstGeom>
          <a:noFill/>
        </p:spPr>
        <p:txBody>
          <a:bodyPr wrap="square" rtlCol="0">
            <a:spAutoFit/>
          </a:bodyPr>
          <a:lstStyle/>
          <a:p>
            <a:r>
              <a:rPr lang="en-US" sz="1600" dirty="0">
                <a:solidFill>
                  <a:prstClr val="black"/>
                </a:solidFill>
              </a:rPr>
              <a:t>	</a:t>
            </a:r>
            <a:r>
              <a:rPr lang="en-US" sz="1600" b="1" cap="small" dirty="0">
                <a:solidFill>
                  <a:prstClr val="black"/>
                </a:solidFill>
              </a:rPr>
              <a:t>Dean Rusk</a:t>
            </a:r>
            <a:r>
              <a:rPr lang="en-US" sz="1600" dirty="0">
                <a:solidFill>
                  <a:prstClr val="black"/>
                </a:solidFill>
              </a:rPr>
              <a:t>: [</a:t>
            </a:r>
            <a:r>
              <a:rPr lang="en-US" sz="1600" i="1" dirty="0">
                <a:solidFill>
                  <a:prstClr val="black"/>
                </a:solidFill>
              </a:rPr>
              <a:t>reading from proposed telegram for </a:t>
            </a:r>
            <a:r>
              <a:rPr lang="en-US" sz="1600" i="1" dirty="0" err="1">
                <a:solidFill>
                  <a:prstClr val="black"/>
                </a:solidFill>
              </a:rPr>
              <a:t>Averell</a:t>
            </a:r>
            <a:r>
              <a:rPr lang="en-US" sz="1600" i="1" dirty="0">
                <a:solidFill>
                  <a:prstClr val="black"/>
                </a:solidFill>
              </a:rPr>
              <a:t> Harriman to present to Prime Minister Eshkol</a:t>
            </a:r>
            <a:r>
              <a:rPr lang="en-US" sz="1600" dirty="0">
                <a:solidFill>
                  <a:prstClr val="black"/>
                </a:solidFill>
              </a:rPr>
              <a:t>]</a:t>
            </a:r>
          </a:p>
          <a:p>
            <a:r>
              <a:rPr lang="en-US" sz="1600" dirty="0">
                <a:solidFill>
                  <a:prstClr val="black"/>
                </a:solidFill>
              </a:rPr>
              <a:t>	“ . . . Our deep concern about unification of Arab world behind Nasser with close working relationships with [the] Soviet bloc is [the] greatest threat to Israel we can imagine. The fact that it would be deeply injurious to U.S. interests in [the] Near East, including the security of Israel, seems to us to require that we and Israel would together to head it off. We agree to a private visit to Washington of [Shimon] Peres and [Yitzhak] Rabin. Must emphasize absence of publicity for such visit, as was accomplished on earlier occasions.” . . .</a:t>
            </a:r>
          </a:p>
          <a:p>
            <a:r>
              <a:rPr lang="en-US" sz="1600" dirty="0">
                <a:solidFill>
                  <a:prstClr val="black"/>
                </a:solidFill>
              </a:rPr>
              <a:t>	</a:t>
            </a:r>
            <a:r>
              <a:rPr lang="en-US" sz="1600" b="1" cap="small" dirty="0">
                <a:solidFill>
                  <a:prstClr val="black"/>
                </a:solidFill>
              </a:rPr>
              <a:t>President Johnson</a:t>
            </a:r>
            <a:r>
              <a:rPr lang="en-US" sz="1600" dirty="0">
                <a:solidFill>
                  <a:prstClr val="black"/>
                </a:solidFill>
              </a:rPr>
              <a:t>: I had this feeling—I don’t know if it’s any good, but, God, I hate to transfer all those Jews into Washington, though, because I’m afraid that they’ll all move in at the slightest provocation. I wouldn’t be surprised if Golda’s [Meir] not on her way if we don’t watch.</a:t>
            </a:r>
          </a:p>
          <a:p>
            <a:r>
              <a:rPr lang="en-US" sz="1600" dirty="0">
                <a:solidFill>
                  <a:prstClr val="black"/>
                </a:solidFill>
              </a:rPr>
              <a:t>                 	But maybe not.</a:t>
            </a:r>
          </a:p>
          <a:p>
            <a:r>
              <a:rPr lang="en-US" sz="1600" dirty="0">
                <a:solidFill>
                  <a:prstClr val="black"/>
                </a:solidFill>
              </a:rPr>
              <a:t>	Do you think that we could say to </a:t>
            </a:r>
            <a:r>
              <a:rPr lang="en-US" sz="1600" dirty="0" err="1">
                <a:solidFill>
                  <a:prstClr val="black"/>
                </a:solidFill>
              </a:rPr>
              <a:t>Averell</a:t>
            </a:r>
            <a:r>
              <a:rPr lang="en-US" sz="1600" dirty="0">
                <a:solidFill>
                  <a:prstClr val="black"/>
                </a:solidFill>
              </a:rPr>
              <a:t> to strike out the [word] “sympathetically” [from the proposed agreement] and say, “We pledge to give you </a:t>
            </a:r>
            <a:r>
              <a:rPr lang="en-US" sz="1600" i="1" dirty="0">
                <a:solidFill>
                  <a:prstClr val="black"/>
                </a:solidFill>
              </a:rPr>
              <a:t>x </a:t>
            </a:r>
            <a:r>
              <a:rPr lang="en-US" sz="1600" dirty="0">
                <a:solidFill>
                  <a:prstClr val="black"/>
                </a:solidFill>
              </a:rPr>
              <a:t>tanks, and give ‘</a:t>
            </a:r>
            <a:r>
              <a:rPr lang="en-US" sz="1600" dirty="0" err="1">
                <a:solidFill>
                  <a:prstClr val="black"/>
                </a:solidFill>
              </a:rPr>
              <a:t>em</a:t>
            </a:r>
            <a:r>
              <a:rPr lang="en-US" sz="1600" dirty="0">
                <a:solidFill>
                  <a:prstClr val="black"/>
                </a:solidFill>
              </a:rPr>
              <a:t> the </a:t>
            </a:r>
            <a:r>
              <a:rPr lang="en-US" sz="1600" i="1" dirty="0">
                <a:solidFill>
                  <a:prstClr val="black"/>
                </a:solidFill>
              </a:rPr>
              <a:t>x </a:t>
            </a:r>
            <a:r>
              <a:rPr lang="en-US" sz="1600" dirty="0">
                <a:solidFill>
                  <a:prstClr val="black"/>
                </a:solidFill>
              </a:rPr>
              <a:t>tanks, plus the little beyond the tanks—without any planes? It seems that the basis of his [Eshkol’s] objection is that [the U.S. saying] “we view sympathetically” doesn’t commit us.</a:t>
            </a:r>
          </a:p>
          <a:p>
            <a:r>
              <a:rPr lang="en-US" sz="1600" dirty="0">
                <a:solidFill>
                  <a:prstClr val="black"/>
                </a:solidFill>
              </a:rPr>
              <a:t>	</a:t>
            </a:r>
            <a:r>
              <a:rPr lang="en-US" sz="1600" b="1" cap="small" dirty="0">
                <a:solidFill>
                  <a:prstClr val="black"/>
                </a:solidFill>
              </a:rPr>
              <a:t>Rusk</a:t>
            </a:r>
            <a:r>
              <a:rPr lang="en-US" sz="1600" dirty="0">
                <a:solidFill>
                  <a:prstClr val="black"/>
                </a:solidFill>
              </a:rPr>
              <a:t>: Uh-huh.</a:t>
            </a:r>
          </a:p>
          <a:p>
            <a:r>
              <a:rPr lang="en-US" sz="1600" dirty="0">
                <a:solidFill>
                  <a:prstClr val="black"/>
                </a:solidFill>
              </a:rPr>
              <a:t>	</a:t>
            </a:r>
            <a:r>
              <a:rPr lang="en-US" sz="1600" b="1" cap="small" dirty="0">
                <a:solidFill>
                  <a:prstClr val="black"/>
                </a:solidFill>
              </a:rPr>
              <a:t>President Johnson</a:t>
            </a:r>
            <a:r>
              <a:rPr lang="en-US" sz="1600" dirty="0">
                <a:solidFill>
                  <a:prstClr val="black"/>
                </a:solidFill>
              </a:rPr>
              <a:t>: And that he wants a commitment.</a:t>
            </a:r>
          </a:p>
          <a:p>
            <a:r>
              <a:rPr lang="en-US" sz="1600" dirty="0">
                <a:solidFill>
                  <a:prstClr val="black"/>
                </a:solidFill>
              </a:rPr>
              <a:t>	It seems that we might, without great danger, raise the ante a little bit to what the Germans are giving them, and say if the Germans don’t complete it, we’ll complete it, plus 20 or something.</a:t>
            </a:r>
          </a:p>
          <a:p>
            <a:endParaRPr lang="en-US" sz="1600" dirty="0">
              <a:solidFill>
                <a:prstClr val="black"/>
              </a:solidFill>
            </a:endParaRPr>
          </a:p>
        </p:txBody>
      </p:sp>
      <p:pic>
        <p:nvPicPr>
          <p:cNvPr id="3" name="3-Rusk--Track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5631837"/>
            <a:ext cx="609600" cy="609600"/>
          </a:xfrm>
          <a:prstGeom prst="rect">
            <a:avLst/>
          </a:prstGeom>
        </p:spPr>
      </p:pic>
    </p:spTree>
    <p:extLst>
      <p:ext uri="{BB962C8B-B14F-4D97-AF65-F5344CB8AC3E}">
        <p14:creationId xmlns:p14="http://schemas.microsoft.com/office/powerpoint/2010/main" val="1320198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00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3" cstate="print"/>
          <a:srcRect/>
          <a:stretch>
            <a:fillRect/>
          </a:stretch>
        </p:blipFill>
        <p:spPr bwMode="auto">
          <a:xfrm>
            <a:off x="-102547" y="0"/>
            <a:ext cx="6230434" cy="5079041"/>
          </a:xfrm>
          <a:prstGeom prst="rect">
            <a:avLst/>
          </a:prstGeom>
          <a:noFill/>
          <a:ln w="9525">
            <a:noFill/>
            <a:miter lim="800000"/>
            <a:headEnd/>
            <a:tailEnd/>
          </a:ln>
        </p:spPr>
      </p:pic>
      <p:pic>
        <p:nvPicPr>
          <p:cNvPr id="2" name="Picture 1"/>
          <p:cNvPicPr>
            <a:picLocks noChangeAspect="1"/>
          </p:cNvPicPr>
          <p:nvPr/>
        </p:nvPicPr>
        <p:blipFill>
          <a:blip r:embed="rId4"/>
          <a:stretch>
            <a:fillRect/>
          </a:stretch>
        </p:blipFill>
        <p:spPr>
          <a:xfrm>
            <a:off x="6235692" y="0"/>
            <a:ext cx="5956308" cy="4468755"/>
          </a:xfrm>
          <a:prstGeom prst="rect">
            <a:avLst/>
          </a:prstGeom>
        </p:spPr>
      </p:pic>
      <p:pic>
        <p:nvPicPr>
          <p:cNvPr id="3" name="Picture 2"/>
          <p:cNvPicPr>
            <a:picLocks noChangeAspect="1"/>
          </p:cNvPicPr>
          <p:nvPr/>
        </p:nvPicPr>
        <p:blipFill>
          <a:blip r:embed="rId5"/>
          <a:stretch>
            <a:fillRect/>
          </a:stretch>
        </p:blipFill>
        <p:spPr>
          <a:xfrm>
            <a:off x="5794230" y="0"/>
            <a:ext cx="6505575" cy="5867400"/>
          </a:xfrm>
          <a:prstGeom prst="rect">
            <a:avLst/>
          </a:prstGeom>
        </p:spPr>
      </p:pic>
    </p:spTree>
    <p:extLst>
      <p:ext uri="{BB962C8B-B14F-4D97-AF65-F5344CB8AC3E}">
        <p14:creationId xmlns:p14="http://schemas.microsoft.com/office/powerpoint/2010/main" val="39741507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1"/>
            <a:ext cx="7620000" cy="6863417"/>
          </a:xfrm>
          <a:prstGeom prst="rect">
            <a:avLst/>
          </a:prstGeom>
          <a:noFill/>
        </p:spPr>
        <p:txBody>
          <a:bodyPr wrap="square" rtlCol="0">
            <a:spAutoFit/>
          </a:bodyPr>
          <a:lstStyle/>
          <a:p>
            <a:pPr algn="ctr"/>
            <a:r>
              <a:rPr lang="en-US" sz="2000" dirty="0">
                <a:solidFill>
                  <a:prstClr val="black"/>
                </a:solidFill>
              </a:rPr>
              <a:t>UN Resolution 228 (Nov. 1966)</a:t>
            </a:r>
          </a:p>
          <a:p>
            <a:endParaRPr lang="en-US" sz="2000" dirty="0">
              <a:solidFill>
                <a:prstClr val="black"/>
              </a:solidFill>
            </a:endParaRPr>
          </a:p>
          <a:p>
            <a:r>
              <a:rPr lang="en-US" sz="2000" i="1" dirty="0">
                <a:solidFill>
                  <a:prstClr val="black"/>
                </a:solidFill>
              </a:rPr>
              <a:t>The Security Council,</a:t>
            </a:r>
            <a:endParaRPr lang="en-US" sz="2000" dirty="0">
              <a:solidFill>
                <a:prstClr val="black"/>
              </a:solidFill>
            </a:endParaRPr>
          </a:p>
          <a:p>
            <a:r>
              <a:rPr lang="en-US" sz="2000" i="1" dirty="0">
                <a:solidFill>
                  <a:prstClr val="black"/>
                </a:solidFill>
              </a:rPr>
              <a:t>…Observing</a:t>
            </a:r>
            <a:r>
              <a:rPr lang="en-US" sz="2000" dirty="0">
                <a:solidFill>
                  <a:prstClr val="black"/>
                </a:solidFill>
              </a:rPr>
              <a:t> that this incident constituted a large-scale and carefully planned military action on the territory of Jordan by the armed forces of Israel,</a:t>
            </a:r>
          </a:p>
          <a:p>
            <a:r>
              <a:rPr lang="en-US" sz="2000" i="1" dirty="0">
                <a:solidFill>
                  <a:prstClr val="black"/>
                </a:solidFill>
              </a:rPr>
              <a:t>…</a:t>
            </a:r>
            <a:endParaRPr lang="en-US" sz="2000" dirty="0">
              <a:solidFill>
                <a:prstClr val="black"/>
              </a:solidFill>
            </a:endParaRPr>
          </a:p>
          <a:p>
            <a:r>
              <a:rPr lang="en-US" sz="2000" i="1" dirty="0">
                <a:solidFill>
                  <a:prstClr val="black"/>
                </a:solidFill>
              </a:rPr>
              <a:t>Recalling</a:t>
            </a:r>
            <a:r>
              <a:rPr lang="en-US" sz="2000" dirty="0">
                <a:solidFill>
                  <a:prstClr val="black"/>
                </a:solidFill>
              </a:rPr>
              <a:t> the repeated resolutions of the Security Council asking for the cessation of violent incidents across the demarcation line, and not overlooking past incidents of this nature,</a:t>
            </a:r>
          </a:p>
          <a:p>
            <a:r>
              <a:rPr lang="en-US" sz="2000" i="1" dirty="0">
                <a:solidFill>
                  <a:prstClr val="black"/>
                </a:solidFill>
              </a:rPr>
              <a:t>Reaffirming </a:t>
            </a:r>
            <a:r>
              <a:rPr lang="en-US" sz="2000" dirty="0">
                <a:solidFill>
                  <a:prstClr val="black"/>
                </a:solidFill>
              </a:rPr>
              <a:t>the necessity for strict adherence to the General Armistice Agreement,</a:t>
            </a:r>
          </a:p>
          <a:p>
            <a:r>
              <a:rPr lang="en-US" sz="2000" dirty="0">
                <a:solidFill>
                  <a:prstClr val="black"/>
                </a:solidFill>
              </a:rPr>
              <a:t>1. </a:t>
            </a:r>
            <a:r>
              <a:rPr lang="en-US" sz="2000" i="1" dirty="0">
                <a:solidFill>
                  <a:prstClr val="black"/>
                </a:solidFill>
              </a:rPr>
              <a:t>Deplores</a:t>
            </a:r>
            <a:r>
              <a:rPr lang="en-US" sz="2000" dirty="0">
                <a:solidFill>
                  <a:prstClr val="black"/>
                </a:solidFill>
              </a:rPr>
              <a:t> the loss of life and heavy damage to property resulting from the action of the Government of Israel on 13 November 1966;</a:t>
            </a:r>
          </a:p>
          <a:p>
            <a:r>
              <a:rPr lang="en-US" sz="2000" dirty="0">
                <a:solidFill>
                  <a:prstClr val="black"/>
                </a:solidFill>
              </a:rPr>
              <a:t>2. </a:t>
            </a:r>
            <a:r>
              <a:rPr lang="en-US" sz="2000" i="1" dirty="0">
                <a:solidFill>
                  <a:prstClr val="black"/>
                </a:solidFill>
              </a:rPr>
              <a:t>Censures</a:t>
            </a:r>
            <a:r>
              <a:rPr lang="en-US" sz="2000" dirty="0">
                <a:solidFill>
                  <a:prstClr val="black"/>
                </a:solidFill>
              </a:rPr>
              <a:t> Israel for this large-scale military action in violation of the United Nations Charter and of the General Armistice Agreement between Israel and Jordan;</a:t>
            </a:r>
          </a:p>
          <a:p>
            <a:r>
              <a:rPr lang="en-US" sz="2000" dirty="0">
                <a:solidFill>
                  <a:prstClr val="black"/>
                </a:solidFill>
              </a:rPr>
              <a:t>3. </a:t>
            </a:r>
            <a:r>
              <a:rPr lang="en-US" sz="2000" i="1" dirty="0">
                <a:solidFill>
                  <a:srgbClr val="FF0000"/>
                </a:solidFill>
              </a:rPr>
              <a:t>Emphasizes</a:t>
            </a:r>
            <a:r>
              <a:rPr lang="en-US" sz="2000" dirty="0">
                <a:solidFill>
                  <a:srgbClr val="FF0000"/>
                </a:solidFill>
              </a:rPr>
              <a:t> to Israel that actions of military reprisal cannot be tolerated and that, if they are repeated, the Security Council will have to consider further and more effective steps as envisaged in the Charter to ensure against the repetition of such acts.</a:t>
            </a:r>
          </a:p>
          <a:p>
            <a:endParaRPr lang="en-US" sz="2000" dirty="0">
              <a:solidFill>
                <a:prstClr val="black"/>
              </a:solidFill>
            </a:endParaRPr>
          </a:p>
        </p:txBody>
      </p:sp>
    </p:spTree>
    <p:extLst>
      <p:ext uri="{BB962C8B-B14F-4D97-AF65-F5344CB8AC3E}">
        <p14:creationId xmlns:p14="http://schemas.microsoft.com/office/powerpoint/2010/main" val="14052809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381001"/>
            <a:ext cx="7315200" cy="4247317"/>
          </a:xfrm>
          <a:prstGeom prst="rect">
            <a:avLst/>
          </a:prstGeom>
          <a:noFill/>
        </p:spPr>
        <p:txBody>
          <a:bodyPr wrap="square" rtlCol="0">
            <a:spAutoFit/>
          </a:bodyPr>
          <a:lstStyle/>
          <a:p>
            <a:r>
              <a:rPr lang="en-US" dirty="0">
                <a:solidFill>
                  <a:prstClr val="black"/>
                </a:solidFill>
              </a:rPr>
              <a:t>	</a:t>
            </a:r>
            <a:r>
              <a:rPr lang="en-US" b="1" cap="small" dirty="0">
                <a:solidFill>
                  <a:prstClr val="black"/>
                </a:solidFill>
              </a:rPr>
              <a:t>President Johnson:</a:t>
            </a:r>
            <a:r>
              <a:rPr lang="en-US" dirty="0">
                <a:solidFill>
                  <a:prstClr val="black"/>
                </a:solidFill>
              </a:rPr>
              <a:t> Have you got—have you got Jordan and Israel? I told them [the State Department] not to pee a drop on India, Pakistan, or Jordan and Israel without you. Have they checked all this stuff?</a:t>
            </a:r>
          </a:p>
          <a:p>
            <a:r>
              <a:rPr lang="en-US" dirty="0">
                <a:solidFill>
                  <a:prstClr val="black"/>
                </a:solidFill>
              </a:rPr>
              <a:t>	</a:t>
            </a:r>
            <a:r>
              <a:rPr lang="en-US" b="1" cap="small" dirty="0">
                <a:solidFill>
                  <a:prstClr val="black"/>
                </a:solidFill>
              </a:rPr>
              <a:t>Arthur Goldberg:</a:t>
            </a:r>
            <a:r>
              <a:rPr lang="en-US" dirty="0">
                <a:solidFill>
                  <a:prstClr val="black"/>
                </a:solidFill>
              </a:rPr>
              <a:t> Nick [</a:t>
            </a:r>
            <a:r>
              <a:rPr lang="en-US" dirty="0" err="1">
                <a:solidFill>
                  <a:prstClr val="black"/>
                </a:solidFill>
              </a:rPr>
              <a:t>Katzenbach</a:t>
            </a:r>
            <a:r>
              <a:rPr lang="en-US" dirty="0">
                <a:solidFill>
                  <a:prstClr val="black"/>
                </a:solidFill>
              </a:rPr>
              <a:t>] gave you a memorandum of our conversation. And I’ve asked the Israel ambassador [to the United States], Abe Harman. He’ll come and see me Friday morning and I’ll get back to you.</a:t>
            </a:r>
          </a:p>
          <a:p>
            <a:r>
              <a:rPr lang="en-US" dirty="0">
                <a:solidFill>
                  <a:prstClr val="black"/>
                </a:solidFill>
              </a:rPr>
              <a:t>	</a:t>
            </a:r>
            <a:r>
              <a:rPr lang="en-US" b="1" cap="small" dirty="0">
                <a:solidFill>
                  <a:prstClr val="black"/>
                </a:solidFill>
              </a:rPr>
              <a:t>President Johnson:</a:t>
            </a:r>
            <a:r>
              <a:rPr lang="en-US" dirty="0">
                <a:solidFill>
                  <a:prstClr val="black"/>
                </a:solidFill>
              </a:rPr>
              <a:t> What we’ll do is at the proper time—we won’t be </a:t>
            </a:r>
            <a:r>
              <a:rPr lang="en-US" dirty="0" err="1">
                <a:solidFill>
                  <a:prstClr val="black"/>
                </a:solidFill>
              </a:rPr>
              <a:t>chinchy</a:t>
            </a:r>
            <a:r>
              <a:rPr lang="en-US" dirty="0">
                <a:solidFill>
                  <a:prstClr val="black"/>
                </a:solidFill>
              </a:rPr>
              <a:t> with them, we’ll go back to [focusing on] Africa or something else. We can’t make a deal, but…</a:t>
            </a:r>
          </a:p>
          <a:p>
            <a:r>
              <a:rPr lang="en-US" dirty="0">
                <a:solidFill>
                  <a:prstClr val="black"/>
                </a:solidFill>
              </a:rPr>
              <a:t>              	I just think they’re damn fools to let [King] Hussein get thrown out.</a:t>
            </a:r>
          </a:p>
          <a:p>
            <a:r>
              <a:rPr lang="en-US" dirty="0">
                <a:solidFill>
                  <a:prstClr val="black"/>
                </a:solidFill>
              </a:rPr>
              <a:t>	</a:t>
            </a:r>
            <a:r>
              <a:rPr lang="en-US" b="1" cap="small" dirty="0">
                <a:solidFill>
                  <a:prstClr val="black"/>
                </a:solidFill>
              </a:rPr>
              <a:t>Goldberg:</a:t>
            </a:r>
            <a:r>
              <a:rPr lang="en-US" dirty="0">
                <a:solidFill>
                  <a:prstClr val="black"/>
                </a:solidFill>
              </a:rPr>
              <a:t> Yeah, I think they know that. And I’ll be glad to talk to them.</a:t>
            </a:r>
          </a:p>
          <a:p>
            <a:r>
              <a:rPr lang="en-US" b="1" cap="small" dirty="0">
                <a:solidFill>
                  <a:prstClr val="black"/>
                </a:solidFill>
              </a:rPr>
              <a:t>              	President Johnson: </a:t>
            </a:r>
            <a:r>
              <a:rPr lang="en-US" dirty="0">
                <a:solidFill>
                  <a:prstClr val="black"/>
                </a:solidFill>
              </a:rPr>
              <a:t>All right. OK.</a:t>
            </a:r>
          </a:p>
          <a:p>
            <a:endParaRPr lang="en-US" dirty="0">
              <a:solidFill>
                <a:prstClr val="black"/>
              </a:solidFill>
            </a:endParaRPr>
          </a:p>
        </p:txBody>
      </p:sp>
      <p:pic>
        <p:nvPicPr>
          <p:cNvPr id="3" name="6-Goldberg--Track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63000" y="4419600"/>
            <a:ext cx="609600" cy="609600"/>
          </a:xfrm>
          <a:prstGeom prst="rect">
            <a:avLst/>
          </a:prstGeom>
        </p:spPr>
      </p:pic>
    </p:spTree>
    <p:extLst>
      <p:ext uri="{BB962C8B-B14F-4D97-AF65-F5344CB8AC3E}">
        <p14:creationId xmlns:p14="http://schemas.microsoft.com/office/powerpoint/2010/main" val="12345485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6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cache.virtualtourist.com/2778257-Route_map_picture_from_brochure-Aqaba.jpg"/>
          <p:cNvPicPr>
            <a:picLocks noChangeAspect="1" noChangeArrowheads="1"/>
          </p:cNvPicPr>
          <p:nvPr/>
        </p:nvPicPr>
        <p:blipFill>
          <a:blip r:embed="rId3" cstate="print"/>
          <a:srcRect/>
          <a:stretch>
            <a:fillRect/>
          </a:stretch>
        </p:blipFill>
        <p:spPr bwMode="auto">
          <a:xfrm>
            <a:off x="2881334" y="0"/>
            <a:ext cx="6829777" cy="6858000"/>
          </a:xfrm>
          <a:prstGeom prst="rect">
            <a:avLst/>
          </a:prstGeom>
          <a:noFill/>
        </p:spPr>
      </p:pic>
    </p:spTree>
    <p:extLst>
      <p:ext uri="{BB962C8B-B14F-4D97-AF65-F5344CB8AC3E}">
        <p14:creationId xmlns:p14="http://schemas.microsoft.com/office/powerpoint/2010/main" val="14974011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un.org/av/photo/123971.jpg"/>
          <p:cNvPicPr>
            <a:picLocks noChangeAspect="1" noChangeArrowheads="1"/>
          </p:cNvPicPr>
          <p:nvPr/>
        </p:nvPicPr>
        <p:blipFill>
          <a:blip r:embed="rId3" cstate="print"/>
          <a:srcRect/>
          <a:stretch>
            <a:fillRect/>
          </a:stretch>
        </p:blipFill>
        <p:spPr bwMode="auto">
          <a:xfrm>
            <a:off x="1676400" y="685800"/>
            <a:ext cx="8927486" cy="5909996"/>
          </a:xfrm>
          <a:prstGeom prst="rect">
            <a:avLst/>
          </a:prstGeom>
          <a:noFill/>
        </p:spPr>
      </p:pic>
    </p:spTree>
    <p:extLst>
      <p:ext uri="{BB962C8B-B14F-4D97-AF65-F5344CB8AC3E}">
        <p14:creationId xmlns:p14="http://schemas.microsoft.com/office/powerpoint/2010/main" val="18744999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3986</TotalTime>
  <Words>477</Words>
  <Application>Microsoft Office PowerPoint</Application>
  <PresentationFormat>Widescreen</PresentationFormat>
  <Paragraphs>159</Paragraphs>
  <Slides>35</Slides>
  <Notes>23</Notes>
  <HiddenSlides>0</HiddenSlides>
  <MMClips>5</MMClips>
  <ScaleCrop>false</ScaleCrop>
  <HeadingPairs>
    <vt:vector size="6" baseType="variant">
      <vt:variant>
        <vt:lpstr>Fonts Used</vt:lpstr>
      </vt:variant>
      <vt:variant>
        <vt:i4>4</vt:i4>
      </vt:variant>
      <vt:variant>
        <vt:lpstr>Theme</vt:lpstr>
      </vt:variant>
      <vt:variant>
        <vt:i4>12</vt:i4>
      </vt:variant>
      <vt:variant>
        <vt:lpstr>Slide Titles</vt:lpstr>
      </vt:variant>
      <vt:variant>
        <vt:i4>35</vt:i4>
      </vt:variant>
    </vt:vector>
  </HeadingPairs>
  <TitlesOfParts>
    <vt:vector size="51" baseType="lpstr">
      <vt:lpstr>Arial</vt:lpstr>
      <vt:lpstr>Calibri</vt:lpstr>
      <vt:lpstr>Calibri Light</vt:lpstr>
      <vt:lpstr>Times New Roman</vt: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17</cp:revision>
  <dcterms:created xsi:type="dcterms:W3CDTF">2017-09-02T22:09:13Z</dcterms:created>
  <dcterms:modified xsi:type="dcterms:W3CDTF">2017-09-05T20:23:36Z</dcterms:modified>
</cp:coreProperties>
</file>