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816" r:id="rId3"/>
    <p:sldMasterId id="2147483828" r:id="rId4"/>
    <p:sldMasterId id="2147483840" r:id="rId5"/>
    <p:sldMasterId id="2147483852" r:id="rId6"/>
    <p:sldMasterId id="2147483864" r:id="rId7"/>
    <p:sldMasterId id="2147483876" r:id="rId8"/>
  </p:sldMasterIdLst>
  <p:notesMasterIdLst>
    <p:notesMasterId r:id="rId45"/>
  </p:notesMasterIdLst>
  <p:sldIdLst>
    <p:sldId id="518" r:id="rId9"/>
    <p:sldId id="376" r:id="rId10"/>
    <p:sldId id="378" r:id="rId11"/>
    <p:sldId id="508" r:id="rId12"/>
    <p:sldId id="509" r:id="rId13"/>
    <p:sldId id="510" r:id="rId14"/>
    <p:sldId id="431" r:id="rId15"/>
    <p:sldId id="511" r:id="rId16"/>
    <p:sldId id="512" r:id="rId17"/>
    <p:sldId id="513" r:id="rId18"/>
    <p:sldId id="383" r:id="rId19"/>
    <p:sldId id="385" r:id="rId20"/>
    <p:sldId id="514" r:id="rId21"/>
    <p:sldId id="386" r:id="rId22"/>
    <p:sldId id="388" r:id="rId23"/>
    <p:sldId id="391" r:id="rId24"/>
    <p:sldId id="395" r:id="rId25"/>
    <p:sldId id="499" r:id="rId26"/>
    <p:sldId id="396" r:id="rId27"/>
    <p:sldId id="398" r:id="rId28"/>
    <p:sldId id="399" r:id="rId29"/>
    <p:sldId id="516" r:id="rId30"/>
    <p:sldId id="433" r:id="rId31"/>
    <p:sldId id="435" r:id="rId32"/>
    <p:sldId id="304" r:id="rId33"/>
    <p:sldId id="306" r:id="rId34"/>
    <p:sldId id="308" r:id="rId35"/>
    <p:sldId id="369" r:id="rId36"/>
    <p:sldId id="360" r:id="rId37"/>
    <p:sldId id="331" r:id="rId38"/>
    <p:sldId id="328" r:id="rId39"/>
    <p:sldId id="359" r:id="rId40"/>
    <p:sldId id="480" r:id="rId41"/>
    <p:sldId id="481" r:id="rId42"/>
    <p:sldId id="482" r:id="rId43"/>
    <p:sldId id="483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45AEA23F-6173-4D8D-80DF-3C27F5849A7E}">
          <p14:sldIdLst>
            <p14:sldId id="518"/>
            <p14:sldId id="376"/>
            <p14:sldId id="378"/>
            <p14:sldId id="508"/>
            <p14:sldId id="509"/>
            <p14:sldId id="510"/>
            <p14:sldId id="431"/>
            <p14:sldId id="511"/>
            <p14:sldId id="512"/>
            <p14:sldId id="513"/>
            <p14:sldId id="383"/>
            <p14:sldId id="385"/>
            <p14:sldId id="514"/>
            <p14:sldId id="386"/>
            <p14:sldId id="388"/>
            <p14:sldId id="391"/>
            <p14:sldId id="395"/>
            <p14:sldId id="499"/>
            <p14:sldId id="396"/>
            <p14:sldId id="398"/>
            <p14:sldId id="399"/>
            <p14:sldId id="516"/>
            <p14:sldId id="433"/>
            <p14:sldId id="435"/>
            <p14:sldId id="304"/>
            <p14:sldId id="306"/>
            <p14:sldId id="308"/>
            <p14:sldId id="369"/>
            <p14:sldId id="360"/>
            <p14:sldId id="331"/>
            <p14:sldId id="328"/>
            <p14:sldId id="359"/>
            <p14:sldId id="480"/>
            <p14:sldId id="481"/>
            <p14:sldId id="482"/>
            <p14:sldId id="483"/>
          </p14:sldIdLst>
        </p14:section>
        <p14:section name="Untitled Section" id="{D2E703C8-22E4-4735-BC9D-017763D20678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51" autoAdjust="0"/>
    <p:restoredTop sz="94660"/>
  </p:normalViewPr>
  <p:slideViewPr>
    <p:cSldViewPr>
      <p:cViewPr varScale="1">
        <p:scale>
          <a:sx n="87" d="100"/>
          <a:sy n="87" d="100"/>
        </p:scale>
        <p:origin x="159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theme" Target="theme/theme1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44C8B02-E507-4BE4-998C-33C92BF0987B}" type="datetimeFigureOut">
              <a:rPr lang="en-US"/>
              <a:pPr>
                <a:defRPr/>
              </a:pPr>
              <a:t>27-Mar-17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B80A156-F575-4ED7-B32A-E91EC01506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6143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D33B6-EB16-4639-9738-DC0315BCC524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663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E9E07-1C4A-4825-BAB7-FC2CBCD05D97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95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E9E07-1C4A-4825-BAB7-FC2CBCD05D97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588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Arthur </a:t>
            </a:r>
            <a:r>
              <a:rPr lang="en-US" dirty="0" err="1" smtClean="0"/>
              <a:t>mitchell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E9E07-1C4A-4825-BAB7-FC2CBCD05D97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260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Fdr</a:t>
            </a:r>
            <a:r>
              <a:rPr lang="en-US" dirty="0" smtClean="0"/>
              <a:t> harry </a:t>
            </a:r>
            <a:r>
              <a:rPr lang="en-US" dirty="0" err="1" smtClean="0"/>
              <a:t>hopkins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E9E07-1C4A-4825-BAB7-FC2CBCD05D97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9188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E9E07-1C4A-4825-BAB7-FC2CBCD05D97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000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E9E07-1C4A-4825-BAB7-FC2CBCD05D97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696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E9E07-1C4A-4825-BAB7-FC2CBCD05D97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213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E9E07-1C4A-4825-BAB7-FC2CBCD05D97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541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5B40DDA-1641-4DCD-AA72-6930792CC27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6178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2FA9135-2925-47D0-90F8-2C1350C1E3B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7638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F168A50-B3A2-4003-AC5A-CB9FC5D6A96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4072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1DD78E3-E8DF-4F16-ABDD-66CC40A38DA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733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14AB7-F953-4F7B-888F-BFA67B63733C}" type="datetimeFigureOut">
              <a:rPr lang="en-US"/>
              <a:pPr>
                <a:defRPr/>
              </a:pPr>
              <a:t>27-Mar-17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091FC-EDE1-42A7-B1ED-063A3A986F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577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248D0-2689-49C3-882E-FE03025CE2CF}" type="datetimeFigureOut">
              <a:rPr lang="en-US"/>
              <a:pPr>
                <a:defRPr/>
              </a:pPr>
              <a:t>27-Mar-17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F27E4-40A6-4887-9546-2E7201CCBD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255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8FA07-C3A2-4D1A-967B-09F69D42064D}" type="datetimeFigureOut">
              <a:rPr lang="en-US"/>
              <a:pPr>
                <a:defRPr/>
              </a:pPr>
              <a:t>27-Mar-17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F1D32-DA89-47B5-A78D-2FE7D7F0B7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816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E986C-B008-48DE-9232-3ED8E39D6047}" type="datetimeFigureOut">
              <a:rPr lang="en-US"/>
              <a:pPr>
                <a:defRPr/>
              </a:pPr>
              <a:t>27-Mar-17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6C7D1-88C2-4444-87E5-E49AFE1496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2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72CA1-29CF-4703-8FD1-AF2C3803A0AF}" type="datetimeFigureOut">
              <a:rPr lang="en-US"/>
              <a:pPr>
                <a:defRPr/>
              </a:pPr>
              <a:t>27-Mar-17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6A50E-625E-44CD-AD09-96A87161B3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20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B0682-E61B-4D0C-AC46-FFC513F9C859}" type="datetimeFigureOut">
              <a:rPr lang="en-US"/>
              <a:pPr>
                <a:defRPr/>
              </a:pPr>
              <a:t>27-Mar-17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94E05-1196-4949-BFA8-E0C81E202D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970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E4A4A-8DE0-4061-8625-5246A9AB9263}" type="datetimeFigureOut">
              <a:rPr lang="en-US"/>
              <a:pPr>
                <a:defRPr/>
              </a:pPr>
              <a:t>27-Mar-17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DE71F-6BC5-4245-B699-A7782C1B07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35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F70E1-3EAC-4CA1-8C97-114400177297}" type="datetimeFigureOut">
              <a:rPr lang="en-US"/>
              <a:pPr>
                <a:defRPr/>
              </a:pPr>
              <a:t>27-Mar-17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EBC45-4FC9-4606-8E50-9D6405517D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458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8044DA-01E8-4FEB-88C8-A29FBE9A387E}" type="datetimeFigureOut">
              <a:rPr lang="en-US"/>
              <a:pPr>
                <a:defRPr/>
              </a:pPr>
              <a:t>27-Mar-17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1EA09-6F82-4A0C-8B27-E3A55014BF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615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96D77-FC8A-42E3-A93D-F6B6888F4EB6}" type="datetimeFigureOut">
              <a:rPr lang="en-US"/>
              <a:pPr>
                <a:defRPr/>
              </a:pPr>
              <a:t>27-Mar-17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751FE-AE21-4F6D-874F-689C6D59B1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948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19B62-86C5-4F57-A395-D8B381D4F6A4}" type="datetimeFigureOut">
              <a:rPr lang="en-US"/>
              <a:pPr>
                <a:defRPr/>
              </a:pPr>
              <a:t>27-Mar-17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C0558-DAF1-4323-ADBF-567B6DDBD8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676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0001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6324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1602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251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312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0842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5289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496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3602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4475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5471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3935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0893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6227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6580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5867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2560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3632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4200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16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7242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3872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2503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6896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4852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444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0684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2039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4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1563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3960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5492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5032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9941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2250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47234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31422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01464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6876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2413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11919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1540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9938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92765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14AB7-F953-4F7B-888F-BFA67B63733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091FC-EDE1-42A7-B1ED-063A3A986F9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18653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248D0-2689-49C3-882E-FE03025CE2C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F27E4-40A6-4887-9546-2E7201CCBDC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7748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8FA07-C3A2-4D1A-967B-09F69D42064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F1D32-DA89-47B5-A78D-2FE7D7F0B7C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23263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E986C-B008-48DE-9232-3ED8E39D604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6C7D1-88C2-4444-87E5-E49AFE14966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5835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72CA1-29CF-4703-8FD1-AF2C3803A0A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6A50E-625E-44CD-AD09-96A87161B3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84001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B0682-E61B-4D0C-AC46-FFC513F9C85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94E05-1196-4949-BFA8-E0C81E202D2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1408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E4A4A-8DE0-4061-8625-5246A9AB926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DE71F-6BC5-4245-B699-A7782C1B074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6229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F70E1-3EAC-4CA1-8C97-11440017729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EBC45-4FC9-4606-8E50-9D6405517D5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8943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8044DA-01E8-4FEB-88C8-A29FBE9A387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1EA09-6F82-4A0C-8B27-E3A55014BF2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01743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96D77-FC8A-42E3-A93D-F6B6888F4EB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751FE-AE21-4F6D-874F-689C6D59B1F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06022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19B62-86C5-4F57-A395-D8B381D4F6A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C0558-DAF1-4323-ADBF-567B6DDBD88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68893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78950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70078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12167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80370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34874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13125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42707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01507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98830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06230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78051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92904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80221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98458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19508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03168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83685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99481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22733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64599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6982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99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238975-7A28-4C81-BD25-77D5F4958C71}" type="datetimeFigureOut">
              <a:rPr lang="en-US"/>
              <a:pPr>
                <a:defRPr/>
              </a:pPr>
              <a:t>27-Mar-17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DA6784A-A2F4-4F48-8137-153509A4B8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27-Mar-17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870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27-Mar-17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7617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27-Mar-17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992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27-Mar-17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4935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238975-7A28-4C81-BD25-77D5F4958C7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27-Mar-17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DA6784A-A2F4-4F48-8137-153509A4B8E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514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27-Mar-17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9807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27-Mar-17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201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37" y="0"/>
            <a:ext cx="6309042" cy="664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082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499" y="97337"/>
            <a:ext cx="4586501" cy="668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467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px-1929_wall_street_crash_graph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24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9" y="33068"/>
            <a:ext cx="3828655" cy="341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106075"/>
            <a:ext cx="3962400" cy="33677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7342" y="3444168"/>
            <a:ext cx="4055483" cy="318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21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File:NorrisLaGuard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09550"/>
            <a:ext cx="8915400" cy="66865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2407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381000"/>
            <a:ext cx="6553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Norris-LaGuardia Act (1932)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--prohibits federal </a:t>
            </a:r>
            <a:r>
              <a:rPr lang="en-US" dirty="0">
                <a:solidFill>
                  <a:prstClr val="black"/>
                </a:solidFill>
                <a:latin typeface="Calibri"/>
                <a:cs typeface="+mn-cs"/>
              </a:rPr>
              <a:t>courts from enforcing </a:t>
            </a: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“yellow </a:t>
            </a:r>
            <a:r>
              <a:rPr lang="en-US" dirty="0">
                <a:solidFill>
                  <a:prstClr val="black"/>
                </a:solidFill>
                <a:latin typeface="Calibri"/>
                <a:cs typeface="+mn-cs"/>
              </a:rPr>
              <a:t>dog" contracts </a:t>
            </a:r>
            <a:endParaRPr lang="en-US" dirty="0" smtClean="0">
              <a:solidFill>
                <a:prstClr val="black"/>
              </a:solidFill>
              <a:latin typeface="Calibri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--bars federal courts from issuing injunctions against: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Calibri"/>
                <a:cs typeface="+mn-cs"/>
              </a:rPr>
              <a:t/>
            </a:r>
            <a:br>
              <a:rPr lang="en-US" dirty="0">
                <a:solidFill>
                  <a:prstClr val="black"/>
                </a:solidFill>
                <a:latin typeface="Calibri"/>
                <a:cs typeface="+mn-cs"/>
              </a:rPr>
            </a:br>
            <a:r>
              <a:rPr lang="en-US" dirty="0">
                <a:solidFill>
                  <a:prstClr val="black"/>
                </a:solidFill>
                <a:latin typeface="Calibri"/>
                <a:cs typeface="+mn-cs"/>
              </a:rPr>
              <a:t>(*) joining or organizing a union, or assembling for union purposes;</a:t>
            </a:r>
            <a:br>
              <a:rPr lang="en-US" dirty="0">
                <a:solidFill>
                  <a:prstClr val="black"/>
                </a:solidFill>
                <a:latin typeface="Calibri"/>
                <a:cs typeface="+mn-cs"/>
              </a:rPr>
            </a:br>
            <a:r>
              <a:rPr lang="en-US" dirty="0">
                <a:solidFill>
                  <a:prstClr val="black"/>
                </a:solidFill>
                <a:latin typeface="Calibri"/>
                <a:cs typeface="+mn-cs"/>
              </a:rPr>
              <a:t>(*) striking or refusing to work, or advising others to strike or organize;</a:t>
            </a:r>
            <a:br>
              <a:rPr lang="en-US" dirty="0">
                <a:solidFill>
                  <a:prstClr val="black"/>
                </a:solidFill>
                <a:latin typeface="Calibri"/>
                <a:cs typeface="+mn-cs"/>
              </a:rPr>
            </a:br>
            <a:r>
              <a:rPr lang="en-US" dirty="0">
                <a:solidFill>
                  <a:prstClr val="black"/>
                </a:solidFill>
                <a:latin typeface="Calibri"/>
                <a:cs typeface="+mn-cs"/>
              </a:rPr>
              <a:t>(*) </a:t>
            </a: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publicizing </a:t>
            </a:r>
            <a:r>
              <a:rPr lang="en-US" dirty="0">
                <a:solidFill>
                  <a:prstClr val="black"/>
                </a:solidFill>
                <a:latin typeface="Calibri"/>
                <a:cs typeface="+mn-cs"/>
              </a:rPr>
              <a:t>acts of a </a:t>
            </a: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labor </a:t>
            </a:r>
            <a:r>
              <a:rPr lang="en-US" dirty="0">
                <a:solidFill>
                  <a:prstClr val="black"/>
                </a:solidFill>
                <a:latin typeface="Calibri"/>
                <a:cs typeface="+mn-cs"/>
              </a:rPr>
              <a:t>dispute; and</a:t>
            </a:r>
            <a:br>
              <a:rPr lang="en-US" dirty="0">
                <a:solidFill>
                  <a:prstClr val="black"/>
                </a:solidFill>
                <a:latin typeface="Calibri"/>
                <a:cs typeface="+mn-cs"/>
              </a:rPr>
            </a:br>
            <a:r>
              <a:rPr lang="en-US" dirty="0">
                <a:solidFill>
                  <a:prstClr val="black"/>
                </a:solidFill>
                <a:latin typeface="Calibri"/>
                <a:cs typeface="+mn-cs"/>
              </a:rPr>
              <a:t>(*) providing lawful legal aid to persons participating in a labor </a:t>
            </a: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dispute.</a:t>
            </a:r>
            <a:endParaRPr lang="en-US" dirty="0">
              <a:solidFill>
                <a:prstClr val="black"/>
              </a:solidFill>
              <a:latin typeface="Calibri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/>
            </a:r>
            <a:b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</a:br>
            <a:endParaRPr lang="en-US" dirty="0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077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2" descr="http://depts.washington.edu/depress/images/fdr_1932_seattle_4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7651806" cy="5957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15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388" y="91724"/>
            <a:ext cx="5224612" cy="6537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558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511" y="7345"/>
            <a:ext cx="9437511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335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427"/>
            <a:ext cx="5259927" cy="3651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3124200"/>
            <a:ext cx="5029636" cy="359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97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248026"/>
            <a:ext cx="3609974" cy="360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013" y="10886"/>
            <a:ext cx="3048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24" y="10886"/>
            <a:ext cx="4368470" cy="6694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951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8856902" cy="5475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980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838200"/>
            <a:ext cx="6400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Bank Failures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Calibri"/>
                <a:cs typeface="+mn-cs"/>
              </a:rPr>
              <a:t>1929: 659 </a:t>
            </a: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failures;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1930</a:t>
            </a:r>
            <a:r>
              <a:rPr lang="en-US" dirty="0">
                <a:solidFill>
                  <a:prstClr val="black"/>
                </a:solidFill>
                <a:latin typeface="Calibri"/>
                <a:cs typeface="+mn-cs"/>
              </a:rPr>
              <a:t>: </a:t>
            </a: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1350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1931</a:t>
            </a:r>
            <a:r>
              <a:rPr lang="en-US" dirty="0">
                <a:solidFill>
                  <a:prstClr val="black"/>
                </a:solidFill>
                <a:latin typeface="Calibri"/>
                <a:cs typeface="+mn-cs"/>
              </a:rPr>
              <a:t>: </a:t>
            </a: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2293;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1932</a:t>
            </a:r>
            <a:r>
              <a:rPr lang="en-US" dirty="0">
                <a:solidFill>
                  <a:prstClr val="black"/>
                </a:solidFill>
                <a:latin typeface="Calibri"/>
                <a:cs typeface="+mn-cs"/>
              </a:rPr>
              <a:t>: </a:t>
            </a: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1453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1933</a:t>
            </a:r>
            <a:r>
              <a:rPr lang="en-US" dirty="0">
                <a:solidFill>
                  <a:prstClr val="black"/>
                </a:solidFill>
                <a:latin typeface="Calibri"/>
                <a:cs typeface="+mn-cs"/>
              </a:rPr>
              <a:t>: </a:t>
            </a: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4000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1934</a:t>
            </a:r>
            <a:r>
              <a:rPr lang="en-US" dirty="0">
                <a:solidFill>
                  <a:prstClr val="black"/>
                </a:solidFill>
                <a:latin typeface="Calibri"/>
                <a:cs typeface="+mn-cs"/>
              </a:rPr>
              <a:t>: 57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 smtClean="0">
              <a:solidFill>
                <a:prstClr val="black"/>
              </a:solidFill>
              <a:latin typeface="Calibri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total </a:t>
            </a:r>
            <a:r>
              <a:rPr lang="en-US" dirty="0">
                <a:solidFill>
                  <a:prstClr val="black"/>
                </a:solidFill>
                <a:latin typeface="Calibri"/>
                <a:cs typeface="+mn-cs"/>
              </a:rPr>
              <a:t># of </a:t>
            </a: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banks: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24,633 1929;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15,015 </a:t>
            </a:r>
            <a:r>
              <a:rPr lang="en-US" dirty="0">
                <a:solidFill>
                  <a:prstClr val="black"/>
                </a:solidFill>
                <a:latin typeface="Calibri"/>
                <a:cs typeface="+mn-cs"/>
              </a:rPr>
              <a:t>1933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1447800"/>
            <a:ext cx="3475021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522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2561823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385" y="0"/>
            <a:ext cx="2751666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221" y="2708867"/>
            <a:ext cx="5711328" cy="414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1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3333520"/>
            <a:ext cx="6858396" cy="34291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50645"/>
            <a:ext cx="5358311" cy="328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4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www.impeachthem.com/files/images/nra_we_do_our_part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239" y="457200"/>
            <a:ext cx="4579925" cy="5029200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604" y="0"/>
            <a:ext cx="4572396" cy="679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67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6" y="32109"/>
            <a:ext cx="5906175" cy="3930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061" y="-1"/>
            <a:ext cx="3200185" cy="687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886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16409"/>
            <a:ext cx="5029200" cy="6625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272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267200"/>
            <a:ext cx="4114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4953000" cy="482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396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en.academic.ru/pictures/enwiki/49/1936_Electoral_Map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17439" y="0"/>
            <a:ext cx="9361439" cy="5029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640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533400"/>
            <a:ext cx="701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1936 Congressional Election Results</a:t>
            </a:r>
            <a:endParaRPr lang="en-US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6692" y="3733800"/>
            <a:ext cx="6511591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8587" y="1371600"/>
            <a:ext cx="8757661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4499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www.historygallery.com/law/1937courtpacking/Frontpageto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77335" y="67676"/>
            <a:ext cx="9321335" cy="61807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8489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http://newdeal.feri.org/court/toons/1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72011"/>
            <a:ext cx="4548112" cy="6023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0"/>
            <a:ext cx="4974767" cy="642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4796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0"/>
            <a:ext cx="9174125" cy="493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85761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Content Placeholder 3" descr="us def budget.PNG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7463"/>
            <a:ext cx="8534400" cy="61087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2.bakersfieldcollege.edu/jstratton/images/rosie_rive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" y="0"/>
            <a:ext cx="4040717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7159" y="0"/>
            <a:ext cx="3925824" cy="525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coreycr0708.wikispaces.com/file/view/Order_9066.jpg/34427571/Order_906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550" y="131763"/>
            <a:ext cx="5327650" cy="649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080"/>
            <a:ext cx="6737172" cy="6964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913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Picture 2" descr="http://newdeal.feri.org/wallace/images/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54" y="347091"/>
            <a:ext cx="7690846" cy="574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6765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" descr="fdr trum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113" y="0"/>
            <a:ext cx="53117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90564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profbutler.watermelon-kid.com/images/maps/HIST1302_Part_3/1944_Electoral_Ma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6422" y="76200"/>
            <a:ext cx="9356651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99344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https://www.cia.gov/library/center-for-the-study-of-intelligence/csi-publications/csi-studies/studies/vol47no1/FDR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8518957" cy="644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0399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685800"/>
            <a:ext cx="73152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prstClr val="black"/>
                </a:solidFill>
                <a:latin typeface="Calibri"/>
                <a:cs typeface="+mn-cs"/>
              </a:rPr>
              <a:t>New Deal (1935, 1939)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2200" dirty="0">
              <a:solidFill>
                <a:prstClr val="black"/>
              </a:solidFill>
              <a:latin typeface="Calibri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prstClr val="black"/>
                </a:solidFill>
                <a:latin typeface="Calibri"/>
                <a:cs typeface="+mn-cs"/>
              </a:rPr>
              <a:t>--medical care as part of Social Security?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prstClr val="black"/>
                </a:solidFill>
                <a:latin typeface="Calibri"/>
                <a:cs typeface="+mn-cs"/>
              </a:rPr>
              <a:t>--Wagner proposal (1939)—block grants to states to administer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2200" dirty="0">
              <a:solidFill>
                <a:prstClr val="black"/>
              </a:solidFill>
              <a:latin typeface="Calibri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prstClr val="black"/>
                </a:solidFill>
                <a:latin typeface="Calibri"/>
                <a:cs typeface="+mn-cs"/>
              </a:rPr>
              <a:t>Wagner-Murray-Dingell (1943)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2200" dirty="0">
              <a:solidFill>
                <a:prstClr val="black"/>
              </a:solidFill>
              <a:latin typeface="Calibri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prstClr val="black"/>
                </a:solidFill>
                <a:latin typeface="Calibri"/>
                <a:cs typeface="+mn-cs"/>
              </a:rPr>
              <a:t>--health care as a right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prstClr val="black"/>
                </a:solidFill>
                <a:latin typeface="Calibri"/>
                <a:cs typeface="+mn-cs"/>
              </a:rPr>
              <a:t>--protection from “economic fears” of sickness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2200" dirty="0">
              <a:solidFill>
                <a:prstClr val="black"/>
              </a:solidFill>
              <a:latin typeface="Calibri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prstClr val="black"/>
                </a:solidFill>
                <a:latin typeface="Calibri"/>
                <a:cs typeface="+mn-cs"/>
              </a:rPr>
              <a:t>Truman plan (1945, 1949)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prstClr val="black"/>
                </a:solidFill>
                <a:latin typeface="Calibri"/>
                <a:cs typeface="+mn-cs"/>
              </a:rPr>
              <a:t>--single plan run by federal government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prstClr val="black"/>
                </a:solidFill>
                <a:latin typeface="Calibri"/>
                <a:cs typeface="+mn-cs"/>
              </a:rPr>
              <a:t>--citizens pay monthly fee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prstClr val="black"/>
                </a:solidFill>
                <a:latin typeface="Calibri"/>
                <a:cs typeface="+mn-cs"/>
              </a:rPr>
              <a:t>--government subsidizes costs of poor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prstClr val="black"/>
                </a:solidFill>
                <a:latin typeface="Calibri"/>
                <a:cs typeface="+mn-cs"/>
              </a:rPr>
              <a:t>--58% initial public support</a:t>
            </a:r>
            <a:endParaRPr lang="en-US" sz="22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2103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85928"/>
            <a:ext cx="8629650" cy="6443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84680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637" y="286305"/>
            <a:ext cx="3636963" cy="1694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00200" y="2133600"/>
            <a:ext cx="6096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$1.5M lobbying effort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 sz="2000" dirty="0">
                <a:solidFill>
                  <a:prstClr val="black"/>
                </a:solidFill>
                <a:latin typeface="Calibri"/>
                <a:ea typeface="ＭＳ Ｐゴシック" pitchFamily="34" charset="-128"/>
                <a:cs typeface="+mn-cs"/>
              </a:rPr>
              <a:t>“</a:t>
            </a:r>
            <a:r>
              <a:rPr lang="en-US" sz="2000" dirty="0">
                <a:solidFill>
                  <a:prstClr val="black"/>
                </a:solidFill>
                <a:latin typeface="Calibri"/>
                <a:ea typeface="ＭＳ Ｐゴシック" pitchFamily="34" charset="-128"/>
                <a:cs typeface="+mn-cs"/>
              </a:rPr>
              <a:t>Would socialized medicine lead to socialization of other phases of American life</a:t>
            </a:r>
            <a:r>
              <a:rPr lang="en-US" sz="2000" dirty="0" smtClean="0">
                <a:solidFill>
                  <a:prstClr val="black"/>
                </a:solidFill>
                <a:latin typeface="Calibri"/>
                <a:ea typeface="ＭＳ Ｐゴシック" pitchFamily="34" charset="-128"/>
                <a:cs typeface="+mn-cs"/>
              </a:rPr>
              <a:t>?</a:t>
            </a:r>
            <a:r>
              <a:rPr lang="en-US" altLang="en-US" sz="2000" dirty="0" smtClean="0">
                <a:solidFill>
                  <a:prstClr val="black"/>
                </a:solidFill>
                <a:latin typeface="Calibri"/>
                <a:ea typeface="ＭＳ Ｐゴシック" pitchFamily="34" charset="-128"/>
                <a:cs typeface="+mn-cs"/>
              </a:rPr>
              <a:t>”  “</a:t>
            </a:r>
            <a:r>
              <a:rPr lang="en-US" altLang="ja-JP" sz="2000" dirty="0">
                <a:solidFill>
                  <a:prstClr val="black"/>
                </a:solidFill>
                <a:latin typeface="Calibri"/>
                <a:cs typeface="+mn-cs"/>
              </a:rPr>
              <a:t>Lenin thought </a:t>
            </a:r>
            <a:r>
              <a:rPr lang="en-US" altLang="ja-JP" sz="2000" dirty="0" smtClean="0">
                <a:solidFill>
                  <a:prstClr val="black"/>
                </a:solidFill>
                <a:latin typeface="Calibri"/>
                <a:cs typeface="+mn-cs"/>
              </a:rPr>
              <a:t>so.</a:t>
            </a:r>
            <a:r>
              <a:rPr lang="en-US" altLang="en-US" sz="2000" dirty="0" smtClean="0">
                <a:solidFill>
                  <a:prstClr val="black"/>
                </a:solidFill>
                <a:latin typeface="Calibri"/>
                <a:ea typeface="ＭＳ Ｐゴシック" pitchFamily="34" charset="-128"/>
                <a:cs typeface="+mn-cs"/>
              </a:rPr>
              <a:t>”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altLang="ja-JP" sz="2000" dirty="0">
              <a:solidFill>
                <a:prstClr val="black"/>
              </a:solidFill>
              <a:latin typeface="Calibri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2000" dirty="0" smtClean="0">
                <a:solidFill>
                  <a:prstClr val="black"/>
                </a:solidFill>
                <a:latin typeface="Calibri"/>
                <a:cs typeface="+mn-cs"/>
              </a:rPr>
              <a:t>He </a:t>
            </a:r>
            <a:r>
              <a:rPr lang="en-US" altLang="ja-JP" sz="2000" dirty="0">
                <a:solidFill>
                  <a:prstClr val="black"/>
                </a:solidFill>
                <a:latin typeface="Calibri"/>
                <a:cs typeface="+mn-cs"/>
              </a:rPr>
              <a:t>declared </a:t>
            </a:r>
            <a:r>
              <a:rPr lang="en-US" altLang="en-US" sz="2000" dirty="0">
                <a:solidFill>
                  <a:prstClr val="black"/>
                </a:solidFill>
                <a:latin typeface="Calibri"/>
                <a:ea typeface="ＭＳ Ｐゴシック" pitchFamily="34" charset="-128"/>
                <a:cs typeface="+mn-cs"/>
              </a:rPr>
              <a:t>”</a:t>
            </a:r>
            <a:r>
              <a:rPr lang="en-US" altLang="ja-JP" sz="2000" dirty="0">
                <a:solidFill>
                  <a:prstClr val="black"/>
                </a:solidFill>
                <a:latin typeface="Calibri"/>
                <a:cs typeface="+mn-cs"/>
              </a:rPr>
              <a:t>Socialized medicine is the keystone to the arch of the Socialist </a:t>
            </a:r>
            <a:r>
              <a:rPr lang="en-US" altLang="ja-JP" sz="2000" dirty="0" smtClean="0">
                <a:solidFill>
                  <a:prstClr val="black"/>
                </a:solidFill>
                <a:latin typeface="Calibri"/>
                <a:cs typeface="+mn-cs"/>
              </a:rPr>
              <a:t>State.”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prstClr val="black"/>
              </a:solidFill>
              <a:latin typeface="Calibri"/>
              <a:ea typeface="ＭＳ Ｐゴシック" pitchFamily="34" charset="-128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Calibri"/>
                <a:ea typeface="ＭＳ Ｐゴシック" pitchFamily="34" charset="-128"/>
                <a:cs typeface="+mn-cs"/>
              </a:rPr>
              <a:t>--late 1949, down to 36% approval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prstClr val="black"/>
              </a:solidFill>
              <a:latin typeface="Calibri"/>
              <a:ea typeface="ＭＳ Ｐゴシック" pitchFamily="34" charset="-128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Calibri"/>
                <a:ea typeface="ＭＳ Ｐゴシック" pitchFamily="34" charset="-128"/>
                <a:cs typeface="+mn-cs"/>
              </a:rPr>
              <a:t>--national health insurance as “socialized medicine”</a:t>
            </a:r>
            <a:endParaRPr lang="en-US" sz="20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32335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9" y="152400"/>
            <a:ext cx="3820633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7376" y="0"/>
            <a:ext cx="5017443" cy="510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43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2181</TotalTime>
  <Words>215</Words>
  <Application>Microsoft Office PowerPoint</Application>
  <PresentationFormat>On-screen Show (4:3)</PresentationFormat>
  <Paragraphs>59</Paragraphs>
  <Slides>36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36</vt:i4>
      </vt:variant>
    </vt:vector>
  </HeadingPairs>
  <TitlesOfParts>
    <vt:vector size="47" baseType="lpstr">
      <vt:lpstr>ＭＳ Ｐゴシック</vt:lpstr>
      <vt:lpstr>Arial</vt:lpstr>
      <vt:lpstr>Calibri</vt:lpstr>
      <vt:lpstr>Office Theme</vt:lpstr>
      <vt:lpstr>1_Office Theme</vt:lpstr>
      <vt:lpstr>14_Office Theme</vt:lpstr>
      <vt:lpstr>2_Office Theme</vt:lpstr>
      <vt:lpstr>3_Office Theme</vt:lpstr>
      <vt:lpstr>5_Office Theme</vt:lpstr>
      <vt:lpstr>6_Office Theme</vt:lpstr>
      <vt:lpstr>7_Office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 Johnson</cp:lastModifiedBy>
  <cp:revision>90</cp:revision>
  <dcterms:created xsi:type="dcterms:W3CDTF">2010-09-25T01:25:19Z</dcterms:created>
  <dcterms:modified xsi:type="dcterms:W3CDTF">2017-03-28T01:19:32Z</dcterms:modified>
</cp:coreProperties>
</file>