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68" r:id="rId2"/>
    <p:sldId id="470" r:id="rId3"/>
    <p:sldId id="473" r:id="rId4"/>
    <p:sldId id="471" r:id="rId5"/>
    <p:sldId id="472" r:id="rId6"/>
    <p:sldId id="476" r:id="rId7"/>
    <p:sldId id="477" r:id="rId8"/>
    <p:sldId id="474" r:id="rId9"/>
    <p:sldId id="475" r:id="rId10"/>
    <p:sldId id="480" r:id="rId11"/>
    <p:sldId id="482" r:id="rId12"/>
    <p:sldId id="484" r:id="rId13"/>
    <p:sldId id="485" r:id="rId14"/>
    <p:sldId id="469" r:id="rId15"/>
    <p:sldId id="306" r:id="rId16"/>
    <p:sldId id="486" r:id="rId17"/>
    <p:sldId id="314" r:id="rId18"/>
    <p:sldId id="371" r:id="rId19"/>
    <p:sldId id="490" r:id="rId20"/>
    <p:sldId id="492" r:id="rId21"/>
    <p:sldId id="499" r:id="rId22"/>
    <p:sldId id="500" r:id="rId23"/>
    <p:sldId id="436" r:id="rId24"/>
    <p:sldId id="438" r:id="rId25"/>
    <p:sldId id="504" r:id="rId26"/>
    <p:sldId id="455" r:id="rId27"/>
    <p:sldId id="505" r:id="rId28"/>
    <p:sldId id="506" r:id="rId29"/>
    <p:sldId id="509" r:id="rId30"/>
    <p:sldId id="50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90" autoAdjust="0"/>
    <p:restoredTop sz="94660"/>
  </p:normalViewPr>
  <p:slideViewPr>
    <p:cSldViewPr>
      <p:cViewPr>
        <p:scale>
          <a:sx n="100" d="100"/>
          <a:sy n="100" d="100"/>
        </p:scale>
        <p:origin x="118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0803EF-8531-4D4C-B80C-CABBE6FBE64D}" type="datetimeFigureOut">
              <a:rPr lang="en-US" smtClean="0"/>
              <a:pPr/>
              <a:t>17-Apr-17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57AC8-BF05-42EF-B690-A37197987D3F}" type="slidenum">
              <a:rPr lang="en-US" smtClean="0"/>
              <a:pPr/>
              <a:t>‹#›</a:t>
            </a:fld>
            <a:endParaRPr lang="en-US"/>
          </a:p>
        </p:txBody>
      </p:sp>
    </p:spTree>
    <p:extLst>
      <p:ext uri="{BB962C8B-B14F-4D97-AF65-F5344CB8AC3E}">
        <p14:creationId xmlns:p14="http://schemas.microsoft.com/office/powerpoint/2010/main" val="3999523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035447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07064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97299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15</a:t>
            </a:fld>
            <a:endParaRPr lang="en-US"/>
          </a:p>
        </p:txBody>
      </p:sp>
    </p:spTree>
    <p:extLst>
      <p:ext uri="{BB962C8B-B14F-4D97-AF65-F5344CB8AC3E}">
        <p14:creationId xmlns:p14="http://schemas.microsoft.com/office/powerpoint/2010/main" val="1475813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17</a:t>
            </a:fld>
            <a:endParaRPr lang="en-US"/>
          </a:p>
        </p:txBody>
      </p:sp>
    </p:spTree>
    <p:extLst>
      <p:ext uri="{BB962C8B-B14F-4D97-AF65-F5344CB8AC3E}">
        <p14:creationId xmlns:p14="http://schemas.microsoft.com/office/powerpoint/2010/main" val="578488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18</a:t>
            </a:fld>
            <a:endParaRPr lang="en-US"/>
          </a:p>
        </p:txBody>
      </p:sp>
    </p:spTree>
    <p:extLst>
      <p:ext uri="{BB962C8B-B14F-4D97-AF65-F5344CB8AC3E}">
        <p14:creationId xmlns:p14="http://schemas.microsoft.com/office/powerpoint/2010/main" val="153328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807283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Grand mufti</a:t>
            </a:r>
            <a:r>
              <a:rPr lang="en-US" baseline="0" dirty="0" smtClean="0"/>
              <a:t> in </a:t>
            </a:r>
            <a:r>
              <a:rPr lang="en-US" baseline="0" smtClean="0"/>
              <a:t>egypt</a:t>
            </a:r>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860244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472302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577348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102090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930414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47058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17-Apr-17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17-Apr-17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FE08F-0686-4DDE-838A-11F6C315652A}" type="datetimeFigureOut">
              <a:rPr lang="en-US" smtClean="0"/>
              <a:pPr/>
              <a:t>17-Apr-17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FE08F-0686-4DDE-838A-11F6C315652A}" type="datetimeFigureOut">
              <a:rPr lang="en-US" smtClean="0"/>
              <a:pPr/>
              <a:t>17-Apr-17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FE08F-0686-4DDE-838A-11F6C315652A}" type="datetimeFigureOut">
              <a:rPr lang="en-US" smtClean="0"/>
              <a:pPr/>
              <a:t>17-Apr-17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FE08F-0686-4DDE-838A-11F6C315652A}" type="datetimeFigureOut">
              <a:rPr lang="en-US" smtClean="0"/>
              <a:pPr/>
              <a:t>17-Apr-17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FE08F-0686-4DDE-838A-11F6C315652A}" type="datetimeFigureOut">
              <a:rPr lang="en-US" smtClean="0"/>
              <a:pPr/>
              <a:t>17-Apr-17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17-Apr-17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17-Apr-17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17-Apr-17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17-Apr-17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FE08F-0686-4DDE-838A-11F6C315652A}" type="datetimeFigureOut">
              <a:rPr lang="en-US" smtClean="0"/>
              <a:pPr/>
              <a:t>17-Apr-17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AAC536-A85C-4B7D-89C5-3FB1D78287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1600200"/>
            <a:ext cx="11423669" cy="8951383"/>
          </a:xfrm>
          <a:prstGeom prst="rect">
            <a:avLst/>
          </a:prstGeom>
        </p:spPr>
      </p:pic>
    </p:spTree>
    <p:extLst>
      <p:ext uri="{BB962C8B-B14F-4D97-AF65-F5344CB8AC3E}">
        <p14:creationId xmlns:p14="http://schemas.microsoft.com/office/powerpoint/2010/main" val="4203318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44" y="-533400"/>
            <a:ext cx="9685187" cy="7486650"/>
          </a:xfrm>
          <a:prstGeom prst="rect">
            <a:avLst/>
          </a:prstGeom>
        </p:spPr>
      </p:pic>
    </p:spTree>
    <p:extLst>
      <p:ext uri="{BB962C8B-B14F-4D97-AF65-F5344CB8AC3E}">
        <p14:creationId xmlns:p14="http://schemas.microsoft.com/office/powerpoint/2010/main" val="1642194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689" y="0"/>
            <a:ext cx="9372600" cy="6686550"/>
          </a:xfrm>
          <a:prstGeom prst="rect">
            <a:avLst/>
          </a:prstGeom>
        </p:spPr>
      </p:pic>
    </p:spTree>
    <p:extLst>
      <p:ext uri="{BB962C8B-B14F-4D97-AF65-F5344CB8AC3E}">
        <p14:creationId xmlns:p14="http://schemas.microsoft.com/office/powerpoint/2010/main" val="246284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3601" y="-1"/>
            <a:ext cx="5056238" cy="6622959"/>
          </a:xfrm>
          <a:prstGeom prst="rect">
            <a:avLst/>
          </a:prstGeom>
        </p:spPr>
      </p:pic>
    </p:spTree>
    <p:extLst>
      <p:ext uri="{BB962C8B-B14F-4D97-AF65-F5344CB8AC3E}">
        <p14:creationId xmlns:p14="http://schemas.microsoft.com/office/powerpoint/2010/main" val="214118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620000" cy="7294305"/>
          </a:xfrm>
          <a:prstGeom prst="rect">
            <a:avLst/>
          </a:prstGeom>
          <a:noFill/>
        </p:spPr>
        <p:txBody>
          <a:bodyPr wrap="square" rtlCol="0">
            <a:spAutoFit/>
          </a:bodyPr>
          <a:lstStyle/>
          <a:p>
            <a:pPr fontAlgn="base"/>
            <a:r>
              <a:rPr lang="en-US" dirty="0"/>
              <a:t>Demands of the </a:t>
            </a:r>
            <a:r>
              <a:rPr lang="en-US" dirty="0" err="1"/>
              <a:t>Annamite</a:t>
            </a:r>
            <a:r>
              <a:rPr lang="en-US" dirty="0"/>
              <a:t> [Vietnamese] </a:t>
            </a:r>
            <a:r>
              <a:rPr lang="en-US" dirty="0" smtClean="0"/>
              <a:t>People:</a:t>
            </a:r>
          </a:p>
          <a:p>
            <a:pPr fontAlgn="base"/>
            <a:endParaRPr lang="en-US" dirty="0"/>
          </a:p>
          <a:p>
            <a:pPr fontAlgn="base"/>
            <a:r>
              <a:rPr lang="en-US" dirty="0"/>
              <a:t>Since the victory of the Allies, all the subjects are frantic with hope at prospect of an era of right and justice, which should begin for them by virtue of the formal and solemn engagements made before the whole world by the various powers of the entente in the struggle of </a:t>
            </a:r>
            <a:r>
              <a:rPr lang="en-US" dirty="0" err="1"/>
              <a:t>civilisation</a:t>
            </a:r>
            <a:r>
              <a:rPr lang="en-US" dirty="0"/>
              <a:t> against barbarism</a:t>
            </a:r>
            <a:r>
              <a:rPr lang="en-US" dirty="0" smtClean="0"/>
              <a:t>.</a:t>
            </a:r>
          </a:p>
          <a:p>
            <a:pPr fontAlgn="base"/>
            <a:endParaRPr lang="en-US" dirty="0"/>
          </a:p>
          <a:p>
            <a:pPr fontAlgn="base"/>
            <a:r>
              <a:rPr lang="en-US" dirty="0"/>
              <a:t>While waiting for the principle of national self determination to pass from ideal to reality through the effective recognition of the sacred right of all peoples to decide their own destiny, the inhabitants of the ancient empire of </a:t>
            </a:r>
            <a:r>
              <a:rPr lang="en-US" dirty="0" smtClean="0"/>
              <a:t>Annam, present the </a:t>
            </a:r>
            <a:r>
              <a:rPr lang="en-US" dirty="0"/>
              <a:t>following humble claims:</a:t>
            </a:r>
          </a:p>
          <a:p>
            <a:pPr fontAlgn="base"/>
            <a:r>
              <a:rPr lang="en-US" dirty="0" smtClean="0"/>
              <a:t>	1</a:t>
            </a:r>
            <a:r>
              <a:rPr lang="en-US" dirty="0"/>
              <a:t>. General amnesty for all the native people who have been condemned for political activity.</a:t>
            </a:r>
          </a:p>
          <a:p>
            <a:pPr fontAlgn="base"/>
            <a:r>
              <a:rPr lang="en-US" dirty="0" smtClean="0"/>
              <a:t>	2</a:t>
            </a:r>
            <a:r>
              <a:rPr lang="en-US" dirty="0"/>
              <a:t>. Reform of Indochinese justice by granting to the native population the same judicial guarantees as the Europeans have, and the total suppression of the special courts which are the instruments of </a:t>
            </a:r>
            <a:r>
              <a:rPr lang="en-US" dirty="0" err="1"/>
              <a:t>terrorisation</a:t>
            </a:r>
            <a:r>
              <a:rPr lang="en-US" dirty="0"/>
              <a:t> and oppression against the most responsible elements of the </a:t>
            </a:r>
            <a:r>
              <a:rPr lang="en-US" dirty="0" err="1"/>
              <a:t>Annamite</a:t>
            </a:r>
            <a:r>
              <a:rPr lang="en-US" dirty="0"/>
              <a:t> people.</a:t>
            </a:r>
          </a:p>
          <a:p>
            <a:pPr fontAlgn="base"/>
            <a:r>
              <a:rPr lang="en-US" dirty="0" smtClean="0"/>
              <a:t>	3</a:t>
            </a:r>
            <a:r>
              <a:rPr lang="en-US" dirty="0"/>
              <a:t>. Freedom of press and speech.</a:t>
            </a:r>
          </a:p>
          <a:p>
            <a:pPr fontAlgn="base"/>
            <a:r>
              <a:rPr lang="en-US" dirty="0" smtClean="0"/>
              <a:t>	4</a:t>
            </a:r>
            <a:r>
              <a:rPr lang="en-US" dirty="0"/>
              <a:t>. Freedom of association and assembly.</a:t>
            </a:r>
          </a:p>
          <a:p>
            <a:pPr fontAlgn="base"/>
            <a:r>
              <a:rPr lang="en-US" dirty="0" smtClean="0"/>
              <a:t>	5</a:t>
            </a:r>
            <a:r>
              <a:rPr lang="en-US" dirty="0"/>
              <a:t>. Freedom to emigrate and to travel abroad.</a:t>
            </a:r>
          </a:p>
          <a:p>
            <a:pPr fontAlgn="base"/>
            <a:r>
              <a:rPr lang="en-US" dirty="0" smtClean="0"/>
              <a:t>	6</a:t>
            </a:r>
            <a:r>
              <a:rPr lang="en-US" dirty="0"/>
              <a:t>. Freedom of education, and creation in every province of technical and professional schools for the native population.</a:t>
            </a:r>
          </a:p>
          <a:p>
            <a:pPr fontAlgn="base"/>
            <a:r>
              <a:rPr lang="en-US" dirty="0" smtClean="0"/>
              <a:t>	7</a:t>
            </a:r>
            <a:r>
              <a:rPr lang="en-US" dirty="0"/>
              <a:t>. Replacement of the regime of arbitrary decrees by a regime of law.</a:t>
            </a:r>
          </a:p>
          <a:p>
            <a:pPr fontAlgn="base"/>
            <a:r>
              <a:rPr lang="en-US" dirty="0" smtClean="0"/>
              <a:t>	8</a:t>
            </a:r>
            <a:r>
              <a:rPr lang="en-US" dirty="0"/>
              <a:t>. A permanent delegation of native people elected to attend the French parliament in order to keep the latter informed of their </a:t>
            </a:r>
            <a:r>
              <a:rPr lang="en-US" dirty="0" smtClean="0"/>
              <a:t>needs.</a:t>
            </a:r>
            <a:endParaRPr lang="en-US" dirty="0"/>
          </a:p>
          <a:p>
            <a:endParaRPr lang="en-US" dirty="0"/>
          </a:p>
        </p:txBody>
      </p:sp>
    </p:spTree>
    <p:extLst>
      <p:ext uri="{BB962C8B-B14F-4D97-AF65-F5344CB8AC3E}">
        <p14:creationId xmlns:p14="http://schemas.microsoft.com/office/powerpoint/2010/main" val="1618476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3600" y="-56118"/>
            <a:ext cx="4800599" cy="7082657"/>
          </a:xfrm>
          <a:prstGeom prst="rect">
            <a:avLst/>
          </a:prstGeom>
        </p:spPr>
      </p:pic>
    </p:spTree>
    <p:extLst>
      <p:ext uri="{BB962C8B-B14F-4D97-AF65-F5344CB8AC3E}">
        <p14:creationId xmlns:p14="http://schemas.microsoft.com/office/powerpoint/2010/main" val="277462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52401"/>
            <a:ext cx="7770026" cy="6307690"/>
          </a:xfrm>
          <a:prstGeom prst="rect">
            <a:avLst/>
          </a:prstGeom>
        </p:spPr>
      </p:pic>
    </p:spTree>
    <p:extLst>
      <p:ext uri="{BB962C8B-B14F-4D97-AF65-F5344CB8AC3E}">
        <p14:creationId xmlns:p14="http://schemas.microsoft.com/office/powerpoint/2010/main" val="2011573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295" y="0"/>
            <a:ext cx="9224524" cy="5892164"/>
          </a:xfrm>
          <a:prstGeom prst="rect">
            <a:avLst/>
          </a:prstGeom>
        </p:spPr>
      </p:pic>
    </p:spTree>
    <p:extLst>
      <p:ext uri="{BB962C8B-B14F-4D97-AF65-F5344CB8AC3E}">
        <p14:creationId xmlns:p14="http://schemas.microsoft.com/office/powerpoint/2010/main" val="2810262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839200" cy="10064294"/>
          </a:xfrm>
          <a:prstGeom prst="rect">
            <a:avLst/>
          </a:prstGeom>
          <a:noFill/>
        </p:spPr>
        <p:txBody>
          <a:bodyPr wrap="square" rtlCol="0">
            <a:spAutoFit/>
          </a:bodyPr>
          <a:lstStyle/>
          <a:p>
            <a:r>
              <a:rPr lang="en-US" dirty="0" smtClean="0"/>
              <a:t>“All </a:t>
            </a:r>
            <a:r>
              <a:rPr lang="en-US" dirty="0"/>
              <a:t>men are created equal. They are endowed by their Creator with certain inalienable rights, among them are Life, Liberty, and the pursuit of Happiness</a:t>
            </a:r>
            <a:r>
              <a:rPr lang="en-US" dirty="0" smtClean="0"/>
              <a:t>.”</a:t>
            </a:r>
          </a:p>
          <a:p>
            <a:endParaRPr lang="en-US" dirty="0"/>
          </a:p>
          <a:p>
            <a:r>
              <a:rPr lang="en-US" dirty="0"/>
              <a:t>This immortal statement was made in the Declaration of Independence of the United States of America in 1776. In a broader sense, this means: All the peoples on the earth are equal from birth, all the peoples have a right to live, to be happy and </a:t>
            </a:r>
            <a:r>
              <a:rPr lang="en-US" dirty="0" smtClean="0"/>
              <a:t>free . . .</a:t>
            </a:r>
            <a:endParaRPr lang="en-US" dirty="0"/>
          </a:p>
          <a:p>
            <a:endParaRPr lang="en-US" dirty="0" smtClean="0"/>
          </a:p>
          <a:p>
            <a:r>
              <a:rPr lang="en-US" dirty="0" smtClean="0"/>
              <a:t>The </a:t>
            </a:r>
            <a:r>
              <a:rPr lang="en-US" dirty="0"/>
              <a:t>truth is that we have wrested our independence from the Japanese and not from the French</a:t>
            </a:r>
            <a:r>
              <a:rPr lang="en-US" dirty="0" smtClean="0"/>
              <a:t>.</a:t>
            </a:r>
          </a:p>
          <a:p>
            <a:endParaRPr lang="en-US" dirty="0"/>
          </a:p>
          <a:p>
            <a:r>
              <a:rPr lang="en-US" dirty="0"/>
              <a:t>The French have fled, the Japanese have capitulated, Emperor </a:t>
            </a:r>
            <a:r>
              <a:rPr lang="en-US" dirty="0" err="1"/>
              <a:t>Bao</a:t>
            </a:r>
            <a:r>
              <a:rPr lang="en-US" dirty="0"/>
              <a:t> Dai has abdicated. Our people have broken the chains which for nearly a century have fettered them and have won independence for the Fatherland. Our people at the same time have overthrown the monarchic regime that has reigned supreme for dozens of centuries. In its place has been established the present Democratic Republic</a:t>
            </a:r>
            <a:r>
              <a:rPr lang="en-US" dirty="0" smtClean="0"/>
              <a:t>.</a:t>
            </a:r>
          </a:p>
          <a:p>
            <a:endParaRPr lang="en-US" dirty="0"/>
          </a:p>
          <a:p>
            <a:r>
              <a:rPr lang="en-US" dirty="0"/>
              <a:t>For these reasons, we, members of the Provisional Government, representing the whole Vietnamese people, declare that from now on we break off all relations of a colonial character with France; we repeal all the international obligation that France has so far subscribed to on behalf of Vietnam and we abolish all the special rights the French have unlawfully acquired in our Fatherland</a:t>
            </a:r>
            <a:r>
              <a:rPr lang="en-US" dirty="0" smtClean="0"/>
              <a:t>.</a:t>
            </a:r>
          </a:p>
          <a:p>
            <a:endParaRPr lang="en-US" dirty="0"/>
          </a:p>
          <a:p>
            <a:r>
              <a:rPr lang="en-US" dirty="0"/>
              <a:t>The whole Vietnamese people, animated by a common purpose, are determined to fight to the bitter end against any attempt by the French colonialists to reconquer their country.</a:t>
            </a:r>
          </a:p>
          <a:p>
            <a:r>
              <a:rPr lang="en-US" dirty="0"/>
              <a:t>We are convinced that the Allied nations which at Tehran and San Francisco have acknowledged the principles of self-determination and equality of nations, will not refuse to acknowledge the independence of Vietnam.</a:t>
            </a:r>
          </a:p>
          <a:p>
            <a:r>
              <a:rPr lang="en-US" dirty="0"/>
              <a:t>A people who have courageously opposed French domination for more than eight years, a people who have fought side by side with the Allies against the Fascists during these last years, such a people must be free and independent.</a:t>
            </a:r>
          </a:p>
          <a:p>
            <a:r>
              <a:rPr lang="en-US" dirty="0"/>
              <a:t>For these reasons, we, members of the Provisional Government of the Democratic Republic of Vietnam, solemnly declare to the world that Vietnam has the right to be a free and independent country—and in fact is so already. The entire Vietnamese people are determined to mobilize all their physical and mental strength, to sacrifice their lives and property in order to safeguard their independence and liberty.</a:t>
            </a:r>
          </a:p>
          <a:p>
            <a:endParaRPr lang="en-US" dirty="0"/>
          </a:p>
        </p:txBody>
      </p:sp>
    </p:spTree>
    <p:extLst>
      <p:ext uri="{BB962C8B-B14F-4D97-AF65-F5344CB8AC3E}">
        <p14:creationId xmlns:p14="http://schemas.microsoft.com/office/powerpoint/2010/main" val="1200079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00" y="0"/>
            <a:ext cx="6302337" cy="8171211"/>
          </a:xfrm>
          <a:prstGeom prst="rect">
            <a:avLst/>
          </a:prstGeom>
        </p:spPr>
      </p:pic>
    </p:spTree>
    <p:extLst>
      <p:ext uri="{BB962C8B-B14F-4D97-AF65-F5344CB8AC3E}">
        <p14:creationId xmlns:p14="http://schemas.microsoft.com/office/powerpoint/2010/main" val="318650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09800" y="-32142"/>
            <a:ext cx="4800599" cy="6814121"/>
          </a:xfrm>
          <a:prstGeom prst="rect">
            <a:avLst/>
          </a:prstGeom>
        </p:spPr>
      </p:pic>
    </p:spTree>
    <p:extLst>
      <p:ext uri="{BB962C8B-B14F-4D97-AF65-F5344CB8AC3E}">
        <p14:creationId xmlns:p14="http://schemas.microsoft.com/office/powerpoint/2010/main" val="389681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ietnam-map.gif"/>
          <p:cNvPicPr>
            <a:picLocks noChangeAspect="1"/>
          </p:cNvPicPr>
          <p:nvPr/>
        </p:nvPicPr>
        <p:blipFill>
          <a:blip r:embed="rId3" cstate="print"/>
          <a:stretch>
            <a:fillRect/>
          </a:stretch>
        </p:blipFill>
        <p:spPr>
          <a:xfrm>
            <a:off x="2976372" y="0"/>
            <a:ext cx="3191256" cy="6858000"/>
          </a:xfrm>
          <a:prstGeom prst="rect">
            <a:avLst/>
          </a:prstGeom>
        </p:spPr>
      </p:pic>
    </p:spTree>
    <p:extLst>
      <p:ext uri="{BB962C8B-B14F-4D97-AF65-F5344CB8AC3E}">
        <p14:creationId xmlns:p14="http://schemas.microsoft.com/office/powerpoint/2010/main" val="929951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jpg"/>
          <p:cNvPicPr>
            <a:picLocks noChangeAspect="1"/>
          </p:cNvPicPr>
          <p:nvPr/>
        </p:nvPicPr>
        <p:blipFill>
          <a:blip r:embed="rId3" cstate="print"/>
          <a:stretch>
            <a:fillRect/>
          </a:stretch>
        </p:blipFill>
        <p:spPr>
          <a:xfrm>
            <a:off x="2247997" y="0"/>
            <a:ext cx="4648005" cy="6858000"/>
          </a:xfrm>
          <a:prstGeom prst="rect">
            <a:avLst/>
          </a:prstGeom>
        </p:spPr>
      </p:pic>
    </p:spTree>
    <p:extLst>
      <p:ext uri="{BB962C8B-B14F-4D97-AF65-F5344CB8AC3E}">
        <p14:creationId xmlns:p14="http://schemas.microsoft.com/office/powerpoint/2010/main" val="1002987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ia-decolonize.jpg"/>
          <p:cNvPicPr>
            <a:picLocks noChangeAspect="1"/>
          </p:cNvPicPr>
          <p:nvPr/>
        </p:nvPicPr>
        <p:blipFill>
          <a:blip r:embed="rId3" cstate="print"/>
          <a:stretch>
            <a:fillRect/>
          </a:stretch>
        </p:blipFill>
        <p:spPr>
          <a:xfrm>
            <a:off x="1875692" y="250466"/>
            <a:ext cx="5439508" cy="6302734"/>
          </a:xfrm>
          <a:prstGeom prst="rect">
            <a:avLst/>
          </a:prstGeom>
        </p:spPr>
      </p:pic>
    </p:spTree>
    <p:extLst>
      <p:ext uri="{BB962C8B-B14F-4D97-AF65-F5344CB8AC3E}">
        <p14:creationId xmlns:p14="http://schemas.microsoft.com/office/powerpoint/2010/main" val="221370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karno.jpg"/>
          <p:cNvPicPr>
            <a:picLocks noChangeAspect="1"/>
          </p:cNvPicPr>
          <p:nvPr/>
        </p:nvPicPr>
        <p:blipFill>
          <a:blip r:embed="rId3" cstate="print"/>
          <a:stretch>
            <a:fillRect/>
          </a:stretch>
        </p:blipFill>
        <p:spPr>
          <a:xfrm>
            <a:off x="1456" y="-44189"/>
            <a:ext cx="8990144" cy="644498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170" y="0"/>
            <a:ext cx="9164170" cy="6030615"/>
          </a:xfrm>
          <a:prstGeom prst="rect">
            <a:avLst/>
          </a:prstGeom>
        </p:spPr>
      </p:pic>
    </p:spTree>
    <p:extLst>
      <p:ext uri="{BB962C8B-B14F-4D97-AF65-F5344CB8AC3E}">
        <p14:creationId xmlns:p14="http://schemas.microsoft.com/office/powerpoint/2010/main" val="1635942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ndung.jpg"/>
          <p:cNvPicPr>
            <a:picLocks noChangeAspect="1"/>
          </p:cNvPicPr>
          <p:nvPr/>
        </p:nvPicPr>
        <p:blipFill>
          <a:blip r:embed="rId3" cstate="print"/>
          <a:stretch>
            <a:fillRect/>
          </a:stretch>
        </p:blipFill>
        <p:spPr>
          <a:xfrm>
            <a:off x="80967" y="381000"/>
            <a:ext cx="9097219" cy="6019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Africa_independence_dates.svg.pn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unpartition.gif"/>
          <p:cNvPicPr>
            <a:picLocks noChangeAspect="1"/>
          </p:cNvPicPr>
          <p:nvPr/>
        </p:nvPicPr>
        <p:blipFill>
          <a:blip r:embed="rId3" cstate="print"/>
          <a:stretch>
            <a:fillRect/>
          </a:stretch>
        </p:blipFill>
        <p:spPr>
          <a:xfrm>
            <a:off x="4419600" y="0"/>
            <a:ext cx="5299364" cy="6858000"/>
          </a:xfrm>
          <a:prstGeom prst="rect">
            <a:avLst/>
          </a:prstGeom>
        </p:spPr>
      </p:pic>
      <p:pic>
        <p:nvPicPr>
          <p:cNvPr id="3" name="Picture 2"/>
          <p:cNvPicPr>
            <a:picLocks noChangeAspect="1"/>
          </p:cNvPicPr>
          <p:nvPr/>
        </p:nvPicPr>
        <p:blipFill>
          <a:blip r:embed="rId4"/>
          <a:stretch>
            <a:fillRect/>
          </a:stretch>
        </p:blipFill>
        <p:spPr>
          <a:xfrm>
            <a:off x="152400" y="-15283"/>
            <a:ext cx="3828620" cy="6858594"/>
          </a:xfrm>
          <a:prstGeom prst="rect">
            <a:avLst/>
          </a:prstGeom>
        </p:spPr>
      </p:pic>
    </p:spTree>
    <p:extLst>
      <p:ext uri="{BB962C8B-B14F-4D97-AF65-F5344CB8AC3E}">
        <p14:creationId xmlns:p14="http://schemas.microsoft.com/office/powerpoint/2010/main" val="240254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tellthechildrenthetruth.com/gallery/images/Amin%20al%20Husseini%20at%20Arab%20League%20meeting%20at%20its%20creation_jpg_jpg_jpg.jpg"/>
          <p:cNvPicPr>
            <a:picLocks noChangeAspect="1" noChangeArrowheads="1"/>
          </p:cNvPicPr>
          <p:nvPr/>
        </p:nvPicPr>
        <p:blipFill>
          <a:blip r:embed="rId3" cstate="print"/>
          <a:srcRect/>
          <a:stretch>
            <a:fillRect/>
          </a:stretch>
        </p:blipFill>
        <p:spPr bwMode="auto">
          <a:xfrm>
            <a:off x="-12852" y="1"/>
            <a:ext cx="3883152" cy="4800600"/>
          </a:xfrm>
          <a:prstGeom prst="rect">
            <a:avLst/>
          </a:prstGeom>
          <a:noFill/>
        </p:spPr>
      </p:pic>
      <p:pic>
        <p:nvPicPr>
          <p:cNvPr id="2" name="Picture 1"/>
          <p:cNvPicPr>
            <a:picLocks noChangeAspect="1"/>
          </p:cNvPicPr>
          <p:nvPr/>
        </p:nvPicPr>
        <p:blipFill>
          <a:blip r:embed="rId4"/>
          <a:stretch>
            <a:fillRect/>
          </a:stretch>
        </p:blipFill>
        <p:spPr>
          <a:xfrm>
            <a:off x="3897842" y="-34886"/>
            <a:ext cx="6284543" cy="4353093"/>
          </a:xfrm>
          <a:prstGeom prst="rect">
            <a:avLst/>
          </a:prstGeom>
        </p:spPr>
      </p:pic>
    </p:spTree>
    <p:extLst>
      <p:ext uri="{BB962C8B-B14F-4D97-AF65-F5344CB8AC3E}">
        <p14:creationId xmlns:p14="http://schemas.microsoft.com/office/powerpoint/2010/main" val="1734861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conservapedia.com/images/thumb/c/cd/Israel48.jpg/400px-Israel48.jpg"/>
          <p:cNvPicPr>
            <a:picLocks noChangeAspect="1" noChangeArrowheads="1"/>
          </p:cNvPicPr>
          <p:nvPr/>
        </p:nvPicPr>
        <p:blipFill>
          <a:blip r:embed="rId3" cstate="print"/>
          <a:srcRect/>
          <a:stretch>
            <a:fillRect/>
          </a:stretch>
        </p:blipFill>
        <p:spPr bwMode="auto">
          <a:xfrm>
            <a:off x="11545" y="-38289"/>
            <a:ext cx="8980055" cy="6667690"/>
          </a:xfrm>
          <a:prstGeom prst="rect">
            <a:avLst/>
          </a:prstGeom>
          <a:noFill/>
        </p:spPr>
      </p:pic>
    </p:spTree>
    <p:extLst>
      <p:ext uri="{BB962C8B-B14F-4D97-AF65-F5344CB8AC3E}">
        <p14:creationId xmlns:p14="http://schemas.microsoft.com/office/powerpoint/2010/main" val="23754590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raek map.jpg"/>
          <p:cNvPicPr>
            <a:picLocks noChangeAspect="1"/>
          </p:cNvPicPr>
          <p:nvPr/>
        </p:nvPicPr>
        <p:blipFill>
          <a:blip r:embed="rId3" cstate="print"/>
          <a:stretch>
            <a:fillRect/>
          </a:stretch>
        </p:blipFill>
        <p:spPr>
          <a:xfrm>
            <a:off x="1950065" y="0"/>
            <a:ext cx="5243870" cy="6858000"/>
          </a:xfrm>
          <a:prstGeom prst="rect">
            <a:avLst/>
          </a:prstGeom>
        </p:spPr>
      </p:pic>
    </p:spTree>
    <p:extLst>
      <p:ext uri="{BB962C8B-B14F-4D97-AF65-F5344CB8AC3E}">
        <p14:creationId xmlns:p14="http://schemas.microsoft.com/office/powerpoint/2010/main" val="34909736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ks booking.jpg"/>
          <p:cNvPicPr>
            <a:picLocks noChangeAspect="1"/>
          </p:cNvPicPr>
          <p:nvPr/>
        </p:nvPicPr>
        <p:blipFill>
          <a:blip r:embed="rId3" cstate="print"/>
          <a:stretch>
            <a:fillRect/>
          </a:stretch>
        </p:blipFill>
        <p:spPr>
          <a:xfrm>
            <a:off x="457200" y="57911"/>
            <a:ext cx="8382000" cy="6621781"/>
          </a:xfrm>
          <a:prstGeom prst="rect">
            <a:avLst/>
          </a:prstGeom>
        </p:spPr>
      </p:pic>
    </p:spTree>
    <p:extLst>
      <p:ext uri="{BB962C8B-B14F-4D97-AF65-F5344CB8AC3E}">
        <p14:creationId xmlns:p14="http://schemas.microsoft.com/office/powerpoint/2010/main" val="27667209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k church.jpg"/>
          <p:cNvPicPr>
            <a:picLocks noChangeAspect="1"/>
          </p:cNvPicPr>
          <p:nvPr/>
        </p:nvPicPr>
        <p:blipFill>
          <a:blip r:embed="rId3" cstate="print"/>
          <a:stretch>
            <a:fillRect/>
          </a:stretch>
        </p:blipFill>
        <p:spPr>
          <a:xfrm>
            <a:off x="289366" y="457200"/>
            <a:ext cx="8796760" cy="5791200"/>
          </a:xfrm>
          <a:prstGeom prst="rect">
            <a:avLst/>
          </a:prstGeom>
        </p:spPr>
      </p:pic>
    </p:spTree>
    <p:extLst>
      <p:ext uri="{BB962C8B-B14F-4D97-AF65-F5344CB8AC3E}">
        <p14:creationId xmlns:p14="http://schemas.microsoft.com/office/powerpoint/2010/main" val="11954322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
            <a:ext cx="7696200" cy="6740307"/>
          </a:xfrm>
          <a:prstGeom prst="rect">
            <a:avLst/>
          </a:prstGeom>
          <a:noFill/>
        </p:spPr>
        <p:txBody>
          <a:bodyPr wrap="square" rtlCol="0">
            <a:spAutoFit/>
          </a:bodyPr>
          <a:lstStyle/>
          <a:p>
            <a:r>
              <a:rPr lang="en-US" dirty="0"/>
              <a:t>I am in Birmingham because injustice is here ...I am cognizant of the interrelatedness of all communities and states. I cannot sit idly by in Atlanta and not be concerned about what happens in Birmingham. Injustice anywhere is a threat to justice everywhere. We are caught in an inescapable network of mutuality, tied in a single garment of destiny. Whatever affects one directly affects all indirectly. Never again can we afford to live with the narrow, provincial "outside agitator" idea. Anyone who lives inside the United States can never be considered an outsider </a:t>
            </a:r>
            <a:r>
              <a:rPr lang="en-US" dirty="0" smtClean="0"/>
              <a:t>...</a:t>
            </a:r>
          </a:p>
          <a:p>
            <a:endParaRPr lang="en-US" dirty="0"/>
          </a:p>
          <a:p>
            <a:r>
              <a:rPr lang="en-US" dirty="0"/>
              <a:t>I guess it is easy for those who have never felt the stinging darts of segregation to say </a:t>
            </a:r>
            <a:r>
              <a:rPr lang="en-US" dirty="0" smtClean="0"/>
              <a:t>“wait.”…</a:t>
            </a:r>
          </a:p>
          <a:p>
            <a:endParaRPr lang="en-US" dirty="0"/>
          </a:p>
          <a:p>
            <a:r>
              <a:rPr lang="en-US" dirty="0"/>
              <a:t>One may well ask, "How can you advocate breaking some laws and obeying others?" The answer is found in the fact that there are two types of laws: there are just laws, and there are unjust laws. I would agree with St. Augustine that "An unjust law is no law at all</a:t>
            </a:r>
            <a:r>
              <a:rPr lang="en-US" dirty="0" smtClean="0"/>
              <a:t>.“…</a:t>
            </a:r>
          </a:p>
          <a:p>
            <a:endParaRPr lang="en-US" dirty="0"/>
          </a:p>
          <a:p>
            <a:r>
              <a:rPr lang="en-US" dirty="0"/>
              <a:t>Of course, there is nothing new about this kind of civil disobedience. It was seen sublimely in the refusal of Shadrach, Meshach, and Abednego to obey the laws of Nebuchadnezzar because a higher moral law was involved. It was practiced superbly by the early Christians, who were willing to face hungry lions and the excruciating pain of chopping blocks before submitting to certain unjust laws of the Roman Empire. To a degree, academic freedom is a reality today because Socrates practiced civil disobedience.</a:t>
            </a:r>
            <a:endParaRPr lang="en-US" dirty="0"/>
          </a:p>
        </p:txBody>
      </p:sp>
    </p:spTree>
    <p:extLst>
      <p:ext uri="{BB962C8B-B14F-4D97-AF65-F5344CB8AC3E}">
        <p14:creationId xmlns:p14="http://schemas.microsoft.com/office/powerpoint/2010/main" val="1122096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extLst>
      <p:ext uri="{BB962C8B-B14F-4D97-AF65-F5344CB8AC3E}">
        <p14:creationId xmlns:p14="http://schemas.microsoft.com/office/powerpoint/2010/main" val="24313056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1836"/>
            <a:ext cx="9753600" cy="6524625"/>
          </a:xfrm>
          <a:prstGeom prst="rect">
            <a:avLst/>
          </a:prstGeom>
        </p:spPr>
      </p:pic>
    </p:spTree>
    <p:extLst>
      <p:ext uri="{BB962C8B-B14F-4D97-AF65-F5344CB8AC3E}">
        <p14:creationId xmlns:p14="http://schemas.microsoft.com/office/powerpoint/2010/main" val="3530341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0"/>
            <a:ext cx="8483600" cy="6362700"/>
          </a:xfrm>
          <a:prstGeom prst="rect">
            <a:avLst/>
          </a:prstGeom>
        </p:spPr>
      </p:pic>
    </p:spTree>
    <p:extLst>
      <p:ext uri="{BB962C8B-B14F-4D97-AF65-F5344CB8AC3E}">
        <p14:creationId xmlns:p14="http://schemas.microsoft.com/office/powerpoint/2010/main" val="3074170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09800" y="0"/>
            <a:ext cx="4662427" cy="6138862"/>
          </a:xfrm>
          <a:prstGeom prst="rect">
            <a:avLst/>
          </a:prstGeom>
        </p:spPr>
      </p:pic>
    </p:spTree>
    <p:extLst>
      <p:ext uri="{BB962C8B-B14F-4D97-AF65-F5344CB8AC3E}">
        <p14:creationId xmlns:p14="http://schemas.microsoft.com/office/powerpoint/2010/main" val="1265597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37833"/>
            <a:ext cx="9152164" cy="5024717"/>
          </a:xfrm>
          <a:prstGeom prst="rect">
            <a:avLst/>
          </a:prstGeom>
        </p:spPr>
      </p:pic>
    </p:spTree>
    <p:extLst>
      <p:ext uri="{BB962C8B-B14F-4D97-AF65-F5344CB8AC3E}">
        <p14:creationId xmlns:p14="http://schemas.microsoft.com/office/powerpoint/2010/main" val="522401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2832</TotalTime>
  <Words>828</Words>
  <Application>Microsoft Office PowerPoint</Application>
  <PresentationFormat>On-screen Show (4:3)</PresentationFormat>
  <Paragraphs>48</Paragraphs>
  <Slides>30</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64</cp:revision>
  <dcterms:created xsi:type="dcterms:W3CDTF">2009-11-10T04:37:18Z</dcterms:created>
  <dcterms:modified xsi:type="dcterms:W3CDTF">2017-04-17T22:48:41Z</dcterms:modified>
</cp:coreProperties>
</file>