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6"/>
  </p:notesMasterIdLst>
  <p:sldIdLst>
    <p:sldId id="328" r:id="rId3"/>
    <p:sldId id="329" r:id="rId4"/>
    <p:sldId id="330" r:id="rId5"/>
    <p:sldId id="335" r:id="rId6"/>
    <p:sldId id="327" r:id="rId7"/>
    <p:sldId id="333" r:id="rId8"/>
    <p:sldId id="334" r:id="rId9"/>
    <p:sldId id="289" r:id="rId10"/>
    <p:sldId id="317" r:id="rId11"/>
    <p:sldId id="316" r:id="rId12"/>
    <p:sldId id="337" r:id="rId13"/>
    <p:sldId id="336" r:id="rId14"/>
    <p:sldId id="338" r:id="rId15"/>
    <p:sldId id="339" r:id="rId16"/>
    <p:sldId id="340" r:id="rId17"/>
    <p:sldId id="293" r:id="rId18"/>
    <p:sldId id="294" r:id="rId19"/>
    <p:sldId id="295" r:id="rId20"/>
    <p:sldId id="341" r:id="rId21"/>
    <p:sldId id="315" r:id="rId22"/>
    <p:sldId id="297" r:id="rId23"/>
    <p:sldId id="318" r:id="rId24"/>
    <p:sldId id="332" r:id="rId25"/>
    <p:sldId id="321" r:id="rId26"/>
    <p:sldId id="313" r:id="rId27"/>
    <p:sldId id="312" r:id="rId28"/>
    <p:sldId id="310" r:id="rId29"/>
    <p:sldId id="272" r:id="rId30"/>
    <p:sldId id="273" r:id="rId31"/>
    <p:sldId id="274" r:id="rId32"/>
    <p:sldId id="275" r:id="rId33"/>
    <p:sldId id="276" r:id="rId34"/>
    <p:sldId id="277" r:id="rId35"/>
    <p:sldId id="278" r:id="rId36"/>
    <p:sldId id="279" r:id="rId37"/>
    <p:sldId id="280" r:id="rId38"/>
    <p:sldId id="281" r:id="rId39"/>
    <p:sldId id="284" r:id="rId40"/>
    <p:sldId id="320" r:id="rId41"/>
    <p:sldId id="319" r:id="rId42"/>
    <p:sldId id="342" r:id="rId43"/>
    <p:sldId id="326" r:id="rId44"/>
    <p:sldId id="285"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9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3739597-18F6-4233-9ACD-E828581AA412}" type="datetimeFigureOut">
              <a:rPr lang="en-US" smtClean="0"/>
              <a:pPr/>
              <a:t>23-Aug-16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321A72C-DF0F-4245-A85D-226FE8AC7C62}" type="slidenum">
              <a:rPr lang="en-US" smtClean="0"/>
              <a:pPr/>
              <a:t>‹#›</a:t>
            </a:fld>
            <a:endParaRPr lang="en-US"/>
          </a:p>
        </p:txBody>
      </p:sp>
    </p:spTree>
    <p:extLst>
      <p:ext uri="{BB962C8B-B14F-4D97-AF65-F5344CB8AC3E}">
        <p14:creationId xmlns:p14="http://schemas.microsoft.com/office/powerpoint/2010/main" val="28143395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smtClean="0"/>
              <a:pPr/>
              <a:t>5</a:t>
            </a:fld>
            <a:endParaRPr lang="en-US"/>
          </a:p>
        </p:txBody>
      </p:sp>
    </p:spTree>
    <p:extLst>
      <p:ext uri="{BB962C8B-B14F-4D97-AF65-F5344CB8AC3E}">
        <p14:creationId xmlns:p14="http://schemas.microsoft.com/office/powerpoint/2010/main" val="20466051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pPr/>
              <a:t>8</a:t>
            </a:fld>
            <a:endParaRPr lang="en-US"/>
          </a:p>
        </p:txBody>
      </p:sp>
    </p:spTree>
    <p:extLst>
      <p:ext uri="{BB962C8B-B14F-4D97-AF65-F5344CB8AC3E}">
        <p14:creationId xmlns:p14="http://schemas.microsoft.com/office/powerpoint/2010/main" val="29706971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smtClean="0"/>
              <a:pPr/>
              <a:t>9</a:t>
            </a:fld>
            <a:endParaRPr lang="en-US"/>
          </a:p>
        </p:txBody>
      </p:sp>
    </p:spTree>
    <p:extLst>
      <p:ext uri="{BB962C8B-B14F-4D97-AF65-F5344CB8AC3E}">
        <p14:creationId xmlns:p14="http://schemas.microsoft.com/office/powerpoint/2010/main" val="6877903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smtClean="0"/>
              <a:pPr/>
              <a:t>10</a:t>
            </a:fld>
            <a:endParaRPr lang="en-US"/>
          </a:p>
        </p:txBody>
      </p:sp>
    </p:spTree>
    <p:extLst>
      <p:ext uri="{BB962C8B-B14F-4D97-AF65-F5344CB8AC3E}">
        <p14:creationId xmlns:p14="http://schemas.microsoft.com/office/powerpoint/2010/main" val="1974659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5703015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94434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pPr/>
              <a:t>16</a:t>
            </a:fld>
            <a:endParaRPr lang="en-US"/>
          </a:p>
        </p:txBody>
      </p:sp>
    </p:spTree>
    <p:extLst>
      <p:ext uri="{BB962C8B-B14F-4D97-AF65-F5344CB8AC3E}">
        <p14:creationId xmlns:p14="http://schemas.microsoft.com/office/powerpoint/2010/main" val="37837239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pPr/>
              <a:t>17</a:t>
            </a:fld>
            <a:endParaRPr lang="en-US"/>
          </a:p>
        </p:txBody>
      </p:sp>
    </p:spTree>
    <p:extLst>
      <p:ext uri="{BB962C8B-B14F-4D97-AF65-F5344CB8AC3E}">
        <p14:creationId xmlns:p14="http://schemas.microsoft.com/office/powerpoint/2010/main" val="14118512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pPr/>
              <a:t>18</a:t>
            </a:fld>
            <a:endParaRPr lang="en-US"/>
          </a:p>
        </p:txBody>
      </p:sp>
    </p:spTree>
    <p:extLst>
      <p:ext uri="{BB962C8B-B14F-4D97-AF65-F5344CB8AC3E}">
        <p14:creationId xmlns:p14="http://schemas.microsoft.com/office/powerpoint/2010/main" val="17681177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10392471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smtClean="0"/>
              <a:pPr/>
              <a:t>20</a:t>
            </a:fld>
            <a:endParaRPr lang="en-US"/>
          </a:p>
        </p:txBody>
      </p:sp>
    </p:spTree>
    <p:extLst>
      <p:ext uri="{BB962C8B-B14F-4D97-AF65-F5344CB8AC3E}">
        <p14:creationId xmlns:p14="http://schemas.microsoft.com/office/powerpoint/2010/main" val="37649197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pPr/>
              <a:t>21</a:t>
            </a:fld>
            <a:endParaRPr lang="en-US"/>
          </a:p>
        </p:txBody>
      </p:sp>
    </p:spTree>
    <p:extLst>
      <p:ext uri="{BB962C8B-B14F-4D97-AF65-F5344CB8AC3E}">
        <p14:creationId xmlns:p14="http://schemas.microsoft.com/office/powerpoint/2010/main" val="11514835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smtClean="0"/>
              <a:pPr/>
              <a:t>22</a:t>
            </a:fld>
            <a:endParaRPr lang="en-US"/>
          </a:p>
        </p:txBody>
      </p:sp>
    </p:spTree>
    <p:extLst>
      <p:ext uri="{BB962C8B-B14F-4D97-AF65-F5344CB8AC3E}">
        <p14:creationId xmlns:p14="http://schemas.microsoft.com/office/powerpoint/2010/main" val="5576968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ABCFM SEAL</a:t>
            </a:r>
            <a:endParaRPr lang="en-US" dirty="0"/>
          </a:p>
        </p:txBody>
      </p:sp>
      <p:sp>
        <p:nvSpPr>
          <p:cNvPr id="4" name="Slide Number Placeholder 3"/>
          <p:cNvSpPr>
            <a:spLocks noGrp="1"/>
          </p:cNvSpPr>
          <p:nvPr>
            <p:ph type="sldNum" sz="quarter" idx="10"/>
          </p:nvPr>
        </p:nvSpPr>
        <p:spPr/>
        <p:txBody>
          <a:bodyPr/>
          <a:lstStyle/>
          <a:p>
            <a:fld id="{D321A72C-DF0F-4245-A85D-226FE8AC7C62}" type="slidenum">
              <a:rPr lang="en-US" smtClean="0"/>
              <a:pPr/>
              <a:t>24</a:t>
            </a:fld>
            <a:endParaRPr lang="en-US"/>
          </a:p>
        </p:txBody>
      </p:sp>
    </p:spTree>
    <p:extLst>
      <p:ext uri="{BB962C8B-B14F-4D97-AF65-F5344CB8AC3E}">
        <p14:creationId xmlns:p14="http://schemas.microsoft.com/office/powerpoint/2010/main" val="15106156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Samuel </a:t>
            </a:r>
            <a:r>
              <a:rPr lang="en-US" dirty="0" err="1" smtClean="0"/>
              <a:t>worcester</a:t>
            </a:r>
            <a:r>
              <a:rPr lang="en-US" dirty="0" smtClean="0"/>
              <a:t>--</a:t>
            </a:r>
            <a:r>
              <a:rPr lang="en-US" dirty="0" err="1" smtClean="0"/>
              <a:t>abcfm</a:t>
            </a:r>
            <a:endParaRPr lang="en-US" dirty="0"/>
          </a:p>
        </p:txBody>
      </p:sp>
      <p:sp>
        <p:nvSpPr>
          <p:cNvPr id="4" name="Slide Number Placeholder 3"/>
          <p:cNvSpPr>
            <a:spLocks noGrp="1"/>
          </p:cNvSpPr>
          <p:nvPr>
            <p:ph type="sldNum" sz="quarter" idx="10"/>
          </p:nvPr>
        </p:nvSpPr>
        <p:spPr/>
        <p:txBody>
          <a:bodyPr/>
          <a:lstStyle/>
          <a:p>
            <a:fld id="{D321A72C-DF0F-4245-A85D-226FE8AC7C62}" type="slidenum">
              <a:rPr lang="en-US" smtClean="0"/>
              <a:pPr/>
              <a:t>25</a:t>
            </a:fld>
            <a:endParaRPr lang="en-US"/>
          </a:p>
        </p:txBody>
      </p:sp>
    </p:spTree>
    <p:extLst>
      <p:ext uri="{BB962C8B-B14F-4D97-AF65-F5344CB8AC3E}">
        <p14:creationId xmlns:p14="http://schemas.microsoft.com/office/powerpoint/2010/main" val="13473934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Robert college, </a:t>
            </a:r>
            <a:r>
              <a:rPr lang="en-US" dirty="0" err="1" smtClean="0"/>
              <a:t>istanbul</a:t>
            </a:r>
            <a:r>
              <a:rPr lang="en-US" dirty="0" smtClean="0"/>
              <a:t>, oldest </a:t>
            </a:r>
            <a:r>
              <a:rPr lang="en-US" dirty="0" err="1" smtClean="0"/>
              <a:t>american</a:t>
            </a:r>
            <a:r>
              <a:rPr lang="en-US" dirty="0" smtClean="0"/>
              <a:t> school still in existence outside</a:t>
            </a:r>
            <a:r>
              <a:rPr lang="en-US" baseline="0" dirty="0" smtClean="0"/>
              <a:t> US</a:t>
            </a:r>
            <a:endParaRPr lang="en-US" dirty="0"/>
          </a:p>
        </p:txBody>
      </p:sp>
      <p:sp>
        <p:nvSpPr>
          <p:cNvPr id="4" name="Slide Number Placeholder 3"/>
          <p:cNvSpPr>
            <a:spLocks noGrp="1"/>
          </p:cNvSpPr>
          <p:nvPr>
            <p:ph type="sldNum" sz="quarter" idx="10"/>
          </p:nvPr>
        </p:nvSpPr>
        <p:spPr/>
        <p:txBody>
          <a:bodyPr/>
          <a:lstStyle/>
          <a:p>
            <a:fld id="{D321A72C-DF0F-4245-A85D-226FE8AC7C62}" type="slidenum">
              <a:rPr lang="en-US" smtClean="0"/>
              <a:pPr/>
              <a:t>26</a:t>
            </a:fld>
            <a:endParaRPr lang="en-US"/>
          </a:p>
        </p:txBody>
      </p:sp>
    </p:spTree>
    <p:extLst>
      <p:ext uri="{BB962C8B-B14F-4D97-AF65-F5344CB8AC3E}">
        <p14:creationId xmlns:p14="http://schemas.microsoft.com/office/powerpoint/2010/main" val="37969755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Am </a:t>
            </a:r>
            <a:r>
              <a:rPr lang="en-US" dirty="0" err="1" smtClean="0"/>
              <a:t>univ</a:t>
            </a:r>
            <a:r>
              <a:rPr lang="en-US" dirty="0" smtClean="0"/>
              <a:t> </a:t>
            </a:r>
            <a:r>
              <a:rPr lang="en-US" dirty="0" err="1" smtClean="0"/>
              <a:t>beirut</a:t>
            </a:r>
            <a:endParaRPr lang="en-US" dirty="0"/>
          </a:p>
        </p:txBody>
      </p:sp>
      <p:sp>
        <p:nvSpPr>
          <p:cNvPr id="4" name="Slide Number Placeholder 3"/>
          <p:cNvSpPr>
            <a:spLocks noGrp="1"/>
          </p:cNvSpPr>
          <p:nvPr>
            <p:ph type="sldNum" sz="quarter" idx="10"/>
          </p:nvPr>
        </p:nvSpPr>
        <p:spPr/>
        <p:txBody>
          <a:bodyPr/>
          <a:lstStyle/>
          <a:p>
            <a:fld id="{D321A72C-DF0F-4245-A85D-226FE8AC7C62}" type="slidenum">
              <a:rPr lang="en-US" smtClean="0"/>
              <a:pPr/>
              <a:t>27</a:t>
            </a:fld>
            <a:endParaRPr lang="en-US"/>
          </a:p>
        </p:txBody>
      </p:sp>
    </p:spTree>
    <p:extLst>
      <p:ext uri="{BB962C8B-B14F-4D97-AF65-F5344CB8AC3E}">
        <p14:creationId xmlns:p14="http://schemas.microsoft.com/office/powerpoint/2010/main" val="32754446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4A1942E-4103-4255-BCA5-053B3AD145E5}" type="slidenum">
              <a:rPr lang="en-US" smtClean="0"/>
              <a:pPr/>
              <a:t>28</a:t>
            </a:fld>
            <a:endParaRPr lang="en-US"/>
          </a:p>
        </p:txBody>
      </p:sp>
    </p:spTree>
    <p:extLst>
      <p:ext uri="{BB962C8B-B14F-4D97-AF65-F5344CB8AC3E}">
        <p14:creationId xmlns:p14="http://schemas.microsoft.com/office/powerpoint/2010/main" val="919372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4A1942E-4103-4255-BCA5-053B3AD145E5}" type="slidenum">
              <a:rPr lang="en-US" smtClean="0"/>
              <a:pPr/>
              <a:t>29</a:t>
            </a:fld>
            <a:endParaRPr lang="en-US"/>
          </a:p>
        </p:txBody>
      </p:sp>
    </p:spTree>
    <p:extLst>
      <p:ext uri="{BB962C8B-B14F-4D97-AF65-F5344CB8AC3E}">
        <p14:creationId xmlns:p14="http://schemas.microsoft.com/office/powerpoint/2010/main" val="12691307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4A1942E-4103-4255-BCA5-053B3AD145E5}" type="slidenum">
              <a:rPr lang="en-US" smtClean="0"/>
              <a:pPr/>
              <a:t>30</a:t>
            </a:fld>
            <a:endParaRPr lang="en-US"/>
          </a:p>
        </p:txBody>
      </p:sp>
    </p:spTree>
    <p:extLst>
      <p:ext uri="{BB962C8B-B14F-4D97-AF65-F5344CB8AC3E}">
        <p14:creationId xmlns:p14="http://schemas.microsoft.com/office/powerpoint/2010/main" val="11925274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4A1942E-4103-4255-BCA5-053B3AD145E5}" type="slidenum">
              <a:rPr lang="en-US" smtClean="0"/>
              <a:pPr/>
              <a:t>31</a:t>
            </a:fld>
            <a:endParaRPr lang="en-US"/>
          </a:p>
        </p:txBody>
      </p:sp>
    </p:spTree>
    <p:extLst>
      <p:ext uri="{BB962C8B-B14F-4D97-AF65-F5344CB8AC3E}">
        <p14:creationId xmlns:p14="http://schemas.microsoft.com/office/powerpoint/2010/main" val="36443146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4A1942E-4103-4255-BCA5-053B3AD145E5}" type="slidenum">
              <a:rPr lang="en-US" smtClean="0"/>
              <a:pPr/>
              <a:t>32</a:t>
            </a:fld>
            <a:endParaRPr lang="en-US"/>
          </a:p>
        </p:txBody>
      </p:sp>
    </p:spTree>
    <p:extLst>
      <p:ext uri="{BB962C8B-B14F-4D97-AF65-F5344CB8AC3E}">
        <p14:creationId xmlns:p14="http://schemas.microsoft.com/office/powerpoint/2010/main" val="34196844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4A1942E-4103-4255-BCA5-053B3AD145E5}" type="slidenum">
              <a:rPr lang="en-US" smtClean="0"/>
              <a:pPr/>
              <a:t>33</a:t>
            </a:fld>
            <a:endParaRPr lang="en-US"/>
          </a:p>
        </p:txBody>
      </p:sp>
    </p:spTree>
    <p:extLst>
      <p:ext uri="{BB962C8B-B14F-4D97-AF65-F5344CB8AC3E}">
        <p14:creationId xmlns:p14="http://schemas.microsoft.com/office/powerpoint/2010/main" val="34219773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4A1942E-4103-4255-BCA5-053B3AD145E5}" type="slidenum">
              <a:rPr lang="en-US" smtClean="0"/>
              <a:pPr/>
              <a:t>34</a:t>
            </a:fld>
            <a:endParaRPr lang="en-US"/>
          </a:p>
        </p:txBody>
      </p:sp>
    </p:spTree>
    <p:extLst>
      <p:ext uri="{BB962C8B-B14F-4D97-AF65-F5344CB8AC3E}">
        <p14:creationId xmlns:p14="http://schemas.microsoft.com/office/powerpoint/2010/main" val="14657052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4A1942E-4103-4255-BCA5-053B3AD145E5}" type="slidenum">
              <a:rPr lang="en-US" smtClean="0"/>
              <a:pPr/>
              <a:t>35</a:t>
            </a:fld>
            <a:endParaRPr lang="en-US"/>
          </a:p>
        </p:txBody>
      </p:sp>
    </p:spTree>
    <p:extLst>
      <p:ext uri="{BB962C8B-B14F-4D97-AF65-F5344CB8AC3E}">
        <p14:creationId xmlns:p14="http://schemas.microsoft.com/office/powerpoint/2010/main" val="35444706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4A1942E-4103-4255-BCA5-053B3AD145E5}" type="slidenum">
              <a:rPr lang="en-US" smtClean="0"/>
              <a:pPr/>
              <a:t>36</a:t>
            </a:fld>
            <a:endParaRPr lang="en-US"/>
          </a:p>
        </p:txBody>
      </p:sp>
    </p:spTree>
    <p:extLst>
      <p:ext uri="{BB962C8B-B14F-4D97-AF65-F5344CB8AC3E}">
        <p14:creationId xmlns:p14="http://schemas.microsoft.com/office/powerpoint/2010/main" val="17207926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4A1942E-4103-4255-BCA5-053B3AD145E5}" type="slidenum">
              <a:rPr lang="en-US" smtClean="0"/>
              <a:pPr/>
              <a:t>37</a:t>
            </a:fld>
            <a:endParaRPr lang="en-US"/>
          </a:p>
        </p:txBody>
      </p:sp>
    </p:spTree>
    <p:extLst>
      <p:ext uri="{BB962C8B-B14F-4D97-AF65-F5344CB8AC3E}">
        <p14:creationId xmlns:p14="http://schemas.microsoft.com/office/powerpoint/2010/main" val="26648214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4A1942E-4103-4255-BCA5-053B3AD145E5}" type="slidenum">
              <a:rPr lang="en-US" smtClean="0"/>
              <a:pPr/>
              <a:t>38</a:t>
            </a:fld>
            <a:endParaRPr lang="en-US"/>
          </a:p>
        </p:txBody>
      </p:sp>
    </p:spTree>
    <p:extLst>
      <p:ext uri="{BB962C8B-B14F-4D97-AF65-F5344CB8AC3E}">
        <p14:creationId xmlns:p14="http://schemas.microsoft.com/office/powerpoint/2010/main" val="23715925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smtClean="0"/>
              <a:pPr/>
              <a:t>39</a:t>
            </a:fld>
            <a:endParaRPr lang="en-US"/>
          </a:p>
        </p:txBody>
      </p:sp>
    </p:spTree>
    <p:extLst>
      <p:ext uri="{BB962C8B-B14F-4D97-AF65-F5344CB8AC3E}">
        <p14:creationId xmlns:p14="http://schemas.microsoft.com/office/powerpoint/2010/main" val="4067101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Armenian </a:t>
            </a:r>
            <a:r>
              <a:rPr lang="en-US" dirty="0" err="1" smtClean="0"/>
              <a:t>cemetry</a:t>
            </a:r>
            <a:r>
              <a:rPr lang="en-US" dirty="0" smtClean="0"/>
              <a:t> massacre 1896</a:t>
            </a:r>
            <a:endParaRPr lang="en-US" dirty="0"/>
          </a:p>
        </p:txBody>
      </p:sp>
      <p:sp>
        <p:nvSpPr>
          <p:cNvPr id="4" name="Slide Number Placeholder 3"/>
          <p:cNvSpPr>
            <a:spLocks noGrp="1"/>
          </p:cNvSpPr>
          <p:nvPr>
            <p:ph type="sldNum" sz="quarter" idx="10"/>
          </p:nvPr>
        </p:nvSpPr>
        <p:spPr/>
        <p:txBody>
          <a:bodyPr/>
          <a:lstStyle/>
          <a:p>
            <a:fld id="{D321A72C-DF0F-4245-A85D-226FE8AC7C62}" type="slidenum">
              <a:rPr lang="en-US" smtClean="0"/>
              <a:pPr/>
              <a:t>40</a:t>
            </a:fld>
            <a:endParaRPr lang="en-US"/>
          </a:p>
        </p:txBody>
      </p:sp>
    </p:spTree>
    <p:extLst>
      <p:ext uri="{BB962C8B-B14F-4D97-AF65-F5344CB8AC3E}">
        <p14:creationId xmlns:p14="http://schemas.microsoft.com/office/powerpoint/2010/main" val="2697446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16183365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smtClean="0"/>
              <a:pPr/>
              <a:t>42</a:t>
            </a:fld>
            <a:endParaRPr lang="en-US"/>
          </a:p>
        </p:txBody>
      </p:sp>
    </p:spTree>
    <p:extLst>
      <p:ext uri="{BB962C8B-B14F-4D97-AF65-F5344CB8AC3E}">
        <p14:creationId xmlns:p14="http://schemas.microsoft.com/office/powerpoint/2010/main" val="20573422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smtClean="0"/>
              <a:pPr/>
              <a:t>43</a:t>
            </a:fld>
            <a:endParaRPr lang="en-US"/>
          </a:p>
        </p:txBody>
      </p:sp>
    </p:spTree>
    <p:extLst>
      <p:ext uri="{BB962C8B-B14F-4D97-AF65-F5344CB8AC3E}">
        <p14:creationId xmlns:p14="http://schemas.microsoft.com/office/powerpoint/2010/main" val="34327363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296DA6B-F9B5-4845-B69E-2DCB12050EF8}" type="datetimeFigureOut">
              <a:rPr lang="en-US" smtClean="0"/>
              <a:pPr/>
              <a:t>23-Aug-16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CC5A5-CEFA-40AE-B4D6-DBD99D9ADDE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96DA6B-F9B5-4845-B69E-2DCB12050EF8}" type="datetimeFigureOut">
              <a:rPr lang="en-US" smtClean="0"/>
              <a:pPr/>
              <a:t>23-Aug-16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CC5A5-CEFA-40AE-B4D6-DBD99D9ADDE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96DA6B-F9B5-4845-B69E-2DCB12050EF8}" type="datetimeFigureOut">
              <a:rPr lang="en-US" smtClean="0"/>
              <a:pPr/>
              <a:t>23-Aug-16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CC5A5-CEFA-40AE-B4D6-DBD99D9ADDE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296DA6B-F9B5-4845-B69E-2DCB12050EF8}" type="datetimeFigureOut">
              <a:rPr lang="en-US" smtClean="0"/>
              <a:pPr/>
              <a:t>23-Aug-16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6CC5A5-CEFA-40AE-B4D6-DBD99D9ADDE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296DA6B-F9B5-4845-B69E-2DCB12050EF8}" type="datetimeFigureOut">
              <a:rPr lang="en-US" smtClean="0"/>
              <a:pPr/>
              <a:t>23-Aug-16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6CC5A5-CEFA-40AE-B4D6-DBD99D9ADDE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296DA6B-F9B5-4845-B69E-2DCB12050EF8}" type="datetimeFigureOut">
              <a:rPr lang="en-US" smtClean="0"/>
              <a:pPr/>
              <a:t>23-Aug-16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6CC5A5-CEFA-40AE-B4D6-DBD99D9ADDE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96DA6B-F9B5-4845-B69E-2DCB12050EF8}" type="datetimeFigureOut">
              <a:rPr lang="en-US" smtClean="0"/>
              <a:pPr/>
              <a:t>23-Aug-16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66CC5A5-CEFA-40AE-B4D6-DBD99D9ADDE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96DA6B-F9B5-4845-B69E-2DCB12050EF8}" type="datetimeFigureOut">
              <a:rPr lang="en-US" smtClean="0"/>
              <a:pPr/>
              <a:t>23-Aug-16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6CC5A5-CEFA-40AE-B4D6-DBD99D9ADDE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96DA6B-F9B5-4845-B69E-2DCB12050EF8}" type="datetimeFigureOut">
              <a:rPr lang="en-US" smtClean="0"/>
              <a:pPr/>
              <a:t>23-Aug-16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6CC5A5-CEFA-40AE-B4D6-DBD99D9ADDE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96DA6B-F9B5-4845-B69E-2DCB12050EF8}" type="datetimeFigureOut">
              <a:rPr lang="en-US" smtClean="0"/>
              <a:pPr/>
              <a:t>23-Aug-16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CC5A5-CEFA-40AE-B4D6-DBD99D9ADDE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96DA6B-F9B5-4845-B69E-2DCB12050EF8}" type="datetimeFigureOut">
              <a:rPr lang="en-US" smtClean="0"/>
              <a:pPr/>
              <a:t>23-Aug-16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CC5A5-CEFA-40AE-B4D6-DBD99D9ADDE2}"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296DA6B-F9B5-4845-B69E-2DCB12050EF8}" type="datetimeFigureOut">
              <a:rPr lang="en-US" smtClean="0">
                <a:solidFill>
                  <a:prstClr val="black">
                    <a:tint val="75000"/>
                  </a:prstClr>
                </a:solidFill>
              </a:rPr>
              <a:pPr/>
              <a:t>25-Aug-16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593360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96DA6B-F9B5-4845-B69E-2DCB12050EF8}" type="datetimeFigureOut">
              <a:rPr lang="en-US" smtClean="0">
                <a:solidFill>
                  <a:prstClr val="black">
                    <a:tint val="75000"/>
                  </a:prstClr>
                </a:solidFill>
              </a:rPr>
              <a:pPr/>
              <a:t>25-Aug-16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33570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96DA6B-F9B5-4845-B69E-2DCB12050EF8}" type="datetimeFigureOut">
              <a:rPr lang="en-US" smtClean="0">
                <a:solidFill>
                  <a:prstClr val="black">
                    <a:tint val="75000"/>
                  </a:prstClr>
                </a:solidFill>
              </a:rPr>
              <a:pPr/>
              <a:t>25-Aug-16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520778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296DA6B-F9B5-4845-B69E-2DCB12050EF8}" type="datetimeFigureOut">
              <a:rPr lang="en-US" smtClean="0">
                <a:solidFill>
                  <a:prstClr val="black">
                    <a:tint val="75000"/>
                  </a:prstClr>
                </a:solidFill>
              </a:rPr>
              <a:pPr/>
              <a:t>25-Aug-16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11191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296DA6B-F9B5-4845-B69E-2DCB12050EF8}" type="datetimeFigureOut">
              <a:rPr lang="en-US" smtClean="0">
                <a:solidFill>
                  <a:prstClr val="black">
                    <a:tint val="75000"/>
                  </a:prstClr>
                </a:solidFill>
              </a:rPr>
              <a:pPr/>
              <a:t>25-Aug-16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123888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296DA6B-F9B5-4845-B69E-2DCB12050EF8}" type="datetimeFigureOut">
              <a:rPr lang="en-US" smtClean="0">
                <a:solidFill>
                  <a:prstClr val="black">
                    <a:tint val="75000"/>
                  </a:prstClr>
                </a:solidFill>
              </a:rPr>
              <a:pPr/>
              <a:t>25-Aug-16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403878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96DA6B-F9B5-4845-B69E-2DCB12050EF8}" type="datetimeFigureOut">
              <a:rPr lang="en-US" smtClean="0">
                <a:solidFill>
                  <a:prstClr val="black">
                    <a:tint val="75000"/>
                  </a:prstClr>
                </a:solidFill>
              </a:rPr>
              <a:pPr/>
              <a:t>25-Aug-16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48492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96DA6B-F9B5-4845-B69E-2DCB12050EF8}" type="datetimeFigureOut">
              <a:rPr lang="en-US" smtClean="0">
                <a:solidFill>
                  <a:prstClr val="black">
                    <a:tint val="75000"/>
                  </a:prstClr>
                </a:solidFill>
              </a:rPr>
              <a:pPr/>
              <a:t>25-Aug-16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78162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96DA6B-F9B5-4845-B69E-2DCB12050EF8}" type="datetimeFigureOut">
              <a:rPr lang="en-US" smtClean="0">
                <a:solidFill>
                  <a:prstClr val="black">
                    <a:tint val="75000"/>
                  </a:prstClr>
                </a:solidFill>
              </a:rPr>
              <a:pPr/>
              <a:t>25-Aug-16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61747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96DA6B-F9B5-4845-B69E-2DCB12050EF8}" type="datetimeFigureOut">
              <a:rPr lang="en-US" smtClean="0">
                <a:solidFill>
                  <a:prstClr val="black">
                    <a:tint val="75000"/>
                  </a:prstClr>
                </a:solidFill>
              </a:rPr>
              <a:pPr/>
              <a:t>25-Aug-16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72973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96DA6B-F9B5-4845-B69E-2DCB12050EF8}" type="datetimeFigureOut">
              <a:rPr lang="en-US" smtClean="0">
                <a:solidFill>
                  <a:prstClr val="black">
                    <a:tint val="75000"/>
                  </a:prstClr>
                </a:solidFill>
              </a:rPr>
              <a:pPr/>
              <a:t>25-Aug-16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5290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96DA6B-F9B5-4845-B69E-2DCB12050EF8}" type="datetimeFigureOut">
              <a:rPr lang="en-US" smtClean="0"/>
              <a:pPr/>
              <a:t>23-Aug-16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6CC5A5-CEFA-40AE-B4D6-DBD99D9ADDE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96DA6B-F9B5-4845-B69E-2DCB12050EF8}" type="datetimeFigureOut">
              <a:rPr lang="en-US" smtClean="0">
                <a:solidFill>
                  <a:prstClr val="black">
                    <a:tint val="75000"/>
                  </a:prstClr>
                </a:solidFill>
              </a:rPr>
              <a:pPr/>
              <a:t>25-Aug-16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08265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38200" y="0"/>
            <a:ext cx="7378491" cy="6553200"/>
          </a:xfrm>
          <a:prstGeom prst="rect">
            <a:avLst/>
          </a:prstGeom>
        </p:spPr>
      </p:pic>
    </p:spTree>
    <p:extLst>
      <p:ext uri="{BB962C8B-B14F-4D97-AF65-F5344CB8AC3E}">
        <p14:creationId xmlns:p14="http://schemas.microsoft.com/office/powerpoint/2010/main" val="11783139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23" y="14689"/>
            <a:ext cx="9144000" cy="5170827"/>
          </a:xfrm>
          <a:prstGeom prst="rect">
            <a:avLst/>
          </a:prstGeom>
        </p:spPr>
      </p:pic>
    </p:spTree>
    <p:extLst>
      <p:ext uri="{BB962C8B-B14F-4D97-AF65-F5344CB8AC3E}">
        <p14:creationId xmlns:p14="http://schemas.microsoft.com/office/powerpoint/2010/main" val="892979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52512" y="71437"/>
            <a:ext cx="7038975" cy="6715125"/>
          </a:xfrm>
          <a:prstGeom prst="rect">
            <a:avLst/>
          </a:prstGeom>
        </p:spPr>
      </p:pic>
    </p:spTree>
    <p:extLst>
      <p:ext uri="{BB962C8B-B14F-4D97-AF65-F5344CB8AC3E}">
        <p14:creationId xmlns:p14="http://schemas.microsoft.com/office/powerpoint/2010/main" val="25361850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38200" y="0"/>
            <a:ext cx="7378491" cy="6553200"/>
          </a:xfrm>
          <a:prstGeom prst="rect">
            <a:avLst/>
          </a:prstGeom>
        </p:spPr>
      </p:pic>
    </p:spTree>
    <p:extLst>
      <p:ext uri="{BB962C8B-B14F-4D97-AF65-F5344CB8AC3E}">
        <p14:creationId xmlns:p14="http://schemas.microsoft.com/office/powerpoint/2010/main" val="13903093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apture.PNG"/>
          <p:cNvPicPr>
            <a:picLocks noChangeAspect="1"/>
          </p:cNvPicPr>
          <p:nvPr/>
        </p:nvPicPr>
        <p:blipFill>
          <a:blip r:embed="rId3" cstate="print"/>
          <a:stretch>
            <a:fillRect/>
          </a:stretch>
        </p:blipFill>
        <p:spPr>
          <a:xfrm>
            <a:off x="0" y="18361"/>
            <a:ext cx="9144000" cy="5131760"/>
          </a:xfrm>
          <a:prstGeom prst="rect">
            <a:avLst/>
          </a:prstGeom>
        </p:spPr>
      </p:pic>
    </p:spTree>
    <p:extLst>
      <p:ext uri="{BB962C8B-B14F-4D97-AF65-F5344CB8AC3E}">
        <p14:creationId xmlns:p14="http://schemas.microsoft.com/office/powerpoint/2010/main" val="38233721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90538" y="-71438"/>
            <a:ext cx="10125075" cy="7000875"/>
          </a:xfrm>
          <a:prstGeom prst="rect">
            <a:avLst/>
          </a:prstGeom>
        </p:spPr>
      </p:pic>
    </p:spTree>
    <p:extLst>
      <p:ext uri="{BB962C8B-B14F-4D97-AF65-F5344CB8AC3E}">
        <p14:creationId xmlns:p14="http://schemas.microsoft.com/office/powerpoint/2010/main" val="17347644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85800" y="25706"/>
            <a:ext cx="8145844" cy="6210300"/>
          </a:xfrm>
          <a:prstGeom prst="rect">
            <a:avLst/>
          </a:prstGeom>
        </p:spPr>
      </p:pic>
    </p:spTree>
    <p:extLst>
      <p:ext uri="{BB962C8B-B14F-4D97-AF65-F5344CB8AC3E}">
        <p14:creationId xmlns:p14="http://schemas.microsoft.com/office/powerpoint/2010/main" val="15321485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reaty1783_fr.jpg"/>
          <p:cNvPicPr>
            <a:picLocks noChangeAspect="1"/>
          </p:cNvPicPr>
          <p:nvPr/>
        </p:nvPicPr>
        <p:blipFill>
          <a:blip r:embed="rId3" cstate="print"/>
          <a:stretch>
            <a:fillRect/>
          </a:stretch>
        </p:blipFill>
        <p:spPr>
          <a:xfrm>
            <a:off x="1950259" y="0"/>
            <a:ext cx="5243482" cy="6858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http://www.euratlas.net/history/europe/1600/1600.jpg"/>
          <p:cNvPicPr>
            <a:picLocks noChangeAspect="1" noChangeArrowheads="1"/>
          </p:cNvPicPr>
          <p:nvPr/>
        </p:nvPicPr>
        <p:blipFill>
          <a:blip r:embed="rId3" cstate="print"/>
          <a:srcRect/>
          <a:stretch>
            <a:fillRect/>
          </a:stretch>
        </p:blipFill>
        <p:spPr bwMode="auto">
          <a:xfrm>
            <a:off x="634914" y="8582"/>
            <a:ext cx="8128086" cy="6620817"/>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Complete Map of Europe in Year 1800"/>
          <p:cNvPicPr>
            <a:picLocks noChangeAspect="1" noChangeArrowheads="1"/>
          </p:cNvPicPr>
          <p:nvPr/>
        </p:nvPicPr>
        <p:blipFill>
          <a:blip r:embed="rId3" cstate="print"/>
          <a:srcRect/>
          <a:stretch>
            <a:fillRect/>
          </a:stretch>
        </p:blipFill>
        <p:spPr bwMode="auto">
          <a:xfrm>
            <a:off x="457200" y="-11095"/>
            <a:ext cx="8534400" cy="6951785"/>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81000" y="0"/>
            <a:ext cx="8573188" cy="6708398"/>
          </a:xfrm>
          <a:prstGeom prst="rect">
            <a:avLst/>
          </a:prstGeom>
        </p:spPr>
      </p:pic>
    </p:spTree>
    <p:extLst>
      <p:ext uri="{BB962C8B-B14F-4D97-AF65-F5344CB8AC3E}">
        <p14:creationId xmlns:p14="http://schemas.microsoft.com/office/powerpoint/2010/main" val="8946763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09700" y="-1247775"/>
            <a:ext cx="11963400" cy="9353550"/>
          </a:xfrm>
          <a:prstGeom prst="rect">
            <a:avLst/>
          </a:prstGeom>
        </p:spPr>
      </p:pic>
    </p:spTree>
    <p:extLst>
      <p:ext uri="{BB962C8B-B14F-4D97-AF65-F5344CB8AC3E}">
        <p14:creationId xmlns:p14="http://schemas.microsoft.com/office/powerpoint/2010/main" val="17182294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71600" y="381001"/>
            <a:ext cx="6400800" cy="4247317"/>
          </a:xfrm>
          <a:prstGeom prst="rect">
            <a:avLst/>
          </a:prstGeom>
        </p:spPr>
        <p:txBody>
          <a:bodyPr wrap="square">
            <a:spAutoFit/>
          </a:bodyPr>
          <a:lstStyle/>
          <a:p>
            <a:pPr algn="ctr"/>
            <a:r>
              <a:rPr lang="en-US" dirty="0" smtClean="0">
                <a:solidFill>
                  <a:prstClr val="black"/>
                </a:solidFill>
              </a:rPr>
              <a:t>U.S.-Morocco Treaty of Friendship (1786)</a:t>
            </a:r>
          </a:p>
          <a:p>
            <a:endParaRPr lang="en-US" dirty="0">
              <a:solidFill>
                <a:prstClr val="black"/>
              </a:solidFill>
            </a:endParaRPr>
          </a:p>
          <a:p>
            <a:r>
              <a:rPr lang="en-US" dirty="0" smtClean="0">
                <a:solidFill>
                  <a:prstClr val="black"/>
                </a:solidFill>
              </a:rPr>
              <a:t>Whereas the United States of America in Congress assembled by their Commission bearing date the </a:t>
            </a:r>
            <a:r>
              <a:rPr lang="en-US" dirty="0" err="1" smtClean="0">
                <a:solidFill>
                  <a:prstClr val="black"/>
                </a:solidFill>
              </a:rPr>
              <a:t>twelvth</a:t>
            </a:r>
            <a:r>
              <a:rPr lang="en-US" dirty="0" smtClean="0">
                <a:solidFill>
                  <a:prstClr val="black"/>
                </a:solidFill>
              </a:rPr>
              <a:t> day of May One thousand Seven hundred and Eighty four thought proper to constitute John Adams, Benjamin Franklin and Thomas Jefferson their Ministers Plenipotentiary, giving to them or a Majority of them full Powers to confer, treat &amp; negotiate with the Ambassador, Minister or Commissioner of His Majesty the Emperor of Morocco concerning a Treaty of Amity and Commerce…</a:t>
            </a:r>
          </a:p>
          <a:p>
            <a:endParaRPr lang="en-US" dirty="0">
              <a:solidFill>
                <a:prstClr val="black"/>
              </a:solidFill>
            </a:endParaRPr>
          </a:p>
          <a:p>
            <a:r>
              <a:rPr lang="en-US" dirty="0">
                <a:solidFill>
                  <a:prstClr val="black"/>
                </a:solidFill>
              </a:rPr>
              <a:t>This is a Treaty of Peace and </a:t>
            </a:r>
            <a:r>
              <a:rPr lang="en-US" dirty="0" smtClean="0">
                <a:solidFill>
                  <a:prstClr val="black"/>
                </a:solidFill>
              </a:rPr>
              <a:t>Friendship…</a:t>
            </a:r>
          </a:p>
          <a:p>
            <a:endParaRPr lang="en-US" dirty="0">
              <a:solidFill>
                <a:prstClr val="black"/>
              </a:solidFill>
            </a:endParaRPr>
          </a:p>
          <a:p>
            <a:r>
              <a:rPr lang="en-US" dirty="0">
                <a:solidFill>
                  <a:prstClr val="black"/>
                </a:solidFill>
              </a:rPr>
              <a:t>This Treaty shall continue in full Force, with the help of God for Fifty Years.</a:t>
            </a:r>
          </a:p>
        </p:txBody>
      </p:sp>
    </p:spTree>
    <p:extLst>
      <p:ext uri="{BB962C8B-B14F-4D97-AF65-F5344CB8AC3E}">
        <p14:creationId xmlns:p14="http://schemas.microsoft.com/office/powerpoint/2010/main" val="26996210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228601"/>
            <a:ext cx="7696200" cy="7017306"/>
          </a:xfrm>
          <a:prstGeom prst="rect">
            <a:avLst/>
          </a:prstGeom>
          <a:noFill/>
        </p:spPr>
        <p:txBody>
          <a:bodyPr wrap="square" rtlCol="0">
            <a:spAutoFit/>
          </a:bodyPr>
          <a:lstStyle/>
          <a:p>
            <a:r>
              <a:rPr lang="en-US" b="1" dirty="0" smtClean="0">
                <a:solidFill>
                  <a:prstClr val="black"/>
                </a:solidFill>
              </a:rPr>
              <a:t>Article </a:t>
            </a:r>
            <a:r>
              <a:rPr lang="en-US" b="1" dirty="0">
                <a:solidFill>
                  <a:prstClr val="black"/>
                </a:solidFill>
              </a:rPr>
              <a:t>I, Section </a:t>
            </a:r>
            <a:r>
              <a:rPr lang="en-US" b="1" dirty="0" smtClean="0">
                <a:solidFill>
                  <a:prstClr val="black"/>
                </a:solidFill>
              </a:rPr>
              <a:t>8</a:t>
            </a:r>
            <a:endParaRPr lang="en-US" dirty="0">
              <a:solidFill>
                <a:prstClr val="black"/>
              </a:solidFill>
            </a:endParaRPr>
          </a:p>
          <a:p>
            <a:pPr marL="342900" indent="-342900">
              <a:buFont typeface="+mj-lt"/>
              <a:buAutoNum type="arabicPeriod"/>
            </a:pPr>
            <a:r>
              <a:rPr lang="en-US" dirty="0">
                <a:solidFill>
                  <a:prstClr val="black"/>
                </a:solidFill>
              </a:rPr>
              <a:t>The Congress shall </a:t>
            </a:r>
            <a:r>
              <a:rPr lang="en-US" dirty="0" smtClean="0">
                <a:solidFill>
                  <a:prstClr val="black"/>
                </a:solidFill>
              </a:rPr>
              <a:t>have </a:t>
            </a:r>
            <a:r>
              <a:rPr lang="en-US" dirty="0">
                <a:solidFill>
                  <a:prstClr val="black"/>
                </a:solidFill>
              </a:rPr>
              <a:t>Power To lay and collect </a:t>
            </a:r>
            <a:r>
              <a:rPr lang="en-US" dirty="0" smtClean="0">
                <a:solidFill>
                  <a:prstClr val="black"/>
                </a:solidFill>
              </a:rPr>
              <a:t>Taxes, Duties</a:t>
            </a:r>
            <a:r>
              <a:rPr lang="en-US" dirty="0">
                <a:solidFill>
                  <a:prstClr val="black"/>
                </a:solidFill>
              </a:rPr>
              <a:t>, </a:t>
            </a:r>
            <a:r>
              <a:rPr lang="en-US" dirty="0" smtClean="0">
                <a:solidFill>
                  <a:prstClr val="black"/>
                </a:solidFill>
              </a:rPr>
              <a:t>Imposts</a:t>
            </a:r>
            <a:r>
              <a:rPr lang="en-US" dirty="0">
                <a:solidFill>
                  <a:prstClr val="black"/>
                </a:solidFill>
              </a:rPr>
              <a:t>  and  Excises, to pay the Debts and provide for the common </a:t>
            </a:r>
            <a:r>
              <a:rPr lang="en-US" dirty="0" err="1">
                <a:solidFill>
                  <a:prstClr val="black"/>
                </a:solidFill>
              </a:rPr>
              <a:t>Defence</a:t>
            </a:r>
            <a:r>
              <a:rPr lang="en-US" dirty="0">
                <a:solidFill>
                  <a:prstClr val="black"/>
                </a:solidFill>
              </a:rPr>
              <a:t> and general Welfare of the United States . . .</a:t>
            </a:r>
          </a:p>
          <a:p>
            <a:pPr marL="342900" indent="-342900">
              <a:buFont typeface="+mj-lt"/>
              <a:buAutoNum type="arabicPeriod"/>
            </a:pPr>
            <a:r>
              <a:rPr lang="en-US" dirty="0">
                <a:solidFill>
                  <a:prstClr val="black"/>
                </a:solidFill>
              </a:rPr>
              <a:t>To regulate Commerce with foreign Nations, and among the several States, and with the Indian Tribes . . .</a:t>
            </a:r>
          </a:p>
          <a:p>
            <a:pPr marL="342900" indent="-342900">
              <a:buFont typeface="+mj-lt"/>
              <a:buAutoNum type="arabicPeriod"/>
            </a:pPr>
            <a:r>
              <a:rPr lang="en-US" dirty="0">
                <a:solidFill>
                  <a:prstClr val="black"/>
                </a:solidFill>
              </a:rPr>
              <a:t>To establish an uniform Rule of Naturalization . . .</a:t>
            </a:r>
          </a:p>
          <a:p>
            <a:pPr marL="342900" indent="-342900">
              <a:buFont typeface="+mj-lt"/>
              <a:buAutoNum type="arabicPeriod"/>
            </a:pPr>
            <a:r>
              <a:rPr lang="en-US" dirty="0">
                <a:solidFill>
                  <a:prstClr val="black"/>
                </a:solidFill>
              </a:rPr>
              <a:t>To define and punish Piracies and Felonies committed on the high Seas, and Offenses against the Law of Nations . . .</a:t>
            </a:r>
          </a:p>
          <a:p>
            <a:pPr marL="342900" indent="-342900">
              <a:buFont typeface="+mj-lt"/>
              <a:buAutoNum type="arabicPeriod"/>
            </a:pPr>
            <a:r>
              <a:rPr lang="en-US" dirty="0">
                <a:solidFill>
                  <a:prstClr val="black"/>
                </a:solidFill>
              </a:rPr>
              <a:t>To declare War, grant Letters of Marque and Reprisal, and make Rules concerning Captures on Land and Water’</a:t>
            </a:r>
          </a:p>
          <a:p>
            <a:pPr marL="342900" indent="-342900">
              <a:buFont typeface="+mj-lt"/>
              <a:buAutoNum type="arabicPeriod"/>
            </a:pPr>
            <a:r>
              <a:rPr lang="en-US" dirty="0">
                <a:solidFill>
                  <a:prstClr val="black"/>
                </a:solidFill>
              </a:rPr>
              <a:t>To raise and support Armies, but no Appropriation of Money to that Use shall be for a longer Term than two Years;</a:t>
            </a:r>
          </a:p>
          <a:p>
            <a:pPr marL="342900" indent="-342900">
              <a:buFont typeface="+mj-lt"/>
              <a:buAutoNum type="arabicPeriod"/>
            </a:pPr>
            <a:r>
              <a:rPr lang="en-US" dirty="0">
                <a:solidFill>
                  <a:prstClr val="black"/>
                </a:solidFill>
              </a:rPr>
              <a:t>To provide and maintain a </a:t>
            </a:r>
            <a:r>
              <a:rPr lang="en-US" dirty="0" smtClean="0">
                <a:solidFill>
                  <a:prstClr val="black"/>
                </a:solidFill>
              </a:rPr>
              <a:t>Navy;</a:t>
            </a:r>
          </a:p>
          <a:p>
            <a:pPr marL="342900" indent="-342900">
              <a:buFont typeface="+mj-lt"/>
              <a:buAutoNum type="arabicPeriod"/>
            </a:pPr>
            <a:r>
              <a:rPr lang="en-US" dirty="0" smtClean="0">
                <a:solidFill>
                  <a:prstClr val="black"/>
                </a:solidFill>
              </a:rPr>
              <a:t>To </a:t>
            </a:r>
            <a:r>
              <a:rPr lang="en-US" dirty="0">
                <a:solidFill>
                  <a:prstClr val="black"/>
                </a:solidFill>
              </a:rPr>
              <a:t>make Rules for the Government and Regulation of the land and naval Forces;</a:t>
            </a:r>
          </a:p>
          <a:p>
            <a:pPr marL="342900" indent="-342900">
              <a:buFont typeface="+mj-lt"/>
              <a:buAutoNum type="arabicPeriod"/>
            </a:pPr>
            <a:r>
              <a:rPr lang="en-US" dirty="0">
                <a:solidFill>
                  <a:prstClr val="black"/>
                </a:solidFill>
              </a:rPr>
              <a:t>To provide for calling forth the Militia to execute the Laws of the Union, suppress Insurrections and repel Invasions;</a:t>
            </a:r>
          </a:p>
          <a:p>
            <a:pPr marL="342900" indent="-342900">
              <a:buFont typeface="+mj-lt"/>
              <a:buAutoNum type="arabicPeriod"/>
            </a:pPr>
            <a:r>
              <a:rPr lang="en-US" dirty="0">
                <a:solidFill>
                  <a:prstClr val="black"/>
                </a:solidFill>
              </a:rPr>
              <a:t>To provide for organizing, arming, and disciplining, the Militia, and for governing such Part of them as may be employed in the Service of the United States, reserving to the States respectively, the Appointment of the Officers, and the Authority of training the Militia according to the discipline prescribed by Congress . . .</a:t>
            </a:r>
          </a:p>
          <a:p>
            <a:endParaRPr lang="en-US" dirty="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41435588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609600"/>
            <a:ext cx="7162800" cy="4708981"/>
          </a:xfrm>
          <a:prstGeom prst="rect">
            <a:avLst/>
          </a:prstGeom>
          <a:noFill/>
        </p:spPr>
        <p:txBody>
          <a:bodyPr wrap="square" rtlCol="0">
            <a:spAutoFit/>
          </a:bodyPr>
          <a:lstStyle/>
          <a:p>
            <a:r>
              <a:rPr lang="en-US" sz="2000" b="1" dirty="0" smtClean="0">
                <a:solidFill>
                  <a:prstClr val="black"/>
                </a:solidFill>
              </a:rPr>
              <a:t>Article </a:t>
            </a:r>
            <a:r>
              <a:rPr lang="en-US" sz="2000" b="1" dirty="0">
                <a:solidFill>
                  <a:prstClr val="black"/>
                </a:solidFill>
              </a:rPr>
              <a:t>II,</a:t>
            </a:r>
            <a:r>
              <a:rPr lang="en-US" sz="2000" dirty="0">
                <a:solidFill>
                  <a:prstClr val="black"/>
                </a:solidFill>
              </a:rPr>
              <a:t> </a:t>
            </a:r>
            <a:r>
              <a:rPr lang="en-US" sz="2000" b="1" dirty="0">
                <a:solidFill>
                  <a:prstClr val="black"/>
                </a:solidFill>
              </a:rPr>
              <a:t>Section 2</a:t>
            </a:r>
            <a:endParaRPr lang="en-US" sz="2000" dirty="0">
              <a:solidFill>
                <a:prstClr val="black"/>
              </a:solidFill>
            </a:endParaRPr>
          </a:p>
          <a:p>
            <a:pPr marL="342900" indent="-342900">
              <a:buFont typeface="+mj-lt"/>
              <a:buAutoNum type="arabicPeriod"/>
            </a:pPr>
            <a:r>
              <a:rPr lang="en-US" sz="2000" dirty="0">
                <a:solidFill>
                  <a:prstClr val="black"/>
                </a:solidFill>
              </a:rPr>
              <a:t>The President shall be Commander in Chief of the Army and Navy of the United States, and of the Militia of the several States, when called into the actual Service of the United States; he may require the Opinion, in writing, of the principal Officer in each of the executive Departments, upon any subject relating to the Duties of their respective Offices, and he shall have Power to Grant Reprieves and Pardons for Offenses against the United States, except in Cases of </a:t>
            </a:r>
            <a:r>
              <a:rPr lang="en-US" sz="2000" dirty="0" smtClean="0">
                <a:solidFill>
                  <a:prstClr val="black"/>
                </a:solidFill>
              </a:rPr>
              <a:t>Impeachment.</a:t>
            </a:r>
          </a:p>
          <a:p>
            <a:pPr marL="342900" indent="-342900">
              <a:buFont typeface="+mj-lt"/>
              <a:buAutoNum type="arabicPeriod"/>
            </a:pPr>
            <a:r>
              <a:rPr lang="en-US" sz="2000" dirty="0" smtClean="0">
                <a:solidFill>
                  <a:prstClr val="black"/>
                </a:solidFill>
              </a:rPr>
              <a:t>He</a:t>
            </a:r>
            <a:r>
              <a:rPr lang="en-US" sz="2000" dirty="0">
                <a:solidFill>
                  <a:prstClr val="black"/>
                </a:solidFill>
              </a:rPr>
              <a:t> shall have Power, by and with the Advice and Consent of the Senate, to make Treaties, provided two thirds of the Senators present concur; and he shall nominate, and by and with the Advice and Consent of the Senate, shall appoint Ambassadors, other public Ministers and Consuls, Judges of the supreme Court, and all other Officers of the United </a:t>
            </a:r>
            <a:r>
              <a:rPr lang="en-US" sz="2000" dirty="0" smtClean="0">
                <a:solidFill>
                  <a:prstClr val="black"/>
                </a:solidFill>
              </a:rPr>
              <a:t>States  . . .</a:t>
            </a:r>
            <a:endParaRPr lang="en-US" sz="2000" dirty="0">
              <a:solidFill>
                <a:prstClr val="black"/>
              </a:solidFill>
            </a:endParaRPr>
          </a:p>
        </p:txBody>
      </p:sp>
    </p:spTree>
    <p:extLst>
      <p:ext uri="{BB962C8B-B14F-4D97-AF65-F5344CB8AC3E}">
        <p14:creationId xmlns:p14="http://schemas.microsoft.com/office/powerpoint/2010/main" val="42854549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omas-Jefferson.jpg"/>
          <p:cNvPicPr>
            <a:picLocks noChangeAspect="1"/>
          </p:cNvPicPr>
          <p:nvPr/>
        </p:nvPicPr>
        <p:blipFill>
          <a:blip r:embed="rId3" cstate="print"/>
          <a:stretch>
            <a:fillRect/>
          </a:stretch>
        </p:blipFill>
        <p:spPr>
          <a:xfrm>
            <a:off x="1073257" y="152991"/>
            <a:ext cx="7080143" cy="6476409"/>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ar.jpg"/>
          <p:cNvPicPr>
            <a:picLocks noChangeAspect="1"/>
          </p:cNvPicPr>
          <p:nvPr/>
        </p:nvPicPr>
        <p:blipFill>
          <a:blip r:embed="rId3" cstate="print"/>
          <a:stretch>
            <a:fillRect/>
          </a:stretch>
        </p:blipFill>
        <p:spPr>
          <a:xfrm>
            <a:off x="0" y="152400"/>
            <a:ext cx="8980714" cy="50292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urning_of_the_uss_philadelphia.jpg"/>
          <p:cNvPicPr>
            <a:picLocks noChangeAspect="1"/>
          </p:cNvPicPr>
          <p:nvPr/>
        </p:nvPicPr>
        <p:blipFill>
          <a:blip r:embed="rId3" cstate="print"/>
          <a:stretch>
            <a:fillRect/>
          </a:stretch>
        </p:blipFill>
        <p:spPr>
          <a:xfrm>
            <a:off x="2311963" y="114758"/>
            <a:ext cx="4546037" cy="6590841"/>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http://images-mediawiki-sites.thefullwiki.org/02/3/5/0/854643050459591.gif"/>
          <p:cNvPicPr>
            <a:picLocks noChangeAspect="1" noChangeArrowheads="1"/>
          </p:cNvPicPr>
          <p:nvPr/>
        </p:nvPicPr>
        <p:blipFill>
          <a:blip r:embed="rId3" cstate="print"/>
          <a:srcRect/>
          <a:stretch>
            <a:fillRect/>
          </a:stretch>
        </p:blipFill>
        <p:spPr bwMode="auto">
          <a:xfrm>
            <a:off x="215413" y="381000"/>
            <a:ext cx="8797679" cy="6324600"/>
          </a:xfrm>
          <a:prstGeom prst="rect">
            <a:avLst/>
          </a:prstGeom>
          <a:noFill/>
        </p:spPr>
      </p:pic>
    </p:spTree>
    <p:extLst>
      <p:ext uri="{BB962C8B-B14F-4D97-AF65-F5344CB8AC3E}">
        <p14:creationId xmlns:p14="http://schemas.microsoft.com/office/powerpoint/2010/main" val="13452606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http://www.indexcyprus.com/site/images/stories/photos/messolonghi.jpg"/>
          <p:cNvPicPr>
            <a:picLocks noChangeAspect="1" noChangeArrowheads="1"/>
          </p:cNvPicPr>
          <p:nvPr/>
        </p:nvPicPr>
        <p:blipFill>
          <a:blip r:embed="rId3" cstate="print"/>
          <a:srcRect/>
          <a:stretch>
            <a:fillRect/>
          </a:stretch>
        </p:blipFill>
        <p:spPr bwMode="auto">
          <a:xfrm>
            <a:off x="1464279" y="152400"/>
            <a:ext cx="6644429" cy="640080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ohn-quincy-adams-picture.jpg"/>
          <p:cNvPicPr>
            <a:picLocks noChangeAspect="1"/>
          </p:cNvPicPr>
          <p:nvPr/>
        </p:nvPicPr>
        <p:blipFill>
          <a:blip r:embed="rId3" cstate="print"/>
          <a:stretch>
            <a:fillRect/>
          </a:stretch>
        </p:blipFill>
        <p:spPr>
          <a:xfrm>
            <a:off x="1051560" y="152400"/>
            <a:ext cx="7124700" cy="64770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152400"/>
            <a:ext cx="7010400" cy="6463308"/>
          </a:xfrm>
          <a:prstGeom prst="rect">
            <a:avLst/>
          </a:prstGeom>
          <a:noFill/>
        </p:spPr>
        <p:txBody>
          <a:bodyPr wrap="square" rtlCol="0">
            <a:spAutoFit/>
          </a:bodyPr>
          <a:lstStyle/>
          <a:p>
            <a:pPr algn="ctr"/>
            <a:r>
              <a:rPr lang="en-US" b="1" dirty="0" smtClean="0"/>
              <a:t>Monroe Doctrine </a:t>
            </a:r>
            <a:r>
              <a:rPr lang="en-US" dirty="0" smtClean="0"/>
              <a:t>(1823)</a:t>
            </a:r>
          </a:p>
          <a:p>
            <a:endParaRPr lang="en-US" dirty="0" smtClean="0"/>
          </a:p>
          <a:p>
            <a:r>
              <a:rPr lang="en-US" dirty="0" smtClean="0"/>
              <a:t>Of events in that quarter of the globe [Europe], with which we have so much intercourse and from which we derive our origin, we have always been anxious and interested spectators. The citizens of the United States cherish sentiments the most friendly in favor of the liberty and happiness of their fellow-men on that side of the Atlantic. </a:t>
            </a:r>
            <a:r>
              <a:rPr lang="en-US" b="1" dirty="0" smtClean="0">
                <a:solidFill>
                  <a:srgbClr val="FF0000"/>
                </a:solidFill>
              </a:rPr>
              <a:t>In the wars of the European powers in matters relating to themselves we have never taken any part, nor does it comport with our policy to do so</a:t>
            </a:r>
            <a:r>
              <a:rPr lang="en-US" b="1" dirty="0" smtClean="0"/>
              <a:t>.</a:t>
            </a:r>
            <a:r>
              <a:rPr lang="en-US" dirty="0" smtClean="0"/>
              <a:t> It is only when our rights are invaded or seriously menaced that we resent injuries or make preparation for our defense. With the movements in this hemisphere we are of necessity more immediately connected, and by causes which must be obvious to all enlightened and impartial observers. The political system of the allied powers is essentially different in this respect from that of America. This difference proceeds from that which exists in their respective Governments; and to the defense of our own, which has been achieved by the loss of so much blood and treasure, and matured by the wisdom of their most enlightened citizens, and under which we have enjoyed unexampled felicity, this whole nation is devoted. </a:t>
            </a:r>
            <a:r>
              <a:rPr lang="en-US" b="1" dirty="0" smtClean="0">
                <a:solidFill>
                  <a:srgbClr val="FF0000"/>
                </a:solidFill>
              </a:rPr>
              <a:t>We owe it, therefore, to candor and to the amicable relations existing between the United States and those powers to declare that we should consider any attempt on their part to extend their system to any portion of this hemisphere as dangerous to our peace and safety</a:t>
            </a:r>
            <a:r>
              <a:rPr lang="en-US" dirty="0" smtClean="0"/>
              <a:t>. </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4800" y="-21116"/>
            <a:ext cx="8670410" cy="6752081"/>
          </a:xfrm>
          <a:prstGeom prst="rect">
            <a:avLst/>
          </a:prstGeom>
        </p:spPr>
      </p:pic>
    </p:spTree>
    <p:extLst>
      <p:ext uri="{BB962C8B-B14F-4D97-AF65-F5344CB8AC3E}">
        <p14:creationId xmlns:p14="http://schemas.microsoft.com/office/powerpoint/2010/main" val="13429236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p:cNvPicPr>
            <a:picLocks noChangeAspect="1" noChangeArrowheads="1"/>
          </p:cNvPicPr>
          <p:nvPr/>
        </p:nvPicPr>
        <p:blipFill>
          <a:blip r:embed="rId3" cstate="print"/>
          <a:srcRect/>
          <a:stretch>
            <a:fillRect/>
          </a:stretch>
        </p:blipFill>
        <p:spPr bwMode="auto">
          <a:xfrm>
            <a:off x="1887669" y="392030"/>
            <a:ext cx="5656131" cy="5780170"/>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http://historyofchristianityinjapan.files.wordpress.com/2010/09/rufus_anderson.jpg"/>
          <p:cNvPicPr>
            <a:picLocks noChangeAspect="1" noChangeArrowheads="1"/>
          </p:cNvPicPr>
          <p:nvPr/>
        </p:nvPicPr>
        <p:blipFill>
          <a:blip r:embed="rId3" cstate="print"/>
          <a:srcRect/>
          <a:stretch>
            <a:fillRect/>
          </a:stretch>
        </p:blipFill>
        <p:spPr bwMode="auto">
          <a:xfrm>
            <a:off x="1747786" y="-120342"/>
            <a:ext cx="5567414" cy="6749742"/>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File:RobertCollegeGouldHall1.jpg"/>
          <p:cNvPicPr>
            <a:picLocks noChangeAspect="1" noChangeArrowheads="1"/>
          </p:cNvPicPr>
          <p:nvPr/>
        </p:nvPicPr>
        <p:blipFill>
          <a:blip r:embed="rId3" cstate="print"/>
          <a:srcRect/>
          <a:stretch>
            <a:fillRect/>
          </a:stretch>
        </p:blipFill>
        <p:spPr bwMode="auto">
          <a:xfrm>
            <a:off x="304800" y="95250"/>
            <a:ext cx="8610600" cy="6457950"/>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AUB the American University of Beirut"/>
          <p:cNvPicPr>
            <a:picLocks noChangeAspect="1" noChangeArrowheads="1"/>
          </p:cNvPicPr>
          <p:nvPr/>
        </p:nvPicPr>
        <p:blipFill>
          <a:blip r:embed="rId3"/>
          <a:srcRect/>
          <a:stretch>
            <a:fillRect/>
          </a:stretch>
        </p:blipFill>
        <p:spPr bwMode="auto">
          <a:xfrm>
            <a:off x="155575" y="-136525"/>
            <a:ext cx="9525" cy="9525"/>
          </a:xfrm>
          <a:prstGeom prst="rect">
            <a:avLst/>
          </a:prstGeom>
          <a:noFill/>
        </p:spPr>
      </p:pic>
      <p:pic>
        <p:nvPicPr>
          <p:cNvPr id="119812" name="Picture 4" descr="AUB the American University of Beirut"/>
          <p:cNvPicPr>
            <a:picLocks noChangeAspect="1" noChangeArrowheads="1"/>
          </p:cNvPicPr>
          <p:nvPr/>
        </p:nvPicPr>
        <p:blipFill>
          <a:blip r:embed="rId3"/>
          <a:srcRect/>
          <a:stretch>
            <a:fillRect/>
          </a:stretch>
        </p:blipFill>
        <p:spPr bwMode="auto">
          <a:xfrm>
            <a:off x="155575" y="-136525"/>
            <a:ext cx="9525" cy="9525"/>
          </a:xfrm>
          <a:prstGeom prst="rect">
            <a:avLst/>
          </a:prstGeom>
          <a:noFill/>
        </p:spPr>
      </p:pic>
      <p:pic>
        <p:nvPicPr>
          <p:cNvPr id="119813" name="Picture 5"/>
          <p:cNvPicPr>
            <a:picLocks noChangeAspect="1" noChangeArrowheads="1"/>
          </p:cNvPicPr>
          <p:nvPr/>
        </p:nvPicPr>
        <p:blipFill>
          <a:blip r:embed="rId4" cstate="print"/>
          <a:srcRect/>
          <a:stretch>
            <a:fillRect/>
          </a:stretch>
        </p:blipFill>
        <p:spPr bwMode="auto">
          <a:xfrm>
            <a:off x="346636" y="139198"/>
            <a:ext cx="8568763" cy="6490201"/>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Ottoman_map.jpg"/>
          <p:cNvPicPr>
            <a:picLocks noChangeAspect="1"/>
          </p:cNvPicPr>
          <p:nvPr/>
        </p:nvPicPr>
        <p:blipFill>
          <a:blip r:embed="rId3" cstate="print"/>
          <a:stretch>
            <a:fillRect/>
          </a:stretch>
        </p:blipFill>
        <p:spPr>
          <a:xfrm>
            <a:off x="1496924" y="0"/>
            <a:ext cx="6150152" cy="68580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imean_war_1853-6_map.jpg"/>
          <p:cNvPicPr>
            <a:picLocks noChangeAspect="1"/>
          </p:cNvPicPr>
          <p:nvPr/>
        </p:nvPicPr>
        <p:blipFill>
          <a:blip r:embed="rId3" cstate="print"/>
          <a:stretch>
            <a:fillRect/>
          </a:stretch>
        </p:blipFill>
        <p:spPr>
          <a:xfrm>
            <a:off x="97332" y="0"/>
            <a:ext cx="8949335" cy="68580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imea_nightingale_scutari.jpg"/>
          <p:cNvPicPr>
            <a:picLocks noChangeAspect="1"/>
          </p:cNvPicPr>
          <p:nvPr/>
        </p:nvPicPr>
        <p:blipFill>
          <a:blip r:embed="rId3" cstate="print"/>
          <a:stretch>
            <a:fillRect/>
          </a:stretch>
        </p:blipFill>
        <p:spPr>
          <a:xfrm>
            <a:off x="219456" y="417576"/>
            <a:ext cx="8705088" cy="6022848"/>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imean_war_fenton.jpg"/>
          <p:cNvPicPr>
            <a:picLocks noChangeAspect="1"/>
          </p:cNvPicPr>
          <p:nvPr/>
        </p:nvPicPr>
        <p:blipFill>
          <a:blip r:embed="rId3" cstate="print"/>
          <a:stretch>
            <a:fillRect/>
          </a:stretch>
        </p:blipFill>
        <p:spPr>
          <a:xfrm>
            <a:off x="1062990" y="0"/>
            <a:ext cx="7018020" cy="68580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imean_war cessions.jpg"/>
          <p:cNvPicPr>
            <a:picLocks noChangeAspect="1"/>
          </p:cNvPicPr>
          <p:nvPr/>
        </p:nvPicPr>
        <p:blipFill>
          <a:blip r:embed="rId3" cstate="print"/>
          <a:stretch>
            <a:fillRect/>
          </a:stretch>
        </p:blipFill>
        <p:spPr>
          <a:xfrm>
            <a:off x="32133" y="-304800"/>
            <a:ext cx="9102437" cy="556260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ussoturkwar.jpg"/>
          <p:cNvPicPr>
            <a:picLocks noChangeAspect="1"/>
          </p:cNvPicPr>
          <p:nvPr/>
        </p:nvPicPr>
        <p:blipFill>
          <a:blip r:embed="rId3" cstate="print"/>
          <a:stretch>
            <a:fillRect/>
          </a:stretch>
        </p:blipFill>
        <p:spPr>
          <a:xfrm>
            <a:off x="228600" y="152400"/>
            <a:ext cx="8752734" cy="43434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62russo-turkish1877.gif"/>
          <p:cNvPicPr>
            <a:picLocks noChangeAspect="1"/>
          </p:cNvPicPr>
          <p:nvPr/>
        </p:nvPicPr>
        <p:blipFill>
          <a:blip r:embed="rId3" cstate="print"/>
          <a:stretch>
            <a:fillRect/>
          </a:stretch>
        </p:blipFill>
        <p:spPr>
          <a:xfrm>
            <a:off x="304800" y="0"/>
            <a:ext cx="8631785" cy="59436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ulgaria according to the treaty of San Stefano 1878.gif"/>
          <p:cNvPicPr>
            <a:picLocks noChangeAspect="1"/>
          </p:cNvPicPr>
          <p:nvPr/>
        </p:nvPicPr>
        <p:blipFill>
          <a:blip r:embed="rId3" cstate="print"/>
          <a:stretch>
            <a:fillRect/>
          </a:stretch>
        </p:blipFill>
        <p:spPr>
          <a:xfrm>
            <a:off x="0" y="23870"/>
            <a:ext cx="8568883" cy="541020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uerst_otto_von_bismarck.jpg"/>
          <p:cNvPicPr>
            <a:picLocks noChangeAspect="1"/>
          </p:cNvPicPr>
          <p:nvPr/>
        </p:nvPicPr>
        <p:blipFill>
          <a:blip r:embed="rId3" cstate="print"/>
          <a:stretch>
            <a:fillRect/>
          </a:stretch>
        </p:blipFill>
        <p:spPr>
          <a:xfrm>
            <a:off x="2343150" y="381000"/>
            <a:ext cx="4457700" cy="609600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ulgaria-San_Stefano-Berlin_1878.jpg"/>
          <p:cNvPicPr>
            <a:picLocks noChangeAspect="1"/>
          </p:cNvPicPr>
          <p:nvPr/>
        </p:nvPicPr>
        <p:blipFill>
          <a:blip r:embed="rId3" cstate="print"/>
          <a:stretch>
            <a:fillRect/>
          </a:stretch>
        </p:blipFill>
        <p:spPr>
          <a:xfrm>
            <a:off x="175272" y="0"/>
            <a:ext cx="8793455" cy="685800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astern_europe1878.jpg"/>
          <p:cNvPicPr>
            <a:picLocks noChangeAspect="1"/>
          </p:cNvPicPr>
          <p:nvPr/>
        </p:nvPicPr>
        <p:blipFill>
          <a:blip r:embed="rId3" cstate="print"/>
          <a:stretch>
            <a:fillRect/>
          </a:stretch>
        </p:blipFill>
        <p:spPr>
          <a:xfrm>
            <a:off x="-83235" y="228600"/>
            <a:ext cx="9202209" cy="647700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http://www.historyplace.com/worldhistory/genocide/ottoman-empire.gif"/>
          <p:cNvPicPr>
            <a:picLocks noChangeAspect="1" noChangeArrowheads="1"/>
          </p:cNvPicPr>
          <p:nvPr/>
        </p:nvPicPr>
        <p:blipFill>
          <a:blip r:embed="rId3" cstate="print"/>
          <a:srcRect/>
          <a:stretch>
            <a:fillRect/>
          </a:stretch>
        </p:blipFill>
        <p:spPr bwMode="auto">
          <a:xfrm>
            <a:off x="1132234" y="601882"/>
            <a:ext cx="7325966" cy="5417918"/>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Armenian Grave]"/>
          <p:cNvPicPr>
            <a:picLocks noChangeAspect="1" noChangeArrowheads="1"/>
          </p:cNvPicPr>
          <p:nvPr/>
        </p:nvPicPr>
        <p:blipFill>
          <a:blip r:embed="rId3" cstate="print"/>
          <a:srcRect/>
          <a:stretch>
            <a:fillRect/>
          </a:stretch>
        </p:blipFill>
        <p:spPr bwMode="auto">
          <a:xfrm>
            <a:off x="637380" y="457200"/>
            <a:ext cx="8160632" cy="5410200"/>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60JohnKerrChina OPT.jpg"/>
          <p:cNvPicPr>
            <a:picLocks noChangeAspect="1"/>
          </p:cNvPicPr>
          <p:nvPr/>
        </p:nvPicPr>
        <p:blipFill>
          <a:blip r:embed="rId3" cstate="print"/>
          <a:stretch>
            <a:fillRect/>
          </a:stretch>
        </p:blipFill>
        <p:spPr>
          <a:xfrm>
            <a:off x="641048" y="304800"/>
            <a:ext cx="8063492" cy="6096000"/>
          </a:xfrm>
          <a:prstGeom prst="rect">
            <a:avLst/>
          </a:prstGeom>
        </p:spPr>
      </p:pic>
    </p:spTree>
    <p:extLst>
      <p:ext uri="{BB962C8B-B14F-4D97-AF65-F5344CB8AC3E}">
        <p14:creationId xmlns:p14="http://schemas.microsoft.com/office/powerpoint/2010/main" val="22526715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0" y="1219200"/>
          <a:ext cx="9144000" cy="4343400"/>
        </p:xfrm>
        <a:graphic>
          <a:graphicData uri="http://schemas.openxmlformats.org/drawingml/2006/table">
            <a:tbl>
              <a:tblPr/>
              <a:tblGrid>
                <a:gridCol w="2141034"/>
                <a:gridCol w="1516566"/>
                <a:gridCol w="1828800"/>
                <a:gridCol w="1828800"/>
                <a:gridCol w="1828800"/>
              </a:tblGrid>
              <a:tr h="1447800">
                <a:tc>
                  <a:txBody>
                    <a:bodyPr/>
                    <a:lstStyle/>
                    <a:p>
                      <a:pPr marL="0" marR="0" algn="l">
                        <a:spcBef>
                          <a:spcPts val="0"/>
                        </a:spcBef>
                        <a:spcAft>
                          <a:spcPts val="0"/>
                        </a:spcAft>
                      </a:pPr>
                      <a:r>
                        <a:rPr lang="en-US" sz="2000" dirty="0">
                          <a:solidFill>
                            <a:schemeClr val="accent5"/>
                          </a:solidFill>
                          <a:latin typeface="+mn-lt"/>
                          <a:ea typeface="Times New Roman"/>
                        </a:rPr>
                        <a:t>Year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2000" dirty="0">
                          <a:solidFill>
                            <a:schemeClr val="accent5"/>
                          </a:solidFill>
                          <a:latin typeface="+mn-lt"/>
                          <a:ea typeface="Times New Roman"/>
                        </a:rPr>
                        <a:t>1865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2000" dirty="0">
                          <a:solidFill>
                            <a:schemeClr val="accent5"/>
                          </a:solidFill>
                          <a:latin typeface="+mn-lt"/>
                          <a:ea typeface="Times New Roman"/>
                        </a:rPr>
                        <a:t>1875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2000" dirty="0">
                          <a:solidFill>
                            <a:schemeClr val="accent5"/>
                          </a:solidFill>
                          <a:latin typeface="+mn-lt"/>
                          <a:ea typeface="Times New Roman"/>
                        </a:rPr>
                        <a:t>1890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2000" dirty="0">
                          <a:solidFill>
                            <a:schemeClr val="accent5"/>
                          </a:solidFill>
                          <a:latin typeface="+mn-lt"/>
                          <a:ea typeface="Times New Roman"/>
                        </a:rPr>
                        <a:t>1900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47800">
                <a:tc>
                  <a:txBody>
                    <a:bodyPr/>
                    <a:lstStyle/>
                    <a:p>
                      <a:pPr marL="0" marR="0" algn="l">
                        <a:spcBef>
                          <a:spcPts val="0"/>
                        </a:spcBef>
                        <a:spcAft>
                          <a:spcPts val="0"/>
                        </a:spcAft>
                      </a:pPr>
                      <a:r>
                        <a:rPr lang="en-US" sz="2000" dirty="0">
                          <a:latin typeface="+mn-lt"/>
                          <a:ea typeface="Times New Roman"/>
                        </a:rPr>
                        <a:t>exports/OE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2000" dirty="0">
                          <a:latin typeface="+mn-lt"/>
                          <a:ea typeface="Times New Roman"/>
                        </a:rPr>
                        <a:t>$614,187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2000" dirty="0">
                          <a:latin typeface="+mn-lt"/>
                          <a:ea typeface="Times New Roman"/>
                        </a:rPr>
                        <a:t>4,224,918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2000">
                          <a:latin typeface="+mn-lt"/>
                          <a:ea typeface="Times New Roman"/>
                        </a:rPr>
                        <a:t>4,624,818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2000">
                          <a:latin typeface="+mn-lt"/>
                          <a:ea typeface="Times New Roman"/>
                        </a:rPr>
                        <a:t>7,743,676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47800">
                <a:tc>
                  <a:txBody>
                    <a:bodyPr/>
                    <a:lstStyle/>
                    <a:p>
                      <a:pPr marL="0" marR="0" algn="l">
                        <a:spcBef>
                          <a:spcPts val="0"/>
                        </a:spcBef>
                        <a:spcAft>
                          <a:spcPts val="0"/>
                        </a:spcAft>
                      </a:pPr>
                      <a:r>
                        <a:rPr lang="en-US" sz="2000">
                          <a:latin typeface="+mn-lt"/>
                          <a:ea typeface="Times New Roman"/>
                        </a:rPr>
                        <a:t>imports/OE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2000">
                          <a:latin typeface="+mn-lt"/>
                          <a:ea typeface="Times New Roman"/>
                        </a:rPr>
                        <a:t>$326,958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2000" dirty="0">
                          <a:latin typeface="+mn-lt"/>
                          <a:ea typeface="Times New Roman"/>
                        </a:rPr>
                        <a:t>579,947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2000" dirty="0">
                          <a:latin typeface="+mn-lt"/>
                          <a:ea typeface="Times New Roman"/>
                        </a:rPr>
                        <a:t>129,833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2000" dirty="0">
                          <a:latin typeface="+mn-lt"/>
                          <a:ea typeface="Times New Roman"/>
                        </a:rPr>
                        <a:t>573,012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04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00big.jpg"/>
          <p:cNvPicPr>
            <a:picLocks noChangeAspect="1"/>
          </p:cNvPicPr>
          <p:nvPr/>
        </p:nvPicPr>
        <p:blipFill>
          <a:blip r:embed="rId3" cstate="print"/>
          <a:stretch>
            <a:fillRect/>
          </a:stretch>
        </p:blipFill>
        <p:spPr>
          <a:xfrm>
            <a:off x="0" y="0"/>
            <a:ext cx="9144000" cy="4254447"/>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2918</TotalTime>
  <Words>580</Words>
  <Application>Microsoft Office PowerPoint</Application>
  <PresentationFormat>On-screen Show (4:3)</PresentationFormat>
  <Paragraphs>77</Paragraphs>
  <Slides>43</Slides>
  <Notes>33</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43</vt:i4>
      </vt:variant>
    </vt:vector>
  </HeadingPairs>
  <TitlesOfParts>
    <vt:vector size="48" baseType="lpstr">
      <vt:lpstr>Arial</vt:lpstr>
      <vt:lpstr>Calibri</vt:lpstr>
      <vt:lpstr>Times New Roman</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 Johnson</cp:lastModifiedBy>
  <cp:revision>19</cp:revision>
  <dcterms:created xsi:type="dcterms:W3CDTF">2011-08-18T03:55:28Z</dcterms:created>
  <dcterms:modified xsi:type="dcterms:W3CDTF">2016-08-25T17:30:51Z</dcterms:modified>
</cp:coreProperties>
</file>