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76" r:id="rId2"/>
    <p:sldId id="377" r:id="rId3"/>
    <p:sldId id="348" r:id="rId4"/>
    <p:sldId id="304" r:id="rId5"/>
    <p:sldId id="344" r:id="rId6"/>
    <p:sldId id="345" r:id="rId7"/>
    <p:sldId id="347" r:id="rId8"/>
    <p:sldId id="431" r:id="rId9"/>
    <p:sldId id="349" r:id="rId10"/>
    <p:sldId id="421" r:id="rId11"/>
    <p:sldId id="375" r:id="rId12"/>
    <p:sldId id="422" r:id="rId13"/>
    <p:sldId id="372" r:id="rId14"/>
    <p:sldId id="424" r:id="rId15"/>
    <p:sldId id="427" r:id="rId16"/>
    <p:sldId id="379" r:id="rId17"/>
    <p:sldId id="380" r:id="rId18"/>
    <p:sldId id="381" r:id="rId19"/>
    <p:sldId id="383" r:id="rId20"/>
    <p:sldId id="386" r:id="rId21"/>
    <p:sldId id="387" r:id="rId22"/>
    <p:sldId id="388" r:id="rId23"/>
    <p:sldId id="389" r:id="rId24"/>
    <p:sldId id="428" r:id="rId25"/>
    <p:sldId id="390" r:id="rId26"/>
    <p:sldId id="391" r:id="rId27"/>
    <p:sldId id="393" r:id="rId28"/>
    <p:sldId id="395" r:id="rId29"/>
    <p:sldId id="398" r:id="rId30"/>
    <p:sldId id="419" r:id="rId31"/>
    <p:sldId id="420" r:id="rId32"/>
    <p:sldId id="399" r:id="rId33"/>
    <p:sldId id="396" r:id="rId34"/>
    <p:sldId id="397" r:id="rId35"/>
    <p:sldId id="403" r:id="rId36"/>
    <p:sldId id="412" r:id="rId37"/>
    <p:sldId id="406" r:id="rId38"/>
    <p:sldId id="407" r:id="rId39"/>
    <p:sldId id="429" r:id="rId40"/>
    <p:sldId id="430" r:id="rId41"/>
    <p:sldId id="413" r:id="rId42"/>
    <p:sldId id="356" r:id="rId43"/>
    <p:sldId id="369" r:id="rId44"/>
    <p:sldId id="418" r:id="rId45"/>
    <p:sldId id="417" r:id="rId46"/>
    <p:sldId id="355" r:id="rId47"/>
    <p:sldId id="414"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27D1DF-9BB1-4C22-9E12-FF8B015BC274}" type="datetimeFigureOut">
              <a:rPr lang="en-US" smtClean="0"/>
              <a:pPr/>
              <a:t>01-Sep-16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FCDB7C-3ABC-4FA2-842B-E4981FA8D115}" type="slidenum">
              <a:rPr lang="en-US" smtClean="0"/>
              <a:pPr/>
              <a:t>‹#›</a:t>
            </a:fld>
            <a:endParaRPr lang="en-US" dirty="0"/>
          </a:p>
        </p:txBody>
      </p:sp>
    </p:spTree>
    <p:extLst>
      <p:ext uri="{BB962C8B-B14F-4D97-AF65-F5344CB8AC3E}">
        <p14:creationId xmlns:p14="http://schemas.microsoft.com/office/powerpoint/2010/main" val="1499532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a:t>
            </a:fld>
            <a:endParaRPr lang="en-US" dirty="0"/>
          </a:p>
        </p:txBody>
      </p:sp>
    </p:spTree>
    <p:extLst>
      <p:ext uri="{BB962C8B-B14F-4D97-AF65-F5344CB8AC3E}">
        <p14:creationId xmlns:p14="http://schemas.microsoft.com/office/powerpoint/2010/main" val="2515371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a:t>
            </a:fld>
            <a:endParaRPr lang="en-US" dirty="0"/>
          </a:p>
        </p:txBody>
      </p:sp>
    </p:spTree>
    <p:extLst>
      <p:ext uri="{BB962C8B-B14F-4D97-AF65-F5344CB8AC3E}">
        <p14:creationId xmlns:p14="http://schemas.microsoft.com/office/powerpoint/2010/main" val="3250201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Black hand</a:t>
            </a:r>
            <a:r>
              <a:rPr lang="en-US" baseline="0" dirty="0" smtClean="0"/>
              <a:t> symbol</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3</a:t>
            </a:fld>
            <a:endParaRPr lang="en-US" dirty="0"/>
          </a:p>
        </p:txBody>
      </p:sp>
    </p:spTree>
    <p:extLst>
      <p:ext uri="{BB962C8B-B14F-4D97-AF65-F5344CB8AC3E}">
        <p14:creationId xmlns:p14="http://schemas.microsoft.com/office/powerpoint/2010/main" val="213598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4</a:t>
            </a:fld>
            <a:endParaRPr lang="en-US" dirty="0"/>
          </a:p>
        </p:txBody>
      </p:sp>
    </p:spTree>
    <p:extLst>
      <p:ext uri="{BB962C8B-B14F-4D97-AF65-F5344CB8AC3E}">
        <p14:creationId xmlns:p14="http://schemas.microsoft.com/office/powerpoint/2010/main" val="4271450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Gavrilo</a:t>
            </a:r>
            <a:r>
              <a:rPr lang="en-US" dirty="0" smtClean="0"/>
              <a:t> </a:t>
            </a:r>
            <a:r>
              <a:rPr lang="en-US" dirty="0" err="1" smtClean="0"/>
              <a:t>princip</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5</a:t>
            </a:fld>
            <a:endParaRPr lang="en-US" dirty="0"/>
          </a:p>
        </p:txBody>
      </p:sp>
    </p:spTree>
    <p:extLst>
      <p:ext uri="{BB962C8B-B14F-4D97-AF65-F5344CB8AC3E}">
        <p14:creationId xmlns:p14="http://schemas.microsoft.com/office/powerpoint/2010/main" val="370426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6</a:t>
            </a:fld>
            <a:endParaRPr lang="en-US" dirty="0"/>
          </a:p>
        </p:txBody>
      </p:sp>
    </p:spTree>
    <p:extLst>
      <p:ext uri="{BB962C8B-B14F-4D97-AF65-F5344CB8AC3E}">
        <p14:creationId xmlns:p14="http://schemas.microsoft.com/office/powerpoint/2010/main" val="1710911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7</a:t>
            </a:fld>
            <a:endParaRPr lang="en-US" dirty="0"/>
          </a:p>
        </p:txBody>
      </p:sp>
    </p:spTree>
    <p:extLst>
      <p:ext uri="{BB962C8B-B14F-4D97-AF65-F5344CB8AC3E}">
        <p14:creationId xmlns:p14="http://schemas.microsoft.com/office/powerpoint/2010/main" val="418308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3351961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9</a:t>
            </a:fld>
            <a:endParaRPr lang="en-US" dirty="0"/>
          </a:p>
        </p:txBody>
      </p:sp>
    </p:spTree>
    <p:extLst>
      <p:ext uri="{BB962C8B-B14F-4D97-AF65-F5344CB8AC3E}">
        <p14:creationId xmlns:p14="http://schemas.microsoft.com/office/powerpoint/2010/main" val="1688625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Enver</a:t>
            </a:r>
            <a:r>
              <a:rPr lang="en-US" dirty="0" smtClean="0"/>
              <a:t> pasha</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10</a:t>
            </a:fld>
            <a:endParaRPr lang="en-US" dirty="0"/>
          </a:p>
        </p:txBody>
      </p:sp>
    </p:spTree>
    <p:extLst>
      <p:ext uri="{BB962C8B-B14F-4D97-AF65-F5344CB8AC3E}">
        <p14:creationId xmlns:p14="http://schemas.microsoft.com/office/powerpoint/2010/main" val="2008070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11</a:t>
            </a:fld>
            <a:endParaRPr lang="en-US" dirty="0"/>
          </a:p>
        </p:txBody>
      </p:sp>
    </p:spTree>
    <p:extLst>
      <p:ext uri="{BB962C8B-B14F-4D97-AF65-F5344CB8AC3E}">
        <p14:creationId xmlns:p14="http://schemas.microsoft.com/office/powerpoint/2010/main" val="1991418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12</a:t>
            </a:fld>
            <a:endParaRPr lang="en-US" dirty="0"/>
          </a:p>
        </p:txBody>
      </p:sp>
    </p:spTree>
    <p:extLst>
      <p:ext uri="{BB962C8B-B14F-4D97-AF65-F5344CB8AC3E}">
        <p14:creationId xmlns:p14="http://schemas.microsoft.com/office/powerpoint/2010/main" val="2587938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13</a:t>
            </a:fld>
            <a:endParaRPr lang="en-US" dirty="0"/>
          </a:p>
        </p:txBody>
      </p:sp>
    </p:spTree>
    <p:extLst>
      <p:ext uri="{BB962C8B-B14F-4D97-AF65-F5344CB8AC3E}">
        <p14:creationId xmlns:p14="http://schemas.microsoft.com/office/powerpoint/2010/main" val="3200927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14</a:t>
            </a:fld>
            <a:endParaRPr lang="en-US" dirty="0"/>
          </a:p>
        </p:txBody>
      </p:sp>
    </p:spTree>
    <p:extLst>
      <p:ext uri="{BB962C8B-B14F-4D97-AF65-F5344CB8AC3E}">
        <p14:creationId xmlns:p14="http://schemas.microsoft.com/office/powerpoint/2010/main" val="905137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16</a:t>
            </a:fld>
            <a:endParaRPr lang="en-US"/>
          </a:p>
        </p:txBody>
      </p:sp>
    </p:spTree>
    <p:extLst>
      <p:ext uri="{BB962C8B-B14F-4D97-AF65-F5344CB8AC3E}">
        <p14:creationId xmlns:p14="http://schemas.microsoft.com/office/powerpoint/2010/main" val="2495051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17</a:t>
            </a:fld>
            <a:endParaRPr lang="en-US"/>
          </a:p>
        </p:txBody>
      </p:sp>
    </p:spTree>
    <p:extLst>
      <p:ext uri="{BB962C8B-B14F-4D97-AF65-F5344CB8AC3E}">
        <p14:creationId xmlns:p14="http://schemas.microsoft.com/office/powerpoint/2010/main" val="260750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18</a:t>
            </a:fld>
            <a:endParaRPr lang="en-US"/>
          </a:p>
        </p:txBody>
      </p:sp>
    </p:spTree>
    <p:extLst>
      <p:ext uri="{BB962C8B-B14F-4D97-AF65-F5344CB8AC3E}">
        <p14:creationId xmlns:p14="http://schemas.microsoft.com/office/powerpoint/2010/main" val="40453284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19</a:t>
            </a:fld>
            <a:endParaRPr lang="en-US" dirty="0"/>
          </a:p>
        </p:txBody>
      </p:sp>
    </p:spTree>
    <p:extLst>
      <p:ext uri="{BB962C8B-B14F-4D97-AF65-F5344CB8AC3E}">
        <p14:creationId xmlns:p14="http://schemas.microsoft.com/office/powerpoint/2010/main" val="356309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20</a:t>
            </a:fld>
            <a:endParaRPr lang="en-US"/>
          </a:p>
        </p:txBody>
      </p:sp>
    </p:spTree>
    <p:extLst>
      <p:ext uri="{BB962C8B-B14F-4D97-AF65-F5344CB8AC3E}">
        <p14:creationId xmlns:p14="http://schemas.microsoft.com/office/powerpoint/2010/main" val="2254579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21</a:t>
            </a:fld>
            <a:endParaRPr lang="en-US" dirty="0"/>
          </a:p>
        </p:txBody>
      </p:sp>
    </p:spTree>
    <p:extLst>
      <p:ext uri="{BB962C8B-B14F-4D97-AF65-F5344CB8AC3E}">
        <p14:creationId xmlns:p14="http://schemas.microsoft.com/office/powerpoint/2010/main" val="2028143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22</a:t>
            </a:fld>
            <a:endParaRPr lang="en-US" dirty="0"/>
          </a:p>
        </p:txBody>
      </p:sp>
    </p:spTree>
    <p:extLst>
      <p:ext uri="{BB962C8B-B14F-4D97-AF65-F5344CB8AC3E}">
        <p14:creationId xmlns:p14="http://schemas.microsoft.com/office/powerpoint/2010/main" val="1115304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23</a:t>
            </a:fld>
            <a:endParaRPr lang="en-US" dirty="0"/>
          </a:p>
        </p:txBody>
      </p:sp>
    </p:spTree>
    <p:extLst>
      <p:ext uri="{BB962C8B-B14F-4D97-AF65-F5344CB8AC3E}">
        <p14:creationId xmlns:p14="http://schemas.microsoft.com/office/powerpoint/2010/main" val="1595298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25</a:t>
            </a:fld>
            <a:endParaRPr lang="en-US" dirty="0"/>
          </a:p>
        </p:txBody>
      </p:sp>
    </p:spTree>
    <p:extLst>
      <p:ext uri="{BB962C8B-B14F-4D97-AF65-F5344CB8AC3E}">
        <p14:creationId xmlns:p14="http://schemas.microsoft.com/office/powerpoint/2010/main" val="1847810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26</a:t>
            </a:fld>
            <a:endParaRPr lang="en-US" dirty="0"/>
          </a:p>
        </p:txBody>
      </p:sp>
    </p:spTree>
    <p:extLst>
      <p:ext uri="{BB962C8B-B14F-4D97-AF65-F5344CB8AC3E}">
        <p14:creationId xmlns:p14="http://schemas.microsoft.com/office/powerpoint/2010/main" val="40476714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27</a:t>
            </a:fld>
            <a:endParaRPr lang="en-US" dirty="0"/>
          </a:p>
        </p:txBody>
      </p:sp>
    </p:spTree>
    <p:extLst>
      <p:ext uri="{BB962C8B-B14F-4D97-AF65-F5344CB8AC3E}">
        <p14:creationId xmlns:p14="http://schemas.microsoft.com/office/powerpoint/2010/main" val="9146831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28</a:t>
            </a:fld>
            <a:endParaRPr lang="en-US" dirty="0"/>
          </a:p>
        </p:txBody>
      </p:sp>
    </p:spTree>
    <p:extLst>
      <p:ext uri="{BB962C8B-B14F-4D97-AF65-F5344CB8AC3E}">
        <p14:creationId xmlns:p14="http://schemas.microsoft.com/office/powerpoint/2010/main" val="28542061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29</a:t>
            </a:fld>
            <a:endParaRPr lang="en-US" dirty="0"/>
          </a:p>
        </p:txBody>
      </p:sp>
    </p:spTree>
    <p:extLst>
      <p:ext uri="{BB962C8B-B14F-4D97-AF65-F5344CB8AC3E}">
        <p14:creationId xmlns:p14="http://schemas.microsoft.com/office/powerpoint/2010/main" val="1927326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Hejaz 1915</a:t>
            </a:r>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30</a:t>
            </a:fld>
            <a:endParaRPr lang="en-US" dirty="0"/>
          </a:p>
        </p:txBody>
      </p:sp>
    </p:spTree>
    <p:extLst>
      <p:ext uri="{BB962C8B-B14F-4D97-AF65-F5344CB8AC3E}">
        <p14:creationId xmlns:p14="http://schemas.microsoft.com/office/powerpoint/2010/main" val="16706961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Hejaz </a:t>
            </a:r>
            <a:r>
              <a:rPr lang="en-US" dirty="0" err="1" smtClean="0"/>
              <a:t>rr</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31</a:t>
            </a:fld>
            <a:endParaRPr lang="en-US" dirty="0"/>
          </a:p>
        </p:txBody>
      </p:sp>
    </p:spTree>
    <p:extLst>
      <p:ext uri="{BB962C8B-B14F-4D97-AF65-F5344CB8AC3E}">
        <p14:creationId xmlns:p14="http://schemas.microsoft.com/office/powerpoint/2010/main" val="9445926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32</a:t>
            </a:fld>
            <a:endParaRPr lang="en-US" dirty="0"/>
          </a:p>
        </p:txBody>
      </p:sp>
    </p:spTree>
    <p:extLst>
      <p:ext uri="{BB962C8B-B14F-4D97-AF65-F5344CB8AC3E}">
        <p14:creationId xmlns:p14="http://schemas.microsoft.com/office/powerpoint/2010/main" val="36334382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Lawrence of </a:t>
            </a:r>
            <a:r>
              <a:rPr lang="en-US" dirty="0" err="1" smtClean="0"/>
              <a:t>arabia</a:t>
            </a:r>
            <a:r>
              <a:rPr lang="en-US" dirty="0" smtClean="0"/>
              <a:t> map</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33</a:t>
            </a:fld>
            <a:endParaRPr lang="en-US" dirty="0"/>
          </a:p>
        </p:txBody>
      </p:sp>
    </p:spTree>
    <p:extLst>
      <p:ext uri="{BB962C8B-B14F-4D97-AF65-F5344CB8AC3E}">
        <p14:creationId xmlns:p14="http://schemas.microsoft.com/office/powerpoint/2010/main" val="26521877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34</a:t>
            </a:fld>
            <a:endParaRPr lang="en-US" dirty="0"/>
          </a:p>
        </p:txBody>
      </p:sp>
    </p:spTree>
    <p:extLst>
      <p:ext uri="{BB962C8B-B14F-4D97-AF65-F5344CB8AC3E}">
        <p14:creationId xmlns:p14="http://schemas.microsoft.com/office/powerpoint/2010/main" val="17509086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35</a:t>
            </a:fld>
            <a:endParaRPr lang="en-US" dirty="0"/>
          </a:p>
        </p:txBody>
      </p:sp>
    </p:spTree>
    <p:extLst>
      <p:ext uri="{BB962C8B-B14F-4D97-AF65-F5344CB8AC3E}">
        <p14:creationId xmlns:p14="http://schemas.microsoft.com/office/powerpoint/2010/main" val="3023342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36</a:t>
            </a:fld>
            <a:endParaRPr lang="en-US" dirty="0"/>
          </a:p>
        </p:txBody>
      </p:sp>
    </p:spTree>
    <p:extLst>
      <p:ext uri="{BB962C8B-B14F-4D97-AF65-F5344CB8AC3E}">
        <p14:creationId xmlns:p14="http://schemas.microsoft.com/office/powerpoint/2010/main" val="278641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37</a:t>
            </a:fld>
            <a:endParaRPr lang="en-US"/>
          </a:p>
        </p:txBody>
      </p:sp>
    </p:spTree>
    <p:extLst>
      <p:ext uri="{BB962C8B-B14F-4D97-AF65-F5344CB8AC3E}">
        <p14:creationId xmlns:p14="http://schemas.microsoft.com/office/powerpoint/2010/main" val="28541751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38</a:t>
            </a:fld>
            <a:endParaRPr lang="en-US" dirty="0"/>
          </a:p>
        </p:txBody>
      </p:sp>
    </p:spTree>
    <p:extLst>
      <p:ext uri="{BB962C8B-B14F-4D97-AF65-F5344CB8AC3E}">
        <p14:creationId xmlns:p14="http://schemas.microsoft.com/office/powerpoint/2010/main" val="35813323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22562080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4594944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41</a:t>
            </a:fld>
            <a:endParaRPr lang="en-US" dirty="0"/>
          </a:p>
        </p:txBody>
      </p:sp>
    </p:spTree>
    <p:extLst>
      <p:ext uri="{BB962C8B-B14F-4D97-AF65-F5344CB8AC3E}">
        <p14:creationId xmlns:p14="http://schemas.microsoft.com/office/powerpoint/2010/main" val="14667382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German troops </a:t>
            </a:r>
            <a:r>
              <a:rPr lang="en-US" dirty="0" err="1" smtClean="0"/>
              <a:t>jerusalem</a:t>
            </a:r>
            <a:r>
              <a:rPr lang="en-US" baseline="0" dirty="0" smtClean="0"/>
              <a:t> 1916</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42</a:t>
            </a:fld>
            <a:endParaRPr lang="en-US" dirty="0"/>
          </a:p>
        </p:txBody>
      </p:sp>
    </p:spTree>
    <p:extLst>
      <p:ext uri="{BB962C8B-B14F-4D97-AF65-F5344CB8AC3E}">
        <p14:creationId xmlns:p14="http://schemas.microsoft.com/office/powerpoint/2010/main" val="32827043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allenby</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43</a:t>
            </a:fld>
            <a:endParaRPr lang="en-US" dirty="0"/>
          </a:p>
        </p:txBody>
      </p:sp>
    </p:spTree>
    <p:extLst>
      <p:ext uri="{BB962C8B-B14F-4D97-AF65-F5344CB8AC3E}">
        <p14:creationId xmlns:p14="http://schemas.microsoft.com/office/powerpoint/2010/main" val="12543121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44</a:t>
            </a:fld>
            <a:endParaRPr lang="en-US" dirty="0"/>
          </a:p>
        </p:txBody>
      </p:sp>
    </p:spTree>
    <p:extLst>
      <p:ext uri="{BB962C8B-B14F-4D97-AF65-F5344CB8AC3E}">
        <p14:creationId xmlns:p14="http://schemas.microsoft.com/office/powerpoint/2010/main" val="25840207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45</a:t>
            </a:fld>
            <a:endParaRPr lang="en-US" dirty="0"/>
          </a:p>
        </p:txBody>
      </p:sp>
    </p:spTree>
    <p:extLst>
      <p:ext uri="{BB962C8B-B14F-4D97-AF65-F5344CB8AC3E}">
        <p14:creationId xmlns:p14="http://schemas.microsoft.com/office/powerpoint/2010/main" val="2918882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46</a:t>
            </a:fld>
            <a:endParaRPr lang="en-US" dirty="0"/>
          </a:p>
        </p:txBody>
      </p:sp>
    </p:spTree>
    <p:extLst>
      <p:ext uri="{BB962C8B-B14F-4D97-AF65-F5344CB8AC3E}">
        <p14:creationId xmlns:p14="http://schemas.microsoft.com/office/powerpoint/2010/main" val="7409862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FCDB7C-3ABC-4FA2-842B-E4981FA8D115}" type="slidenum">
              <a:rPr lang="en-US" smtClean="0"/>
              <a:pPr/>
              <a:t>47</a:t>
            </a:fld>
            <a:endParaRPr lang="en-US" dirty="0"/>
          </a:p>
        </p:txBody>
      </p:sp>
    </p:spTree>
    <p:extLst>
      <p:ext uri="{BB962C8B-B14F-4D97-AF65-F5344CB8AC3E}">
        <p14:creationId xmlns:p14="http://schemas.microsoft.com/office/powerpoint/2010/main" val="4249913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pPr/>
              <a:t>01-Sep-16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pPr/>
              <a:t>01-Sep-16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238FB4-8E68-4FD5-A720-C1BDFE3F4BE5}" type="datetimeFigureOut">
              <a:rPr lang="en-US" smtClean="0"/>
              <a:pPr/>
              <a:t>01-Sep-16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238FB4-8E68-4FD5-A720-C1BDFE3F4BE5}" type="datetimeFigureOut">
              <a:rPr lang="en-US" smtClean="0"/>
              <a:pPr/>
              <a:t>01-Sep-16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238FB4-8E68-4FD5-A720-C1BDFE3F4BE5}" type="datetimeFigureOut">
              <a:rPr lang="en-US" smtClean="0"/>
              <a:pPr/>
              <a:t>01-Sep-16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238FB4-8E68-4FD5-A720-C1BDFE3F4BE5}" type="datetimeFigureOut">
              <a:rPr lang="en-US" smtClean="0"/>
              <a:pPr/>
              <a:t>01-Sep-16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238FB4-8E68-4FD5-A720-C1BDFE3F4BE5}" type="datetimeFigureOut">
              <a:rPr lang="en-US" smtClean="0"/>
              <a:pPr/>
              <a:t>01-Sep-16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38FB4-8E68-4FD5-A720-C1BDFE3F4BE5}" type="datetimeFigureOut">
              <a:rPr lang="en-US" smtClean="0"/>
              <a:pPr/>
              <a:t>01-Sep-16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38FB4-8E68-4FD5-A720-C1BDFE3F4BE5}" type="datetimeFigureOut">
              <a:rPr lang="en-US" smtClean="0"/>
              <a:pPr/>
              <a:t>01-Sep-16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pPr/>
              <a:t>01-Sep-16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38FB4-8E68-4FD5-A720-C1BDFE3F4BE5}" type="datetimeFigureOut">
              <a:rPr lang="en-US" smtClean="0"/>
              <a:pPr/>
              <a:t>01-Sep-16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90154E-0FA0-4557-9646-BC9BF5FDE65F}"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238FB4-8E68-4FD5-A720-C1BDFE3F4BE5}" type="datetimeFigureOut">
              <a:rPr lang="en-US" smtClean="0"/>
              <a:pPr/>
              <a:t>01-Sep-16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0154E-0FA0-4557-9646-BC9BF5FDE65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in 1914.jpg"/>
          <p:cNvPicPr>
            <a:picLocks noChangeAspect="1"/>
          </p:cNvPicPr>
          <p:nvPr/>
        </p:nvPicPr>
        <p:blipFill>
          <a:blip r:embed="rId3" cstate="print"/>
          <a:stretch>
            <a:fillRect/>
          </a:stretch>
        </p:blipFill>
        <p:spPr>
          <a:xfrm>
            <a:off x="-33211" y="478631"/>
            <a:ext cx="9177211" cy="592216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4--map-austro-hungarian-empire.jpg"/>
          <p:cNvPicPr>
            <a:picLocks noChangeAspect="1"/>
          </p:cNvPicPr>
          <p:nvPr/>
        </p:nvPicPr>
        <p:blipFill>
          <a:blip r:embed="rId3" cstate="print"/>
          <a:stretch>
            <a:fillRect/>
          </a:stretch>
        </p:blipFill>
        <p:spPr>
          <a:xfrm>
            <a:off x="39485" y="0"/>
            <a:ext cx="9065029"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rumormillnews.com/pix3/pic79700.jpg"/>
          <p:cNvPicPr>
            <a:picLocks noChangeAspect="1" noChangeArrowheads="1"/>
          </p:cNvPicPr>
          <p:nvPr/>
        </p:nvPicPr>
        <p:blipFill>
          <a:blip r:embed="rId3" cstate="print"/>
          <a:srcRect/>
          <a:stretch>
            <a:fillRect/>
          </a:stretch>
        </p:blipFill>
        <p:spPr bwMode="auto">
          <a:xfrm>
            <a:off x="364173" y="223082"/>
            <a:ext cx="8322627" cy="610151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WWarchdukeMe.jpg"/>
          <p:cNvPicPr>
            <a:picLocks noChangeAspect="1"/>
          </p:cNvPicPr>
          <p:nvPr/>
        </p:nvPicPr>
        <p:blipFill>
          <a:blip r:embed="rId3" cstate="print"/>
          <a:stretch>
            <a:fillRect/>
          </a:stretch>
        </p:blipFill>
        <p:spPr>
          <a:xfrm>
            <a:off x="1447800" y="228600"/>
            <a:ext cx="6720840" cy="598040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s.wikia.com/turtledove/images/a/a0/Princip.jpg"/>
          <p:cNvPicPr>
            <a:picLocks noChangeAspect="1" noChangeArrowheads="1"/>
          </p:cNvPicPr>
          <p:nvPr/>
        </p:nvPicPr>
        <p:blipFill>
          <a:blip r:embed="rId3" cstate="print"/>
          <a:srcRect/>
          <a:stretch>
            <a:fillRect/>
          </a:stretch>
        </p:blipFill>
        <p:spPr bwMode="auto">
          <a:xfrm>
            <a:off x="1408208" y="341842"/>
            <a:ext cx="6287992" cy="613515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www.wikinfo.org/upload/c/cc/Princip_arrested.jpg"/>
          <p:cNvPicPr>
            <a:picLocks noChangeAspect="1" noChangeArrowheads="1"/>
          </p:cNvPicPr>
          <p:nvPr/>
        </p:nvPicPr>
        <p:blipFill>
          <a:blip r:embed="rId3" cstate="print"/>
          <a:srcRect/>
          <a:stretch>
            <a:fillRect/>
          </a:stretch>
        </p:blipFill>
        <p:spPr bwMode="auto">
          <a:xfrm>
            <a:off x="-32780" y="-46178"/>
            <a:ext cx="9176780" cy="644697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lieffenPlan.jpg"/>
          <p:cNvPicPr>
            <a:picLocks noChangeAspect="1"/>
          </p:cNvPicPr>
          <p:nvPr/>
        </p:nvPicPr>
        <p:blipFill>
          <a:blip r:embed="rId3" cstate="print"/>
          <a:stretch>
            <a:fillRect/>
          </a:stretch>
        </p:blipFill>
        <p:spPr>
          <a:xfrm>
            <a:off x="1742354" y="0"/>
            <a:ext cx="5659291" cy="6858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urope-WWI.jpg"/>
          <p:cNvPicPr>
            <a:picLocks noChangeAspect="1"/>
          </p:cNvPicPr>
          <p:nvPr/>
        </p:nvPicPr>
        <p:blipFill>
          <a:blip r:embed="rId3" cstate="print"/>
          <a:stretch>
            <a:fillRect/>
          </a:stretch>
        </p:blipFill>
        <p:spPr>
          <a:xfrm>
            <a:off x="140347" y="0"/>
            <a:ext cx="8863305" cy="6858000"/>
          </a:xfrm>
          <a:prstGeom prst="rect">
            <a:avLst/>
          </a:prstGeom>
        </p:spPr>
      </p:pic>
    </p:spTree>
    <p:extLst>
      <p:ext uri="{BB962C8B-B14F-4D97-AF65-F5344CB8AC3E}">
        <p14:creationId xmlns:p14="http://schemas.microsoft.com/office/powerpoint/2010/main" val="1477193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153400" cy="6740307"/>
          </a:xfrm>
          <a:prstGeom prst="rect">
            <a:avLst/>
          </a:prstGeom>
          <a:noFill/>
        </p:spPr>
        <p:txBody>
          <a:bodyPr wrap="square" rtlCol="0">
            <a:spAutoFit/>
          </a:bodyPr>
          <a:lstStyle/>
          <a:p>
            <a:pPr algn="ctr"/>
            <a:r>
              <a:rPr lang="en-US" b="1" dirty="0" smtClean="0"/>
              <a:t>Treaty of Alliance Between Germany and Turkey, 2 August 1914</a:t>
            </a:r>
          </a:p>
          <a:p>
            <a:endParaRPr lang="en-US" b="1" dirty="0" smtClean="0"/>
          </a:p>
          <a:p>
            <a:r>
              <a:rPr lang="en-US" b="1" dirty="0" smtClean="0"/>
              <a:t>1.</a:t>
            </a:r>
            <a:r>
              <a:rPr lang="en-US" dirty="0" smtClean="0"/>
              <a:t> The two contracting parties agree to observe strict neutrality in regard to the present conflict between Austria-Hungary and Serbia.</a:t>
            </a:r>
          </a:p>
          <a:p>
            <a:endParaRPr lang="en-US" dirty="0" smtClean="0"/>
          </a:p>
          <a:p>
            <a:r>
              <a:rPr lang="en-US" b="1" dirty="0" smtClean="0"/>
              <a:t>2.</a:t>
            </a:r>
            <a:r>
              <a:rPr lang="en-US" dirty="0" smtClean="0"/>
              <a:t> In case Russia should intervene with active military measures, and should thus bring about a casus </a:t>
            </a:r>
            <a:r>
              <a:rPr lang="en-US" dirty="0" err="1" smtClean="0"/>
              <a:t>foederis</a:t>
            </a:r>
            <a:r>
              <a:rPr lang="en-US" dirty="0" smtClean="0"/>
              <a:t> for Germany with relation to Austria-Hungary, this casus </a:t>
            </a:r>
            <a:r>
              <a:rPr lang="en-US" dirty="0" err="1" smtClean="0"/>
              <a:t>foederis</a:t>
            </a:r>
            <a:r>
              <a:rPr lang="en-US" dirty="0" smtClean="0"/>
              <a:t> would also come into existence for Turkey.</a:t>
            </a:r>
          </a:p>
          <a:p>
            <a:endParaRPr lang="en-US" dirty="0" smtClean="0"/>
          </a:p>
          <a:p>
            <a:r>
              <a:rPr lang="en-US" b="1" dirty="0" smtClean="0"/>
              <a:t>3.</a:t>
            </a:r>
            <a:r>
              <a:rPr lang="en-US" dirty="0" smtClean="0"/>
              <a:t> In case of war, Germany will leave her military mission at the disposal of Turkey. The latter, for her part, assures the said military mission an effective influence on the general conduct of the army, in accordance with the understanding arrived at directly between His Excellency the Minister of War and His Excellency the Chief of the Military Mission.</a:t>
            </a:r>
          </a:p>
          <a:p>
            <a:endParaRPr lang="en-US" dirty="0" smtClean="0"/>
          </a:p>
          <a:p>
            <a:r>
              <a:rPr lang="en-US" b="1" dirty="0" smtClean="0"/>
              <a:t>4.</a:t>
            </a:r>
            <a:r>
              <a:rPr lang="en-US" dirty="0" smtClean="0"/>
              <a:t> Germany obligates herself, if necessary by force of arms, to protect Ottoman territory in case it should be threatened.</a:t>
            </a:r>
          </a:p>
          <a:p>
            <a:endParaRPr lang="en-US" dirty="0" smtClean="0"/>
          </a:p>
          <a:p>
            <a:r>
              <a:rPr lang="en-US" b="1" dirty="0" smtClean="0"/>
              <a:t>5.</a:t>
            </a:r>
            <a:r>
              <a:rPr lang="en-US" dirty="0" smtClean="0"/>
              <a:t> This agreement which has been concluded for the purpose of protecting both Empires from international complications which may result from the present conflict goes into force as soon as it is signed by the above-mentioned plenipotentiaries, and shall remain valid, together with any similar mutual agreements, until December 31, 1918.</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File:Enverpascha.jpg"/>
          <p:cNvPicPr>
            <a:picLocks noChangeAspect="1" noChangeArrowheads="1"/>
          </p:cNvPicPr>
          <p:nvPr/>
        </p:nvPicPr>
        <p:blipFill>
          <a:blip r:embed="rId3" cstate="print"/>
          <a:srcRect/>
          <a:stretch>
            <a:fillRect/>
          </a:stretch>
        </p:blipFill>
        <p:spPr bwMode="auto">
          <a:xfrm>
            <a:off x="2375208" y="91825"/>
            <a:ext cx="4482792" cy="661377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 in 1914.gif"/>
          <p:cNvPicPr>
            <a:picLocks noChangeAspect="1"/>
          </p:cNvPicPr>
          <p:nvPr/>
        </p:nvPicPr>
        <p:blipFill>
          <a:blip r:embed="rId3" cstate="print"/>
          <a:stretch>
            <a:fillRect/>
          </a:stretch>
        </p:blipFill>
        <p:spPr>
          <a:xfrm>
            <a:off x="1506181" y="0"/>
            <a:ext cx="6131637" cy="68580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choolworkhelper.net/wp-content/uploads/2011/07/Czar-Nicholas-II.jpg"/>
          <p:cNvPicPr>
            <a:picLocks noChangeAspect="1" noChangeArrowheads="1"/>
          </p:cNvPicPr>
          <p:nvPr/>
        </p:nvPicPr>
        <p:blipFill>
          <a:blip r:embed="rId3" cstate="print"/>
          <a:srcRect/>
          <a:stretch>
            <a:fillRect/>
          </a:stretch>
        </p:blipFill>
        <p:spPr bwMode="auto">
          <a:xfrm>
            <a:off x="330200" y="114300"/>
            <a:ext cx="8585200" cy="64389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File:Campaña del Caucaso.png"/>
          <p:cNvPicPr>
            <a:picLocks noChangeAspect="1" noChangeArrowheads="1"/>
          </p:cNvPicPr>
          <p:nvPr/>
        </p:nvPicPr>
        <p:blipFill>
          <a:blip r:embed="rId3" cstate="print"/>
          <a:srcRect/>
          <a:stretch>
            <a:fillRect/>
          </a:stretch>
        </p:blipFill>
        <p:spPr bwMode="auto">
          <a:xfrm>
            <a:off x="82828" y="280988"/>
            <a:ext cx="8832572" cy="634841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http://matrix.msu.edu/hst/fisher/150onlineSS10/hst150/project/imgs/front_orient1914-16gf.gif"/>
          <p:cNvPicPr>
            <a:picLocks noChangeAspect="1" noChangeArrowheads="1"/>
          </p:cNvPicPr>
          <p:nvPr/>
        </p:nvPicPr>
        <p:blipFill>
          <a:blip r:embed="rId3" cstate="print"/>
          <a:srcRect/>
          <a:stretch>
            <a:fillRect/>
          </a:stretch>
        </p:blipFill>
        <p:spPr bwMode="auto">
          <a:xfrm>
            <a:off x="644675" y="0"/>
            <a:ext cx="8273143" cy="6858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0"/>
            <a:ext cx="4836459" cy="6915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2394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ttleofgallipoli1.jpg"/>
          <p:cNvPicPr>
            <a:picLocks noChangeAspect="1"/>
          </p:cNvPicPr>
          <p:nvPr/>
        </p:nvPicPr>
        <p:blipFill>
          <a:blip r:embed="rId3" cstate="print"/>
          <a:stretch>
            <a:fillRect/>
          </a:stretch>
        </p:blipFill>
        <p:spPr>
          <a:xfrm>
            <a:off x="2220985" y="519624"/>
            <a:ext cx="4713215" cy="580497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l2.gif"/>
          <p:cNvPicPr>
            <a:picLocks noChangeAspect="1"/>
          </p:cNvPicPr>
          <p:nvPr/>
        </p:nvPicPr>
        <p:blipFill>
          <a:blip r:embed="rId3" cstate="print"/>
          <a:stretch>
            <a:fillRect/>
          </a:stretch>
        </p:blipFill>
        <p:spPr>
          <a:xfrm>
            <a:off x="2502144" y="0"/>
            <a:ext cx="4139712" cy="6858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zac,_the_landing_1915.jpg"/>
          <p:cNvPicPr>
            <a:picLocks noChangeAspect="1"/>
          </p:cNvPicPr>
          <p:nvPr/>
        </p:nvPicPr>
        <p:blipFill>
          <a:blip r:embed="rId3" cstate="print"/>
          <a:stretch>
            <a:fillRect/>
          </a:stretch>
        </p:blipFill>
        <p:spPr>
          <a:xfrm>
            <a:off x="-14213" y="922192"/>
            <a:ext cx="9158213" cy="5021407"/>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http://i1139.photobucket.com/albums/n546/134thoffoot/TurkishCasualtyfigsGallipoli0001.jpg"/>
          <p:cNvPicPr>
            <a:picLocks noChangeAspect="1" noChangeArrowheads="1"/>
          </p:cNvPicPr>
          <p:nvPr/>
        </p:nvPicPr>
        <p:blipFill>
          <a:blip r:embed="rId3" cstate="print"/>
          <a:srcRect/>
          <a:stretch>
            <a:fillRect/>
          </a:stretch>
        </p:blipFill>
        <p:spPr bwMode="auto">
          <a:xfrm>
            <a:off x="0" y="0"/>
            <a:ext cx="8770188" cy="46482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32px-LandsForSerbia.PNG"/>
          <p:cNvPicPr>
            <a:picLocks noChangeAspect="1"/>
          </p:cNvPicPr>
          <p:nvPr/>
        </p:nvPicPr>
        <p:blipFill>
          <a:blip r:embed="rId3" cstate="print"/>
          <a:stretch>
            <a:fillRect/>
          </a:stretch>
        </p:blipFill>
        <p:spPr>
          <a:xfrm>
            <a:off x="567874" y="-520"/>
            <a:ext cx="8195126" cy="670612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descr="http://www.annefrank.org/ImageVault/Images/id_11177/width_520/height_615/compressionQuality_80/scope_0/ImageVaultHandler.aspx"/>
          <p:cNvPicPr>
            <a:picLocks noChangeAspect="1" noChangeArrowheads="1"/>
          </p:cNvPicPr>
          <p:nvPr/>
        </p:nvPicPr>
        <p:blipFill>
          <a:blip r:embed="rId3" cstate="print"/>
          <a:srcRect/>
          <a:stretch>
            <a:fillRect/>
          </a:stretch>
        </p:blipFill>
        <p:spPr bwMode="auto">
          <a:xfrm>
            <a:off x="-126998" y="76200"/>
            <a:ext cx="9042398" cy="67818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File:WWI Poster Rumania.jpg"/>
          <p:cNvPicPr>
            <a:picLocks noChangeAspect="1" noChangeArrowheads="1"/>
          </p:cNvPicPr>
          <p:nvPr/>
        </p:nvPicPr>
        <p:blipFill>
          <a:blip r:embed="rId3" cstate="print"/>
          <a:srcRect/>
          <a:stretch>
            <a:fillRect/>
          </a:stretch>
        </p:blipFill>
        <p:spPr bwMode="auto">
          <a:xfrm>
            <a:off x="2386832" y="-37883"/>
            <a:ext cx="4547368" cy="6895883"/>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descr="File:Romanian troops at Marasesti in 1917.jpg"/>
          <p:cNvPicPr>
            <a:picLocks noChangeAspect="1" noChangeArrowheads="1"/>
          </p:cNvPicPr>
          <p:nvPr/>
        </p:nvPicPr>
        <p:blipFill>
          <a:blip r:embed="rId3" cstate="print"/>
          <a:srcRect/>
          <a:stretch>
            <a:fillRect/>
          </a:stretch>
        </p:blipFill>
        <p:spPr bwMode="auto">
          <a:xfrm>
            <a:off x="-4692" y="450532"/>
            <a:ext cx="9148692" cy="556926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257175"/>
            <a:ext cx="9753600" cy="7372350"/>
          </a:xfrm>
          <a:prstGeom prst="rect">
            <a:avLst/>
          </a:prstGeom>
        </p:spPr>
      </p:pic>
    </p:spTree>
    <p:extLst>
      <p:ext uri="{BB962C8B-B14F-4D97-AF65-F5344CB8AC3E}">
        <p14:creationId xmlns:p14="http://schemas.microsoft.com/office/powerpoint/2010/main" val="636207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6--sykespicot.jpg"/>
          <p:cNvPicPr>
            <a:picLocks noChangeAspect="1"/>
          </p:cNvPicPr>
          <p:nvPr/>
        </p:nvPicPr>
        <p:blipFill>
          <a:blip r:embed="rId3" cstate="print"/>
          <a:stretch>
            <a:fillRect/>
          </a:stretch>
        </p:blipFill>
        <p:spPr>
          <a:xfrm>
            <a:off x="1069049" y="-2201"/>
            <a:ext cx="7008151" cy="6860201"/>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2" name="Picture 2" descr="http://www.jewishvirtuallibrary.org/jsource/images/sykes.gif"/>
          <p:cNvPicPr>
            <a:picLocks noChangeAspect="1" noChangeArrowheads="1"/>
          </p:cNvPicPr>
          <p:nvPr/>
        </p:nvPicPr>
        <p:blipFill>
          <a:blip r:embed="rId3" cstate="print"/>
          <a:srcRect/>
          <a:stretch>
            <a:fillRect/>
          </a:stretch>
        </p:blipFill>
        <p:spPr bwMode="auto">
          <a:xfrm>
            <a:off x="2209800" y="0"/>
            <a:ext cx="4762500" cy="6534151"/>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4.bp.blogspot.com/-FsU_6aidbC8/TWLMhWTqVZI/AAAAAAAAAE8/mAfjomHBYoM/s1600/LOA2.jpg"/>
          <p:cNvPicPr>
            <a:picLocks noChangeAspect="1" noChangeArrowheads="1"/>
          </p:cNvPicPr>
          <p:nvPr/>
        </p:nvPicPr>
        <p:blipFill>
          <a:blip r:embed="rId3" cstate="print"/>
          <a:srcRect/>
          <a:stretch>
            <a:fillRect/>
          </a:stretch>
        </p:blipFill>
        <p:spPr bwMode="auto">
          <a:xfrm>
            <a:off x="3962400" y="-1836"/>
            <a:ext cx="6050280" cy="6416964"/>
          </a:xfrm>
          <a:prstGeom prst="rect">
            <a:avLst/>
          </a:prstGeom>
          <a:noFill/>
        </p:spPr>
      </p:pic>
      <p:pic>
        <p:nvPicPr>
          <p:cNvPr id="2" name="Picture 1"/>
          <p:cNvPicPr>
            <a:picLocks noChangeAspect="1"/>
          </p:cNvPicPr>
          <p:nvPr/>
        </p:nvPicPr>
        <p:blipFill>
          <a:blip r:embed="rId4"/>
          <a:stretch>
            <a:fillRect/>
          </a:stretch>
        </p:blipFill>
        <p:spPr>
          <a:xfrm>
            <a:off x="0" y="-31854"/>
            <a:ext cx="5181601" cy="64770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http://www.spartacus.schoolnet.co.uk/IRAQfaisal1.jpg"/>
          <p:cNvPicPr>
            <a:picLocks noChangeAspect="1" noChangeArrowheads="1"/>
          </p:cNvPicPr>
          <p:nvPr/>
        </p:nvPicPr>
        <p:blipFill>
          <a:blip r:embed="rId3" cstate="print"/>
          <a:srcRect/>
          <a:stretch>
            <a:fillRect/>
          </a:stretch>
        </p:blipFill>
        <p:spPr bwMode="auto">
          <a:xfrm>
            <a:off x="2914652" y="170180"/>
            <a:ext cx="4248148" cy="623062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File:Ferrocarril del hiyaz EN.PNG"/>
          <p:cNvPicPr>
            <a:picLocks noChangeAspect="1" noChangeArrowheads="1"/>
          </p:cNvPicPr>
          <p:nvPr/>
        </p:nvPicPr>
        <p:blipFill>
          <a:blip r:embed="rId3" cstate="print"/>
          <a:srcRect/>
          <a:stretch>
            <a:fillRect/>
          </a:stretch>
        </p:blipFill>
        <p:spPr bwMode="auto">
          <a:xfrm>
            <a:off x="1685783" y="69081"/>
            <a:ext cx="6315217" cy="6636519"/>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5--hejaz rr.PNG"/>
          <p:cNvPicPr>
            <a:picLocks noChangeAspect="1"/>
          </p:cNvPicPr>
          <p:nvPr/>
        </p:nvPicPr>
        <p:blipFill>
          <a:blip r:embed="rId3" cstate="print"/>
          <a:stretch>
            <a:fillRect/>
          </a:stretch>
        </p:blipFill>
        <p:spPr>
          <a:xfrm>
            <a:off x="1541903" y="129208"/>
            <a:ext cx="6230498" cy="642399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jaz2.PNG"/>
          <p:cNvPicPr>
            <a:picLocks noChangeAspect="1"/>
          </p:cNvPicPr>
          <p:nvPr/>
        </p:nvPicPr>
        <p:blipFill>
          <a:blip r:embed="rId3" cstate="print"/>
          <a:stretch>
            <a:fillRect/>
          </a:stretch>
        </p:blipFill>
        <p:spPr>
          <a:xfrm>
            <a:off x="-3485" y="212003"/>
            <a:ext cx="9528485" cy="618879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2.bp.blogspot.com/-2LVi9uQYz_0/TWLMvCkNBJI/AAAAAAAAAFA/a5J8jvIMca4/s1600/LOA3.jpg"/>
          <p:cNvPicPr>
            <a:picLocks noChangeAspect="1" noChangeArrowheads="1"/>
          </p:cNvPicPr>
          <p:nvPr/>
        </p:nvPicPr>
        <p:blipFill>
          <a:blip r:embed="rId3" cstate="print"/>
          <a:srcRect/>
          <a:stretch>
            <a:fillRect/>
          </a:stretch>
        </p:blipFill>
        <p:spPr bwMode="auto">
          <a:xfrm>
            <a:off x="63500" y="708660"/>
            <a:ext cx="8851900" cy="531114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web.archive.org/web/20070207105555/http:/upload.wikimedia.org/wikipedia/en/7/7e/Lawrence_map800.jpg"/>
          <p:cNvPicPr>
            <a:picLocks noChangeAspect="1" noChangeArrowheads="1"/>
          </p:cNvPicPr>
          <p:nvPr/>
        </p:nvPicPr>
        <p:blipFill>
          <a:blip r:embed="rId3" cstate="print"/>
          <a:srcRect/>
          <a:stretch>
            <a:fillRect/>
          </a:stretch>
        </p:blipFill>
        <p:spPr bwMode="auto">
          <a:xfrm>
            <a:off x="1409155" y="0"/>
            <a:ext cx="7134459" cy="68580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descr="http://www.users.cloud9.net/~recross/israel-watch/images/aa_248.jpg"/>
          <p:cNvPicPr>
            <a:picLocks noChangeAspect="1" noChangeArrowheads="1"/>
          </p:cNvPicPr>
          <p:nvPr/>
        </p:nvPicPr>
        <p:blipFill>
          <a:blip r:embed="rId3" cstate="print"/>
          <a:srcRect/>
          <a:stretch>
            <a:fillRect/>
          </a:stretch>
        </p:blipFill>
        <p:spPr bwMode="auto">
          <a:xfrm>
            <a:off x="513059" y="-29617"/>
            <a:ext cx="7716541" cy="6887617"/>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odrow-wilson.jpg"/>
          <p:cNvPicPr>
            <a:picLocks noChangeAspect="1"/>
          </p:cNvPicPr>
          <p:nvPr/>
        </p:nvPicPr>
        <p:blipFill>
          <a:blip r:embed="rId3" cstate="print"/>
          <a:stretch>
            <a:fillRect/>
          </a:stretch>
        </p:blipFill>
        <p:spPr>
          <a:xfrm>
            <a:off x="1143000" y="0"/>
            <a:ext cx="6858000" cy="685800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File:Enver pasha ww1.jpg"/>
          <p:cNvPicPr>
            <a:picLocks noChangeAspect="1" noChangeArrowheads="1"/>
          </p:cNvPicPr>
          <p:nvPr/>
        </p:nvPicPr>
        <p:blipFill>
          <a:blip r:embed="rId3" cstate="print"/>
          <a:srcRect/>
          <a:stretch>
            <a:fillRect/>
          </a:stretch>
        </p:blipFill>
        <p:spPr bwMode="auto">
          <a:xfrm>
            <a:off x="2475912" y="40153"/>
            <a:ext cx="4382088" cy="6817847"/>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menia genocide.gif"/>
          <p:cNvPicPr>
            <a:picLocks noChangeAspect="1"/>
          </p:cNvPicPr>
          <p:nvPr/>
        </p:nvPicPr>
        <p:blipFill>
          <a:blip r:embed="rId3" cstate="print"/>
          <a:stretch>
            <a:fillRect/>
          </a:stretch>
        </p:blipFill>
        <p:spPr>
          <a:xfrm>
            <a:off x="0" y="0"/>
            <a:ext cx="9144000" cy="4617596"/>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ttp://abagond.files.wordpress.com/2011/05/armenian-genocide-map.gif"/>
          <p:cNvPicPr>
            <a:picLocks noChangeAspect="1" noChangeArrowheads="1"/>
          </p:cNvPicPr>
          <p:nvPr/>
        </p:nvPicPr>
        <p:blipFill>
          <a:blip r:embed="rId3" cstate="print"/>
          <a:srcRect/>
          <a:stretch>
            <a:fillRect/>
          </a:stretch>
        </p:blipFill>
        <p:spPr bwMode="auto">
          <a:xfrm>
            <a:off x="219142" y="-15762"/>
            <a:ext cx="8772458" cy="6873762"/>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bert_Lansing.jpg"/>
          <p:cNvPicPr>
            <a:picLocks noChangeAspect="1"/>
          </p:cNvPicPr>
          <p:nvPr/>
        </p:nvPicPr>
        <p:blipFill>
          <a:blip r:embed="rId3" cstate="print"/>
          <a:stretch>
            <a:fillRect/>
          </a:stretch>
        </p:blipFill>
        <p:spPr>
          <a:xfrm>
            <a:off x="0" y="69850"/>
            <a:ext cx="4445000" cy="67183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1" y="69849"/>
            <a:ext cx="4419600" cy="672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966102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http://upload.wikimedia.org/wikipedia/commons/thumb/0/0a/NY_Times_Armenian_genocide.jpg/210px-NY_Times_Armenian_genocide.jpg"/>
          <p:cNvPicPr>
            <a:picLocks noChangeAspect="1" noChangeArrowheads="1"/>
          </p:cNvPicPr>
          <p:nvPr/>
        </p:nvPicPr>
        <p:blipFill>
          <a:blip r:embed="rId3" cstate="print"/>
          <a:srcRect/>
          <a:stretch>
            <a:fillRect/>
          </a:stretch>
        </p:blipFill>
        <p:spPr bwMode="auto">
          <a:xfrm>
            <a:off x="304800" y="65406"/>
            <a:ext cx="4260554" cy="6106794"/>
          </a:xfrm>
          <a:prstGeom prst="rect">
            <a:avLst/>
          </a:prstGeom>
          <a:noFill/>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7263" y="65406"/>
            <a:ext cx="4376737" cy="655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72571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467600" cy="6463308"/>
          </a:xfrm>
          <a:prstGeom prst="rect">
            <a:avLst/>
          </a:prstGeom>
          <a:noFill/>
        </p:spPr>
        <p:txBody>
          <a:bodyPr wrap="square" rtlCol="0">
            <a:spAutoFit/>
          </a:bodyPr>
          <a:lstStyle/>
          <a:p>
            <a:pPr algn="ctr"/>
            <a:r>
              <a:rPr lang="en-US" b="1" dirty="0" smtClean="0"/>
              <a:t>Wilson 14 Points address—8 Jan. 1918</a:t>
            </a:r>
          </a:p>
          <a:p>
            <a:endParaRPr lang="en-US" dirty="0" smtClean="0"/>
          </a:p>
          <a:p>
            <a:r>
              <a:rPr lang="en-US" dirty="0" smtClean="0"/>
              <a:t>The program of the world's peace, therefore, is our program; and that program, the only possible program, as we see it, is this: …</a:t>
            </a:r>
            <a:br>
              <a:rPr lang="en-US" dirty="0" smtClean="0"/>
            </a:br>
            <a:endParaRPr lang="en-US" dirty="0" smtClean="0"/>
          </a:p>
          <a:p>
            <a:r>
              <a:rPr lang="en-US" dirty="0" smtClean="0"/>
              <a:t>XI. Rumania, Serbia, and Montenegro should be evacuated; occupied territories restored; Serbia accorded free and secure access to the sea; and the relations of the several Balkan states to one another determined by friendly counsel along historically established lines of allegiance and nationality; and international guarantees of the political and economic independence and territorial integrity of the several Balkan states should be entered into. </a:t>
            </a:r>
            <a:br>
              <a:rPr lang="en-US" dirty="0" smtClean="0"/>
            </a:br>
            <a:r>
              <a:rPr lang="en-US" dirty="0" smtClean="0"/>
              <a:t/>
            </a:r>
            <a:br>
              <a:rPr lang="en-US" dirty="0" smtClean="0"/>
            </a:br>
            <a:r>
              <a:rPr lang="en-US" b="1" dirty="0" smtClean="0">
                <a:solidFill>
                  <a:srgbClr val="FF0000"/>
                </a:solidFill>
              </a:rPr>
              <a:t>XII. The Turkish portion of the present Ottoman Empire should be assured a secure sovereignty, but the other nationalities which are now under Turkish rule should be assured an undoubted security of life and an absolutely unmolested opportunity of autonomous development, and the Dardanelles should be permanently opened as a free passage to the ships and commerce of all nations under international guarantees.</a:t>
            </a:r>
            <a:r>
              <a:rPr lang="en-US" dirty="0" smtClean="0">
                <a:solidFill>
                  <a:srgbClr val="FF0000"/>
                </a:solidFill>
              </a:rPr>
              <a:t> </a:t>
            </a:r>
            <a:br>
              <a:rPr lang="en-US" dirty="0" smtClean="0">
                <a:solidFill>
                  <a:srgbClr val="FF0000"/>
                </a:solidFill>
              </a:rPr>
            </a:br>
            <a:endParaRPr lang="en-US" dirty="0" smtClean="0">
              <a:solidFill>
                <a:srgbClr val="FF0000"/>
              </a:solidFill>
            </a:endParaRPr>
          </a:p>
          <a:p>
            <a:r>
              <a:rPr lang="en-US" dirty="0" smtClean="0"/>
              <a:t>In regard to these essential rectifications of wrong and assertions of right we feel ourselves to be intimate partners of all the governments and peoples associated together against the Imperialists. </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World War I Middle Eastern campaigns"/>
          <p:cNvPicPr>
            <a:picLocks noChangeAspect="1" noChangeArrowheads="1"/>
          </p:cNvPicPr>
          <p:nvPr/>
        </p:nvPicPr>
        <p:blipFill>
          <a:blip r:embed="rId3" cstate="print"/>
          <a:srcRect/>
          <a:stretch>
            <a:fillRect/>
          </a:stretch>
        </p:blipFill>
        <p:spPr bwMode="auto">
          <a:xfrm>
            <a:off x="41427" y="566406"/>
            <a:ext cx="9102573" cy="5834394"/>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http://1.bp.blogspot.com/_473nrD5vEv8/ScN5PCrrl_I/AAAAAAAABcE/Eip4ZnQR9ag/s400/general-allenby-jerusalem.jpg"/>
          <p:cNvPicPr>
            <a:picLocks noChangeAspect="1" noChangeArrowheads="1"/>
          </p:cNvPicPr>
          <p:nvPr/>
        </p:nvPicPr>
        <p:blipFill>
          <a:blip r:embed="rId3" cstate="print"/>
          <a:srcRect/>
          <a:stretch>
            <a:fillRect/>
          </a:stretch>
        </p:blipFill>
        <p:spPr bwMode="auto">
          <a:xfrm>
            <a:off x="15607" y="0"/>
            <a:ext cx="4547235" cy="6382084"/>
          </a:xfrm>
          <a:prstGeom prst="rect">
            <a:avLst/>
          </a:prstGeom>
          <a:noFill/>
        </p:spPr>
      </p:pic>
      <p:pic>
        <p:nvPicPr>
          <p:cNvPr id="2" name="Picture 1"/>
          <p:cNvPicPr>
            <a:picLocks noChangeAspect="1"/>
          </p:cNvPicPr>
          <p:nvPr/>
        </p:nvPicPr>
        <p:blipFill>
          <a:blip r:embed="rId4"/>
          <a:stretch>
            <a:fillRect/>
          </a:stretch>
        </p:blipFill>
        <p:spPr>
          <a:xfrm>
            <a:off x="4495800" y="9181"/>
            <a:ext cx="4846740" cy="662083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verview.gif"/>
          <p:cNvPicPr>
            <a:picLocks noChangeAspect="1"/>
          </p:cNvPicPr>
          <p:nvPr/>
        </p:nvPicPr>
        <p:blipFill>
          <a:blip r:embed="rId3" cstate="print"/>
          <a:stretch>
            <a:fillRect/>
          </a:stretch>
        </p:blipFill>
        <p:spPr>
          <a:xfrm>
            <a:off x="542215" y="-7503"/>
            <a:ext cx="8068385" cy="6865503"/>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http://upload.wikimedia.org/wikipedia/commons/d/d5/Ofensiva_turca_de_1918_en_el_Caucaso.png"/>
          <p:cNvPicPr>
            <a:picLocks noChangeAspect="1" noChangeArrowheads="1"/>
          </p:cNvPicPr>
          <p:nvPr/>
        </p:nvPicPr>
        <p:blipFill>
          <a:blip r:embed="rId3" cstate="print"/>
          <a:srcRect/>
          <a:stretch>
            <a:fillRect/>
          </a:stretch>
        </p:blipFill>
        <p:spPr bwMode="auto">
          <a:xfrm>
            <a:off x="0" y="46736"/>
            <a:ext cx="9151062" cy="6582664"/>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yria1918.gif"/>
          <p:cNvPicPr>
            <a:picLocks noChangeAspect="1"/>
          </p:cNvPicPr>
          <p:nvPr/>
        </p:nvPicPr>
        <p:blipFill>
          <a:blip r:embed="rId3" cstate="print"/>
          <a:stretch>
            <a:fillRect/>
          </a:stretch>
        </p:blipFill>
        <p:spPr>
          <a:xfrm>
            <a:off x="1476375" y="142875"/>
            <a:ext cx="6191250" cy="657225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aq1918.gif"/>
          <p:cNvPicPr>
            <a:picLocks noChangeAspect="1"/>
          </p:cNvPicPr>
          <p:nvPr/>
        </p:nvPicPr>
        <p:blipFill>
          <a:blip r:embed="rId3" cstate="print"/>
          <a:stretch>
            <a:fillRect/>
          </a:stretch>
        </p:blipFill>
        <p:spPr>
          <a:xfrm>
            <a:off x="1132417" y="0"/>
            <a:ext cx="6879166" cy="6858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1983</TotalTime>
  <Words>115</Words>
  <Application>Microsoft Office PowerPoint</Application>
  <PresentationFormat>On-screen Show (4:3)</PresentationFormat>
  <Paragraphs>69</Paragraphs>
  <Slides>47</Slides>
  <Notes>45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kc9</dc:creator>
  <cp:lastModifiedBy>KC Johnson</cp:lastModifiedBy>
  <cp:revision>101</cp:revision>
  <dcterms:created xsi:type="dcterms:W3CDTF">2009-10-19T18:44:58Z</dcterms:created>
  <dcterms:modified xsi:type="dcterms:W3CDTF">2016-09-01T18:53:06Z</dcterms:modified>
</cp:coreProperties>
</file>