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74" r:id="rId2"/>
    <p:sldId id="279" r:id="rId3"/>
    <p:sldId id="280" r:id="rId4"/>
    <p:sldId id="284" r:id="rId5"/>
    <p:sldId id="324" r:id="rId6"/>
    <p:sldId id="283" r:id="rId7"/>
    <p:sldId id="286" r:id="rId8"/>
    <p:sldId id="288" r:id="rId9"/>
    <p:sldId id="287" r:id="rId10"/>
    <p:sldId id="285" r:id="rId11"/>
    <p:sldId id="289" r:id="rId12"/>
    <p:sldId id="321" r:id="rId13"/>
    <p:sldId id="290" r:id="rId14"/>
    <p:sldId id="296" r:id="rId15"/>
    <p:sldId id="305" r:id="rId16"/>
    <p:sldId id="293" r:id="rId17"/>
    <p:sldId id="294" r:id="rId18"/>
    <p:sldId id="281" r:id="rId19"/>
    <p:sldId id="282" r:id="rId20"/>
    <p:sldId id="297" r:id="rId21"/>
    <p:sldId id="319" r:id="rId22"/>
    <p:sldId id="314" r:id="rId23"/>
    <p:sldId id="275" r:id="rId24"/>
    <p:sldId id="315" r:id="rId25"/>
    <p:sldId id="316" r:id="rId26"/>
    <p:sldId id="277" r:id="rId27"/>
    <p:sldId id="322" r:id="rId28"/>
    <p:sldId id="325" r:id="rId29"/>
    <p:sldId id="299" r:id="rId30"/>
    <p:sldId id="300" r:id="rId31"/>
    <p:sldId id="301" r:id="rId32"/>
    <p:sldId id="303" r:id="rId33"/>
    <p:sldId id="295" r:id="rId34"/>
    <p:sldId id="311" r:id="rId35"/>
    <p:sldId id="317" r:id="rId36"/>
    <p:sldId id="312" r:id="rId37"/>
    <p:sldId id="318" r:id="rId38"/>
    <p:sldId id="309" r:id="rId39"/>
    <p:sldId id="310" r:id="rId40"/>
    <p:sldId id="320" r:id="rId41"/>
    <p:sldId id="307" r:id="rId42"/>
    <p:sldId id="30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08DC40-067F-4D0B-91D3-43DA27D3162B}" type="datetimeFigureOut">
              <a:rPr lang="en-US" smtClean="0"/>
              <a:pPr/>
              <a:t>01-Sep-16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511307-CA55-471D-8EE8-35C9FD073C41}" type="slidenum">
              <a:rPr lang="en-US" smtClean="0"/>
              <a:pPr/>
              <a:t>‹#›</a:t>
            </a:fld>
            <a:endParaRPr lang="en-US"/>
          </a:p>
        </p:txBody>
      </p:sp>
    </p:spTree>
    <p:extLst>
      <p:ext uri="{BB962C8B-B14F-4D97-AF65-F5344CB8AC3E}">
        <p14:creationId xmlns:p14="http://schemas.microsoft.com/office/powerpoint/2010/main" val="304587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0489C6-3F4A-4C4B-863D-EE21318D16CA}" type="slidenum">
              <a:rPr lang="en-US" smtClean="0"/>
              <a:pPr fontAlgn="base">
                <a:spcBef>
                  <a:spcPct val="0"/>
                </a:spcBef>
                <a:spcAft>
                  <a:spcPct val="0"/>
                </a:spcAft>
                <a:defRPr/>
              </a:pPr>
              <a:t>1</a:t>
            </a:fld>
            <a:endParaRPr lang="en-US" smtClean="0"/>
          </a:p>
        </p:txBody>
      </p:sp>
    </p:spTree>
    <p:extLst>
      <p:ext uri="{BB962C8B-B14F-4D97-AF65-F5344CB8AC3E}">
        <p14:creationId xmlns:p14="http://schemas.microsoft.com/office/powerpoint/2010/main" val="4005924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2</a:t>
            </a:fld>
            <a:endParaRPr lang="en-US"/>
          </a:p>
        </p:txBody>
      </p:sp>
    </p:spTree>
    <p:extLst>
      <p:ext uri="{BB962C8B-B14F-4D97-AF65-F5344CB8AC3E}">
        <p14:creationId xmlns:p14="http://schemas.microsoft.com/office/powerpoint/2010/main" val="3292877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3</a:t>
            </a:fld>
            <a:endParaRPr lang="en-US"/>
          </a:p>
        </p:txBody>
      </p:sp>
    </p:spTree>
    <p:extLst>
      <p:ext uri="{BB962C8B-B14F-4D97-AF65-F5344CB8AC3E}">
        <p14:creationId xmlns:p14="http://schemas.microsoft.com/office/powerpoint/2010/main" val="1202017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4</a:t>
            </a:fld>
            <a:endParaRPr lang="en-US"/>
          </a:p>
        </p:txBody>
      </p:sp>
    </p:spTree>
    <p:extLst>
      <p:ext uri="{BB962C8B-B14F-4D97-AF65-F5344CB8AC3E}">
        <p14:creationId xmlns:p14="http://schemas.microsoft.com/office/powerpoint/2010/main" val="4228958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6</a:t>
            </a:fld>
            <a:endParaRPr lang="en-US"/>
          </a:p>
        </p:txBody>
      </p:sp>
    </p:spTree>
    <p:extLst>
      <p:ext uri="{BB962C8B-B14F-4D97-AF65-F5344CB8AC3E}">
        <p14:creationId xmlns:p14="http://schemas.microsoft.com/office/powerpoint/2010/main" val="1665338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herzl</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7</a:t>
            </a:fld>
            <a:endParaRPr lang="en-US"/>
          </a:p>
        </p:txBody>
      </p:sp>
    </p:spTree>
    <p:extLst>
      <p:ext uri="{BB962C8B-B14F-4D97-AF65-F5344CB8AC3E}">
        <p14:creationId xmlns:p14="http://schemas.microsoft.com/office/powerpoint/2010/main" val="1142313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8</a:t>
            </a:fld>
            <a:endParaRPr lang="en-US"/>
          </a:p>
        </p:txBody>
      </p:sp>
    </p:spTree>
    <p:extLst>
      <p:ext uri="{BB962C8B-B14F-4D97-AF65-F5344CB8AC3E}">
        <p14:creationId xmlns:p14="http://schemas.microsoft.com/office/powerpoint/2010/main" val="413299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1909 auction for land in </a:t>
            </a:r>
            <a:r>
              <a:rPr lang="en-US" dirty="0" err="1" smtClean="0"/>
              <a:t>tel</a:t>
            </a:r>
            <a:r>
              <a:rPr lang="en-US" dirty="0" smtClean="0"/>
              <a:t> </a:t>
            </a:r>
            <a:r>
              <a:rPr lang="en-US" dirty="0" err="1" smtClean="0"/>
              <a:t>aviv</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9</a:t>
            </a:fld>
            <a:endParaRPr lang="en-US"/>
          </a:p>
        </p:txBody>
      </p:sp>
    </p:spTree>
    <p:extLst>
      <p:ext uri="{BB962C8B-B14F-4D97-AF65-F5344CB8AC3E}">
        <p14:creationId xmlns:p14="http://schemas.microsoft.com/office/powerpoint/2010/main" val="785023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balfour</a:t>
            </a:r>
            <a:endParaRPr lang="en-US" dirty="0"/>
          </a:p>
        </p:txBody>
      </p:sp>
      <p:sp>
        <p:nvSpPr>
          <p:cNvPr id="4" name="Slide Number Placeholder 3"/>
          <p:cNvSpPr>
            <a:spLocks noGrp="1"/>
          </p:cNvSpPr>
          <p:nvPr>
            <p:ph type="sldNum" sz="quarter" idx="10"/>
          </p:nvPr>
        </p:nvSpPr>
        <p:spPr/>
        <p:txBody>
          <a:bodyPr/>
          <a:lstStyle/>
          <a:p>
            <a:fld id="{EEFCDB7C-3ABC-4FA2-842B-E4981FA8D115}" type="slidenum">
              <a:rPr lang="en-US" smtClean="0"/>
              <a:pPr/>
              <a:t>10</a:t>
            </a:fld>
            <a:endParaRPr lang="en-US" dirty="0"/>
          </a:p>
        </p:txBody>
      </p:sp>
    </p:spTree>
    <p:extLst>
      <p:ext uri="{BB962C8B-B14F-4D97-AF65-F5344CB8AC3E}">
        <p14:creationId xmlns:p14="http://schemas.microsoft.com/office/powerpoint/2010/main" val="3113417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11</a:t>
            </a:fld>
            <a:endParaRPr lang="en-US"/>
          </a:p>
        </p:txBody>
      </p:sp>
    </p:spTree>
    <p:extLst>
      <p:ext uri="{BB962C8B-B14F-4D97-AF65-F5344CB8AC3E}">
        <p14:creationId xmlns:p14="http://schemas.microsoft.com/office/powerpoint/2010/main" val="1245754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12</a:t>
            </a:fld>
            <a:endParaRPr lang="en-US"/>
          </a:p>
        </p:txBody>
      </p:sp>
    </p:spTree>
    <p:extLst>
      <p:ext uri="{BB962C8B-B14F-4D97-AF65-F5344CB8AC3E}">
        <p14:creationId xmlns:p14="http://schemas.microsoft.com/office/powerpoint/2010/main" val="4233208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13</a:t>
            </a:fld>
            <a:endParaRPr lang="en-US"/>
          </a:p>
        </p:txBody>
      </p:sp>
    </p:spTree>
    <p:extLst>
      <p:ext uri="{BB962C8B-B14F-4D97-AF65-F5344CB8AC3E}">
        <p14:creationId xmlns:p14="http://schemas.microsoft.com/office/powerpoint/2010/main" val="4244437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Transcaucasian</a:t>
            </a:r>
            <a:r>
              <a:rPr lang="en-US" dirty="0" smtClean="0"/>
              <a:t> republic</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14</a:t>
            </a:fld>
            <a:endParaRPr lang="en-US"/>
          </a:p>
        </p:txBody>
      </p:sp>
    </p:spTree>
    <p:extLst>
      <p:ext uri="{BB962C8B-B14F-4D97-AF65-F5344CB8AC3E}">
        <p14:creationId xmlns:p14="http://schemas.microsoft.com/office/powerpoint/2010/main" val="2162653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15</a:t>
            </a:fld>
            <a:endParaRPr lang="en-US"/>
          </a:p>
        </p:txBody>
      </p:sp>
    </p:spTree>
    <p:extLst>
      <p:ext uri="{BB962C8B-B14F-4D97-AF65-F5344CB8AC3E}">
        <p14:creationId xmlns:p14="http://schemas.microsoft.com/office/powerpoint/2010/main" val="4136810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16</a:t>
            </a:fld>
            <a:endParaRPr lang="en-US"/>
          </a:p>
        </p:txBody>
      </p:sp>
    </p:spTree>
    <p:extLst>
      <p:ext uri="{BB962C8B-B14F-4D97-AF65-F5344CB8AC3E}">
        <p14:creationId xmlns:p14="http://schemas.microsoft.com/office/powerpoint/2010/main" val="3972687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17</a:t>
            </a:fld>
            <a:endParaRPr lang="en-US"/>
          </a:p>
        </p:txBody>
      </p:sp>
    </p:spTree>
    <p:extLst>
      <p:ext uri="{BB962C8B-B14F-4D97-AF65-F5344CB8AC3E}">
        <p14:creationId xmlns:p14="http://schemas.microsoft.com/office/powerpoint/2010/main" val="1724876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18</a:t>
            </a:fld>
            <a:endParaRPr lang="en-US"/>
          </a:p>
        </p:txBody>
      </p:sp>
    </p:spTree>
    <p:extLst>
      <p:ext uri="{BB962C8B-B14F-4D97-AF65-F5344CB8AC3E}">
        <p14:creationId xmlns:p14="http://schemas.microsoft.com/office/powerpoint/2010/main" val="91374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19</a:t>
            </a:fld>
            <a:endParaRPr lang="en-US"/>
          </a:p>
        </p:txBody>
      </p:sp>
    </p:spTree>
    <p:extLst>
      <p:ext uri="{BB962C8B-B14F-4D97-AF65-F5344CB8AC3E}">
        <p14:creationId xmlns:p14="http://schemas.microsoft.com/office/powerpoint/2010/main" val="3910699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A3784A-EDA0-44EB-B66F-776E2E9B0AB2}" type="slidenum">
              <a:rPr lang="en-US" smtClean="0"/>
              <a:pPr fontAlgn="base">
                <a:spcBef>
                  <a:spcPct val="0"/>
                </a:spcBef>
                <a:spcAft>
                  <a:spcPct val="0"/>
                </a:spcAft>
                <a:defRPr/>
              </a:pPr>
              <a:t>20</a:t>
            </a:fld>
            <a:endParaRPr lang="en-US" smtClean="0"/>
          </a:p>
        </p:txBody>
      </p:sp>
    </p:spTree>
    <p:extLst>
      <p:ext uri="{BB962C8B-B14F-4D97-AF65-F5344CB8AC3E}">
        <p14:creationId xmlns:p14="http://schemas.microsoft.com/office/powerpoint/2010/main" val="2149958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21</a:t>
            </a:fld>
            <a:endParaRPr lang="en-US"/>
          </a:p>
        </p:txBody>
      </p:sp>
    </p:spTree>
    <p:extLst>
      <p:ext uri="{BB962C8B-B14F-4D97-AF65-F5344CB8AC3E}">
        <p14:creationId xmlns:p14="http://schemas.microsoft.com/office/powerpoint/2010/main" val="3576405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164C62AD-8C61-4340-BCA2-26B0D50260D1}" type="slidenum">
              <a:rPr lang="en-US" smtClean="0"/>
              <a:pPr>
                <a:defRPr/>
              </a:pPr>
              <a:t>22</a:t>
            </a:fld>
            <a:endParaRPr lang="en-US"/>
          </a:p>
        </p:txBody>
      </p:sp>
    </p:spTree>
    <p:extLst>
      <p:ext uri="{BB962C8B-B14F-4D97-AF65-F5344CB8AC3E}">
        <p14:creationId xmlns:p14="http://schemas.microsoft.com/office/powerpoint/2010/main" val="3379694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0EA91D-C9A3-46E3-A35B-2FB1B8D7F712}" type="slidenum">
              <a:rPr lang="en-US" smtClean="0"/>
              <a:pPr fontAlgn="base">
                <a:spcBef>
                  <a:spcPct val="0"/>
                </a:spcBef>
                <a:spcAft>
                  <a:spcPct val="0"/>
                </a:spcAft>
                <a:defRPr/>
              </a:pPr>
              <a:t>23</a:t>
            </a:fld>
            <a:endParaRPr lang="en-US" smtClean="0"/>
          </a:p>
        </p:txBody>
      </p:sp>
    </p:spTree>
    <p:extLst>
      <p:ext uri="{BB962C8B-B14F-4D97-AF65-F5344CB8AC3E}">
        <p14:creationId xmlns:p14="http://schemas.microsoft.com/office/powerpoint/2010/main" val="1588581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8AF189-5784-489A-B4B1-327D24162046}" type="slidenum">
              <a:rPr lang="en-US" smtClean="0"/>
              <a:pPr fontAlgn="base">
                <a:spcBef>
                  <a:spcPct val="0"/>
                </a:spcBef>
                <a:spcAft>
                  <a:spcPct val="0"/>
                </a:spcAft>
                <a:defRPr/>
              </a:pPr>
              <a:t>24</a:t>
            </a:fld>
            <a:endParaRPr lang="en-US" smtClean="0"/>
          </a:p>
        </p:txBody>
      </p:sp>
    </p:spTree>
    <p:extLst>
      <p:ext uri="{BB962C8B-B14F-4D97-AF65-F5344CB8AC3E}">
        <p14:creationId xmlns:p14="http://schemas.microsoft.com/office/powerpoint/2010/main" val="4085003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25</a:t>
            </a:fld>
            <a:endParaRPr lang="en-US"/>
          </a:p>
        </p:txBody>
      </p:sp>
    </p:spTree>
    <p:extLst>
      <p:ext uri="{BB962C8B-B14F-4D97-AF65-F5344CB8AC3E}">
        <p14:creationId xmlns:p14="http://schemas.microsoft.com/office/powerpoint/2010/main" val="2545662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0B1F8C8-FE6B-44E3-9F43-24A3B475DEBB}" type="slidenum">
              <a:rPr lang="en-US" smtClean="0"/>
              <a:pPr>
                <a:defRPr/>
              </a:pPr>
              <a:t>26</a:t>
            </a:fld>
            <a:endParaRPr lang="en-US"/>
          </a:p>
        </p:txBody>
      </p:sp>
    </p:spTree>
    <p:extLst>
      <p:ext uri="{BB962C8B-B14F-4D97-AF65-F5344CB8AC3E}">
        <p14:creationId xmlns:p14="http://schemas.microsoft.com/office/powerpoint/2010/main" val="1941165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3EB85F-6E28-4511-AD77-74E76859112A}" type="slidenum">
              <a:rPr lang="en-US" smtClean="0"/>
              <a:pPr fontAlgn="base">
                <a:spcBef>
                  <a:spcPct val="0"/>
                </a:spcBef>
                <a:spcAft>
                  <a:spcPct val="0"/>
                </a:spcAft>
                <a:defRPr/>
              </a:pPr>
              <a:t>27</a:t>
            </a:fld>
            <a:endParaRPr lang="en-US" smtClean="0"/>
          </a:p>
        </p:txBody>
      </p:sp>
    </p:spTree>
    <p:extLst>
      <p:ext uri="{BB962C8B-B14F-4D97-AF65-F5344CB8AC3E}">
        <p14:creationId xmlns:p14="http://schemas.microsoft.com/office/powerpoint/2010/main" val="1602063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Signing</a:t>
            </a:r>
            <a:r>
              <a:rPr lang="en-US" baseline="0" dirty="0" smtClean="0"/>
              <a:t> </a:t>
            </a:r>
            <a:r>
              <a:rPr lang="en-US" baseline="0" dirty="0" err="1" smtClean="0"/>
              <a:t>sevres</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29</a:t>
            </a:fld>
            <a:endParaRPr lang="en-US"/>
          </a:p>
        </p:txBody>
      </p:sp>
    </p:spTree>
    <p:extLst>
      <p:ext uri="{BB962C8B-B14F-4D97-AF65-F5344CB8AC3E}">
        <p14:creationId xmlns:p14="http://schemas.microsoft.com/office/powerpoint/2010/main" val="3150224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D14294-97B3-41B8-A352-F9BFC275B9B9}" type="slidenum">
              <a:rPr lang="en-US" smtClean="0"/>
              <a:pPr fontAlgn="base">
                <a:spcBef>
                  <a:spcPct val="0"/>
                </a:spcBef>
                <a:spcAft>
                  <a:spcPct val="0"/>
                </a:spcAft>
                <a:defRPr/>
              </a:pPr>
              <a:t>30</a:t>
            </a:fld>
            <a:endParaRPr lang="en-US" smtClean="0"/>
          </a:p>
        </p:txBody>
      </p:sp>
    </p:spTree>
    <p:extLst>
      <p:ext uri="{BB962C8B-B14F-4D97-AF65-F5344CB8AC3E}">
        <p14:creationId xmlns:p14="http://schemas.microsoft.com/office/powerpoint/2010/main" val="2232489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31</a:t>
            </a:fld>
            <a:endParaRPr lang="en-US"/>
          </a:p>
        </p:txBody>
      </p:sp>
    </p:spTree>
    <p:extLst>
      <p:ext uri="{BB962C8B-B14F-4D97-AF65-F5344CB8AC3E}">
        <p14:creationId xmlns:p14="http://schemas.microsoft.com/office/powerpoint/2010/main" val="717363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32</a:t>
            </a:fld>
            <a:endParaRPr lang="en-US"/>
          </a:p>
        </p:txBody>
      </p:sp>
    </p:spTree>
    <p:extLst>
      <p:ext uri="{BB962C8B-B14F-4D97-AF65-F5344CB8AC3E}">
        <p14:creationId xmlns:p14="http://schemas.microsoft.com/office/powerpoint/2010/main" val="3266617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33</a:t>
            </a:fld>
            <a:endParaRPr lang="en-US"/>
          </a:p>
        </p:txBody>
      </p:sp>
    </p:spTree>
    <p:extLst>
      <p:ext uri="{BB962C8B-B14F-4D97-AF65-F5344CB8AC3E}">
        <p14:creationId xmlns:p14="http://schemas.microsoft.com/office/powerpoint/2010/main" val="24264690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Turkish general on offensive intro </a:t>
            </a:r>
            <a:r>
              <a:rPr lang="en-US" dirty="0" err="1" smtClean="0"/>
              <a:t>armenia</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34</a:t>
            </a:fld>
            <a:endParaRPr lang="en-US"/>
          </a:p>
        </p:txBody>
      </p:sp>
    </p:spTree>
    <p:extLst>
      <p:ext uri="{BB962C8B-B14F-4D97-AF65-F5344CB8AC3E}">
        <p14:creationId xmlns:p14="http://schemas.microsoft.com/office/powerpoint/2010/main" val="880275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35</a:t>
            </a:fld>
            <a:endParaRPr lang="en-US"/>
          </a:p>
        </p:txBody>
      </p:sp>
    </p:spTree>
    <p:extLst>
      <p:ext uri="{BB962C8B-B14F-4D97-AF65-F5344CB8AC3E}">
        <p14:creationId xmlns:p14="http://schemas.microsoft.com/office/powerpoint/2010/main" val="2903435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Red army troops into </a:t>
            </a:r>
            <a:r>
              <a:rPr lang="en-US" dirty="0" err="1" smtClean="0"/>
              <a:t>yerevan</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36</a:t>
            </a:fld>
            <a:endParaRPr lang="en-US"/>
          </a:p>
        </p:txBody>
      </p:sp>
    </p:spTree>
    <p:extLst>
      <p:ext uri="{BB962C8B-B14F-4D97-AF65-F5344CB8AC3E}">
        <p14:creationId xmlns:p14="http://schemas.microsoft.com/office/powerpoint/2010/main" val="302758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37</a:t>
            </a:fld>
            <a:endParaRPr lang="en-US"/>
          </a:p>
        </p:txBody>
      </p:sp>
    </p:spTree>
    <p:extLst>
      <p:ext uri="{BB962C8B-B14F-4D97-AF65-F5344CB8AC3E}">
        <p14:creationId xmlns:p14="http://schemas.microsoft.com/office/powerpoint/2010/main" val="26759626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Smyrna burning</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38</a:t>
            </a:fld>
            <a:endParaRPr lang="en-US"/>
          </a:p>
        </p:txBody>
      </p:sp>
    </p:spTree>
    <p:extLst>
      <p:ext uri="{BB962C8B-B14F-4D97-AF65-F5344CB8AC3E}">
        <p14:creationId xmlns:p14="http://schemas.microsoft.com/office/powerpoint/2010/main" val="4066830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Refugees fleeing </a:t>
            </a:r>
            <a:r>
              <a:rPr lang="en-US" dirty="0" err="1" smtClean="0"/>
              <a:t>smyrna</a:t>
            </a:r>
            <a:r>
              <a:rPr lang="en-US" dirty="0" smtClean="0"/>
              <a:t>—us sends ships</a:t>
            </a:r>
            <a:endParaRPr lang="en-US" dirty="0"/>
          </a:p>
        </p:txBody>
      </p:sp>
      <p:sp>
        <p:nvSpPr>
          <p:cNvPr id="4" name="Slide Number Placeholder 3"/>
          <p:cNvSpPr>
            <a:spLocks noGrp="1"/>
          </p:cNvSpPr>
          <p:nvPr>
            <p:ph type="sldNum" sz="quarter" idx="10"/>
          </p:nvPr>
        </p:nvSpPr>
        <p:spPr/>
        <p:txBody>
          <a:bodyPr/>
          <a:lstStyle/>
          <a:p>
            <a:fld id="{D9511307-CA55-471D-8EE8-35C9FD073C41}" type="slidenum">
              <a:rPr lang="en-US" smtClean="0"/>
              <a:pPr/>
              <a:t>39</a:t>
            </a:fld>
            <a:endParaRPr lang="en-US"/>
          </a:p>
        </p:txBody>
      </p:sp>
    </p:spTree>
    <p:extLst>
      <p:ext uri="{BB962C8B-B14F-4D97-AF65-F5344CB8AC3E}">
        <p14:creationId xmlns:p14="http://schemas.microsoft.com/office/powerpoint/2010/main" val="37494369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40</a:t>
            </a:fld>
            <a:endParaRPr lang="en-US"/>
          </a:p>
        </p:txBody>
      </p:sp>
    </p:spTree>
    <p:extLst>
      <p:ext uri="{BB962C8B-B14F-4D97-AF65-F5344CB8AC3E}">
        <p14:creationId xmlns:p14="http://schemas.microsoft.com/office/powerpoint/2010/main" val="2290711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41</a:t>
            </a:fld>
            <a:endParaRPr lang="en-US"/>
          </a:p>
        </p:txBody>
      </p:sp>
    </p:spTree>
    <p:extLst>
      <p:ext uri="{BB962C8B-B14F-4D97-AF65-F5344CB8AC3E}">
        <p14:creationId xmlns:p14="http://schemas.microsoft.com/office/powerpoint/2010/main" val="2058307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511307-CA55-471D-8EE8-35C9FD073C41}" type="slidenum">
              <a:rPr lang="en-US" smtClean="0"/>
              <a:pPr/>
              <a:t>42</a:t>
            </a:fld>
            <a:endParaRPr lang="en-US"/>
          </a:p>
        </p:txBody>
      </p:sp>
    </p:spTree>
    <p:extLst>
      <p:ext uri="{BB962C8B-B14F-4D97-AF65-F5344CB8AC3E}">
        <p14:creationId xmlns:p14="http://schemas.microsoft.com/office/powerpoint/2010/main" val="2143931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pPr/>
              <a:t>01-Sep-16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pPr/>
              <a:t>01-Sep-16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4A2677-1F6D-497D-917C-7ECBA8978FE4}" type="datetimeFigureOut">
              <a:rPr lang="en-US" smtClean="0"/>
              <a:pPr/>
              <a:t>01-Sep-16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A2677-1F6D-497D-917C-7ECBA8978FE4}" type="datetimeFigureOut">
              <a:rPr lang="en-US" smtClean="0"/>
              <a:pPr/>
              <a:t>01-Sep-16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4A2677-1F6D-497D-917C-7ECBA8978FE4}" type="datetimeFigureOut">
              <a:rPr lang="en-US" smtClean="0"/>
              <a:pPr/>
              <a:t>01-Sep-16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4A2677-1F6D-497D-917C-7ECBA8978FE4}" type="datetimeFigureOut">
              <a:rPr lang="en-US" smtClean="0"/>
              <a:pPr/>
              <a:t>01-Sep-16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A2677-1F6D-497D-917C-7ECBA8978FE4}" type="datetimeFigureOut">
              <a:rPr lang="en-US" smtClean="0"/>
              <a:pPr/>
              <a:t>01-Sep-16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pPr/>
              <a:t>01-Sep-16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4A2677-1F6D-497D-917C-7ECBA8978FE4}" type="datetimeFigureOut">
              <a:rPr lang="en-US" smtClean="0"/>
              <a:pPr/>
              <a:t>01-Sep-16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pPr/>
              <a:t>01-Sep-16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A2677-1F6D-497D-917C-7ECBA8978FE4}" type="datetimeFigureOut">
              <a:rPr lang="en-US" smtClean="0"/>
              <a:pPr/>
              <a:t>01-Sep-16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60F839-3574-4EB3-B0D7-B433E1B123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4A2677-1F6D-497D-917C-7ECBA8978FE4}" type="datetimeFigureOut">
              <a:rPr lang="en-US" smtClean="0"/>
              <a:pPr/>
              <a:t>01-Sep-16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0F839-3574-4EB3-B0D7-B433E1B123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marxist.com/images/stories/history/treaty_of_versailles_3.jpg"/>
          <p:cNvPicPr>
            <a:picLocks noChangeAspect="1" noChangeArrowheads="1"/>
          </p:cNvPicPr>
          <p:nvPr/>
        </p:nvPicPr>
        <p:blipFill>
          <a:blip r:embed="rId3" cstate="print"/>
          <a:srcRect/>
          <a:stretch>
            <a:fillRect/>
          </a:stretch>
        </p:blipFill>
        <p:spPr bwMode="auto">
          <a:xfrm>
            <a:off x="762000" y="12700"/>
            <a:ext cx="8310563" cy="638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5--ita claims.jpg"/>
          <p:cNvPicPr>
            <a:picLocks noChangeAspect="1"/>
          </p:cNvPicPr>
          <p:nvPr/>
        </p:nvPicPr>
        <p:blipFill>
          <a:blip r:embed="rId3" cstate="print"/>
          <a:stretch>
            <a:fillRect/>
          </a:stretch>
        </p:blipFill>
        <p:spPr>
          <a:xfrm>
            <a:off x="826733" y="152400"/>
            <a:ext cx="7324078" cy="6705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30--Ita claims RegioniIrredenteItalia.jpg"/>
          <p:cNvPicPr>
            <a:picLocks noChangeAspect="1"/>
          </p:cNvPicPr>
          <p:nvPr/>
        </p:nvPicPr>
        <p:blipFill>
          <a:blip r:embed="rId3" cstate="print"/>
          <a:stretch>
            <a:fillRect/>
          </a:stretch>
        </p:blipFill>
        <p:spPr>
          <a:xfrm>
            <a:off x="2031578" y="0"/>
            <a:ext cx="5080844"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mtholyoke.edu/~mille22d/classweb/AFP%20website/vittorio.jpg"/>
          <p:cNvPicPr>
            <a:picLocks noChangeAspect="1" noChangeArrowheads="1"/>
          </p:cNvPicPr>
          <p:nvPr/>
        </p:nvPicPr>
        <p:blipFill>
          <a:blip r:embed="rId3" cstate="print"/>
          <a:srcRect/>
          <a:stretch>
            <a:fillRect/>
          </a:stretch>
        </p:blipFill>
        <p:spPr bwMode="auto">
          <a:xfrm>
            <a:off x="2590800" y="152399"/>
            <a:ext cx="4821228" cy="657623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4111" y="0"/>
            <a:ext cx="9079889" cy="6553200"/>
          </a:xfrm>
          <a:prstGeom prst="rect">
            <a:avLst/>
          </a:prstGeom>
        </p:spPr>
      </p:pic>
    </p:spTree>
    <p:extLst>
      <p:ext uri="{BB962C8B-B14F-4D97-AF65-F5344CB8AC3E}">
        <p14:creationId xmlns:p14="http://schemas.microsoft.com/office/powerpoint/2010/main" val="2920117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8--postwar Balkans.GIF"/>
          <p:cNvPicPr>
            <a:picLocks noChangeAspect="1"/>
          </p:cNvPicPr>
          <p:nvPr/>
        </p:nvPicPr>
        <p:blipFill>
          <a:blip r:embed="rId3" cstate="print"/>
          <a:stretch>
            <a:fillRect/>
          </a:stretch>
        </p:blipFill>
        <p:spPr>
          <a:xfrm>
            <a:off x="1531836" y="0"/>
            <a:ext cx="6080328"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museumoffamilyhistory.com/zionism-herzl-01.jpg"/>
          <p:cNvPicPr>
            <a:picLocks noChangeAspect="1" noChangeArrowheads="1"/>
          </p:cNvPicPr>
          <p:nvPr/>
        </p:nvPicPr>
        <p:blipFill>
          <a:blip r:embed="rId3" cstate="print"/>
          <a:srcRect/>
          <a:stretch>
            <a:fillRect/>
          </a:stretch>
        </p:blipFill>
        <p:spPr bwMode="auto">
          <a:xfrm>
            <a:off x="1392510" y="-26258"/>
            <a:ext cx="6075090" cy="673185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jewishness.bellevueholidayrentals.com/images/p014_1_00.jpg"/>
          <p:cNvPicPr>
            <a:picLocks noChangeAspect="1" noChangeArrowheads="1"/>
          </p:cNvPicPr>
          <p:nvPr/>
        </p:nvPicPr>
        <p:blipFill>
          <a:blip r:embed="rId3" cstate="print"/>
          <a:srcRect/>
          <a:stretch>
            <a:fillRect/>
          </a:stretch>
        </p:blipFill>
        <p:spPr bwMode="auto">
          <a:xfrm>
            <a:off x="-22248" y="228600"/>
            <a:ext cx="9166248" cy="6172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1.bp.blogspot.com/_illAgHmXT3I/TMtbkuQMsTI/AAAAAAAAAyo/oaobZFSOxd0/s400/TelAviv-Founding.jpg"/>
          <p:cNvPicPr>
            <a:picLocks noChangeAspect="1" noChangeArrowheads="1"/>
          </p:cNvPicPr>
          <p:nvPr/>
        </p:nvPicPr>
        <p:blipFill>
          <a:blip r:embed="rId3" cstate="print"/>
          <a:srcRect/>
          <a:stretch>
            <a:fillRect/>
          </a:stretch>
        </p:blipFill>
        <p:spPr bwMode="auto">
          <a:xfrm>
            <a:off x="3316" y="162115"/>
            <a:ext cx="9140684" cy="578148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8" name="Picture 4" descr="http://en.mercopress.com/data/cache/noticias/23436/240x0/a6b51e5ab42cc931aaefad3835393a38.jpg"/>
          <p:cNvPicPr>
            <a:picLocks noChangeAspect="1" noChangeArrowheads="1"/>
          </p:cNvPicPr>
          <p:nvPr/>
        </p:nvPicPr>
        <p:blipFill>
          <a:blip r:embed="rId3" cstate="print"/>
          <a:srcRect/>
          <a:stretch>
            <a:fillRect/>
          </a:stretch>
        </p:blipFill>
        <p:spPr bwMode="auto">
          <a:xfrm>
            <a:off x="1872918" y="152400"/>
            <a:ext cx="5646818" cy="6705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239000" cy="5909310"/>
          </a:xfrm>
          <a:prstGeom prst="rect">
            <a:avLst/>
          </a:prstGeom>
          <a:noFill/>
        </p:spPr>
        <p:txBody>
          <a:bodyPr wrap="square" rtlCol="0">
            <a:spAutoFit/>
          </a:bodyPr>
          <a:lstStyle/>
          <a:p>
            <a:r>
              <a:rPr lang="en-US" dirty="0"/>
              <a:t>Foreign Office</a:t>
            </a:r>
            <a:br>
              <a:rPr lang="en-US" dirty="0"/>
            </a:br>
            <a:r>
              <a:rPr lang="en-US" dirty="0"/>
              <a:t>November 2nd, </a:t>
            </a:r>
            <a:r>
              <a:rPr lang="en-US" dirty="0" smtClean="0"/>
              <a:t>1917</a:t>
            </a:r>
          </a:p>
          <a:p>
            <a:endParaRPr lang="en-US" dirty="0"/>
          </a:p>
          <a:p>
            <a:r>
              <a:rPr lang="en-US" dirty="0"/>
              <a:t>Dear Lord Rothschild</a:t>
            </a:r>
            <a:r>
              <a:rPr lang="en-US" dirty="0" smtClean="0"/>
              <a:t>,</a:t>
            </a:r>
          </a:p>
          <a:p>
            <a:endParaRPr lang="en-US" dirty="0"/>
          </a:p>
          <a:p>
            <a:r>
              <a:rPr lang="en-US" dirty="0"/>
              <a:t>I have much pleasure in conveying to you, on behalf of His Majesty's Government, the following declaration of sympathy with Jewish Zionist aspirations which has been submitted to, and approved by, the Cabinet</a:t>
            </a:r>
            <a:r>
              <a:rPr lang="en-US" dirty="0" smtClean="0"/>
              <a:t>.</a:t>
            </a:r>
          </a:p>
          <a:p>
            <a:endParaRPr lang="en-US" dirty="0"/>
          </a:p>
          <a:p>
            <a:r>
              <a:rPr lang="en-US" dirty="0"/>
              <a:t>"His Majesty's Government view with </a:t>
            </a:r>
            <a:r>
              <a:rPr lang="en-US" dirty="0" err="1"/>
              <a:t>favour</a:t>
            </a:r>
            <a:r>
              <a:rPr lang="en-US" dirty="0"/>
              <a:t> the establishment in Palestine of a national home for the Jewish people, and will use their best </a:t>
            </a:r>
            <a:r>
              <a:rPr lang="en-US" dirty="0" err="1"/>
              <a:t>endeavours</a:t>
            </a:r>
            <a:r>
              <a:rPr lang="en-US" dirty="0"/>
              <a:t> to facilitate the achievement of this object, it being clearly understood that nothing shall be done which may prejudice the civil and religious rights of existing non-Jewish communities in Palestine, or the rights and political status enjoyed by Jews in any other country</a:t>
            </a:r>
            <a:r>
              <a:rPr lang="en-US" dirty="0" smtClean="0"/>
              <a:t>.“</a:t>
            </a:r>
          </a:p>
          <a:p>
            <a:endParaRPr lang="en-US" dirty="0"/>
          </a:p>
          <a:p>
            <a:r>
              <a:rPr lang="en-US" dirty="0"/>
              <a:t>I should be grateful if you would bring this declaration to the knowledge of the Zionist Federation</a:t>
            </a:r>
            <a:r>
              <a:rPr lang="en-US" dirty="0" smtClean="0"/>
              <a:t>.</a:t>
            </a:r>
          </a:p>
          <a:p>
            <a:endParaRPr lang="en-US" dirty="0"/>
          </a:p>
          <a:p>
            <a:r>
              <a:rPr lang="en-US" dirty="0"/>
              <a:t>Yours sincerely,</a:t>
            </a:r>
            <a:br>
              <a:rPr lang="en-US" dirty="0"/>
            </a:br>
            <a:r>
              <a:rPr lang="en-US" dirty="0"/>
              <a:t>Arthur James Balfour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ttp://www.jewishvirtuallibrary.org/jsource/images/sykes.gif"/>
          <p:cNvPicPr>
            <a:picLocks noChangeAspect="1" noChangeArrowheads="1"/>
          </p:cNvPicPr>
          <p:nvPr/>
        </p:nvPicPr>
        <p:blipFill>
          <a:blip r:embed="rId3" cstate="print"/>
          <a:srcRect/>
          <a:stretch>
            <a:fillRect/>
          </a:stretch>
        </p:blipFill>
        <p:spPr bwMode="auto">
          <a:xfrm>
            <a:off x="2362200" y="152400"/>
            <a:ext cx="4762500" cy="653415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images.brandeis.edu/47/119247904720630.jpg"/>
          <p:cNvPicPr>
            <a:picLocks noChangeAspect="1" noChangeArrowheads="1"/>
          </p:cNvPicPr>
          <p:nvPr/>
        </p:nvPicPr>
        <p:blipFill>
          <a:blip r:embed="rId3" cstate="print"/>
          <a:srcRect/>
          <a:stretch>
            <a:fillRect/>
          </a:stretch>
        </p:blipFill>
        <p:spPr bwMode="auto">
          <a:xfrm>
            <a:off x="2472907" y="139064"/>
            <a:ext cx="5070893" cy="671893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ile:Russia Caucusus 1882.jpg"/>
          <p:cNvPicPr>
            <a:picLocks noChangeAspect="1" noChangeArrowheads="1"/>
          </p:cNvPicPr>
          <p:nvPr/>
        </p:nvPicPr>
        <p:blipFill>
          <a:blip r:embed="rId3" cstate="print"/>
          <a:srcRect/>
          <a:stretch>
            <a:fillRect/>
          </a:stretch>
        </p:blipFill>
        <p:spPr bwMode="auto">
          <a:xfrm>
            <a:off x="681101" y="38927"/>
            <a:ext cx="7853299" cy="681907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File:Armenians fighting in the region of the burning tatar bazar at baku march days 1918.png"/>
          <p:cNvPicPr>
            <a:picLocks noChangeAspect="1" noChangeArrowheads="1"/>
          </p:cNvPicPr>
          <p:nvPr/>
        </p:nvPicPr>
        <p:blipFill>
          <a:blip r:embed="rId3" cstate="print"/>
          <a:srcRect/>
          <a:stretch>
            <a:fillRect/>
          </a:stretch>
        </p:blipFill>
        <p:spPr bwMode="auto">
          <a:xfrm>
            <a:off x="618422" y="-50102"/>
            <a:ext cx="8296978" cy="645090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File:Ofensiva turca de 1918 en el Caucaso.png"/>
          <p:cNvPicPr>
            <a:picLocks noChangeAspect="1" noChangeArrowheads="1"/>
          </p:cNvPicPr>
          <p:nvPr/>
        </p:nvPicPr>
        <p:blipFill>
          <a:blip r:embed="rId3" cstate="print"/>
          <a:srcRect/>
          <a:stretch>
            <a:fillRect/>
          </a:stretch>
        </p:blipFill>
        <p:spPr bwMode="auto">
          <a:xfrm>
            <a:off x="6627" y="73820"/>
            <a:ext cx="8908773" cy="640318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le:First republic of Armenia-west boarders by Woodrow Wilson.png"/>
          <p:cNvPicPr>
            <a:picLocks noChangeAspect="1" noChangeArrowheads="1"/>
          </p:cNvPicPr>
          <p:nvPr/>
        </p:nvPicPr>
        <p:blipFill>
          <a:blip r:embed="rId3" cstate="print"/>
          <a:srcRect/>
          <a:stretch>
            <a:fillRect/>
          </a:stretch>
        </p:blipFill>
        <p:spPr bwMode="auto">
          <a:xfrm>
            <a:off x="551497" y="-30316"/>
            <a:ext cx="7830503" cy="673591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arm genocide--ww stamp.jpg"/>
          <p:cNvPicPr>
            <a:picLocks noChangeAspect="1"/>
          </p:cNvPicPr>
          <p:nvPr/>
        </p:nvPicPr>
        <p:blipFill>
          <a:blip r:embed="rId3" cstate="print"/>
          <a:stretch>
            <a:fillRect/>
          </a:stretch>
        </p:blipFill>
        <p:spPr>
          <a:xfrm>
            <a:off x="153185" y="58522"/>
            <a:ext cx="8762215" cy="679947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Proposed_Armenian_state_in_Asia_Minor.png"/>
          <p:cNvPicPr>
            <a:picLocks noChangeAspect="1"/>
          </p:cNvPicPr>
          <p:nvPr/>
        </p:nvPicPr>
        <p:blipFill>
          <a:blip r:embed="rId3" cstate="print"/>
          <a:stretch>
            <a:fillRect/>
          </a:stretch>
        </p:blipFill>
        <p:spPr>
          <a:xfrm>
            <a:off x="95809" y="108365"/>
            <a:ext cx="8952382" cy="664127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le:Sykes-Picot-1916.gif"/>
          <p:cNvPicPr>
            <a:picLocks noChangeAspect="1" noChangeArrowheads="1"/>
          </p:cNvPicPr>
          <p:nvPr/>
        </p:nvPicPr>
        <p:blipFill>
          <a:blip r:embed="rId3" cstate="print"/>
          <a:srcRect/>
          <a:stretch>
            <a:fillRect/>
          </a:stretch>
        </p:blipFill>
        <p:spPr bwMode="auto">
          <a:xfrm>
            <a:off x="2052638" y="0"/>
            <a:ext cx="53022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006TQ.gif"/>
          <p:cNvPicPr>
            <a:picLocks noChangeAspect="1"/>
          </p:cNvPicPr>
          <p:nvPr/>
        </p:nvPicPr>
        <p:blipFill>
          <a:blip r:embed="rId3" cstate="print"/>
          <a:stretch>
            <a:fillRect/>
          </a:stretch>
        </p:blipFill>
        <p:spPr>
          <a:xfrm>
            <a:off x="0" y="199326"/>
            <a:ext cx="9144000" cy="64593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bss.sfsu.edu/tygiel/Hist427/1910sphotos/WoodrowWilson.jpg"/>
          <p:cNvPicPr>
            <a:picLocks noChangeAspect="1" noChangeArrowheads="1"/>
          </p:cNvPicPr>
          <p:nvPr/>
        </p:nvPicPr>
        <p:blipFill>
          <a:blip r:embed="rId3" cstate="print"/>
          <a:srcRect/>
          <a:stretch>
            <a:fillRect/>
          </a:stretch>
        </p:blipFill>
        <p:spPr bwMode="auto">
          <a:xfrm>
            <a:off x="1998663" y="152400"/>
            <a:ext cx="5041900" cy="65532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vers.PNG"/>
          <p:cNvPicPr>
            <a:picLocks noChangeAspect="1"/>
          </p:cNvPicPr>
          <p:nvPr/>
        </p:nvPicPr>
        <p:blipFill>
          <a:blip r:embed="rId3" cstate="print"/>
          <a:srcRect/>
          <a:stretch>
            <a:fillRect/>
          </a:stretch>
        </p:blipFill>
        <p:spPr bwMode="auto">
          <a:xfrm>
            <a:off x="-66675" y="0"/>
            <a:ext cx="92773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Henry_Cabot_Lodge_1.jpg"/>
          <p:cNvPicPr>
            <a:picLocks noChangeAspect="1"/>
          </p:cNvPicPr>
          <p:nvPr/>
        </p:nvPicPr>
        <p:blipFill>
          <a:blip r:embed="rId3" cstate="print"/>
          <a:srcRect/>
          <a:stretch>
            <a:fillRect/>
          </a:stretch>
        </p:blipFill>
        <p:spPr bwMode="auto">
          <a:xfrm>
            <a:off x="1779588" y="0"/>
            <a:ext cx="55848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s://www.msu.edu/~konietz1/Sen_George_Norris_WWI.jpg"/>
          <p:cNvPicPr>
            <a:picLocks noChangeAspect="1" noChangeArrowheads="1"/>
          </p:cNvPicPr>
          <p:nvPr/>
        </p:nvPicPr>
        <p:blipFill>
          <a:blip r:embed="rId3" cstate="print"/>
          <a:srcRect/>
          <a:stretch>
            <a:fillRect/>
          </a:stretch>
        </p:blipFill>
        <p:spPr bwMode="auto">
          <a:xfrm>
            <a:off x="2057400" y="228600"/>
            <a:ext cx="5263001" cy="6477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52400"/>
            <a:ext cx="8001000" cy="5909310"/>
          </a:xfrm>
          <a:prstGeom prst="rect">
            <a:avLst/>
          </a:prstGeom>
          <a:noFill/>
        </p:spPr>
        <p:txBody>
          <a:bodyPr wrap="square" rtlCol="0">
            <a:spAutoFit/>
          </a:bodyPr>
          <a:lstStyle/>
          <a:p>
            <a:pPr algn="ctr"/>
            <a:r>
              <a:rPr lang="en-US" b="1" dirty="0" smtClean="0"/>
              <a:t>ARTICLE 22</a:t>
            </a:r>
          </a:p>
          <a:p>
            <a:pPr algn="ctr"/>
            <a:endParaRPr lang="en-US" b="1" dirty="0" smtClean="0"/>
          </a:p>
          <a:p>
            <a:r>
              <a:rPr lang="en-US" dirty="0" smtClean="0"/>
              <a:t>To those colonies and territories which as a consequence of the late war have ceased to be under the sovereignty of the States which formerly governed them and which are inhabited by peoples not yet able to stand by themselves under the strenuous conditions of the modern world, there should be applied the principle that the well-being and development of such peoples form a sacred trust of </a:t>
            </a:r>
            <a:r>
              <a:rPr lang="en-US" dirty="0" err="1" smtClean="0"/>
              <a:t>civilisation</a:t>
            </a:r>
            <a:r>
              <a:rPr lang="en-US" dirty="0" smtClean="0"/>
              <a:t> and that securities for the performance of this trust should be embodied in this Covenant. The best method of giving practical effect to this principle is that the tutelage of such peoples should be entrusted to advanced nations who by reason of their resources, their experience or their geographical position can best undertake this responsibility, and who are willing to accept it, and that this tutelage should be exercised by them as </a:t>
            </a:r>
            <a:r>
              <a:rPr lang="en-US" dirty="0" err="1" smtClean="0"/>
              <a:t>Mandatories</a:t>
            </a:r>
            <a:r>
              <a:rPr lang="en-US" dirty="0" smtClean="0"/>
              <a:t> on behalf of the League. The character of the mandate must differ according to the stage of the development of the people, the geographical situation of the territory, its economic conditions, and other similar circumstances. </a:t>
            </a:r>
            <a:r>
              <a:rPr lang="en-US" b="1" dirty="0" smtClean="0">
                <a:solidFill>
                  <a:srgbClr val="FF0000"/>
                </a:solidFill>
              </a:rPr>
              <a:t>Certain communities formerly belonging to the Turkish Empire have reached a stage of development where their existence as independent nations can be provisionally </a:t>
            </a:r>
            <a:r>
              <a:rPr lang="en-US" b="1" dirty="0" err="1" smtClean="0">
                <a:solidFill>
                  <a:srgbClr val="FF0000"/>
                </a:solidFill>
              </a:rPr>
              <a:t>recognised</a:t>
            </a:r>
            <a:r>
              <a:rPr lang="en-US" b="1" dirty="0" smtClean="0">
                <a:solidFill>
                  <a:srgbClr val="FF0000"/>
                </a:solidFill>
              </a:rPr>
              <a:t> subject to the rendering of administrative advice and assistance by a Mandatory until such time as they are able to stand alone</a:t>
            </a:r>
            <a:r>
              <a:rPr lang="en-US" b="1" dirty="0" smtClean="0"/>
              <a:t>. </a:t>
            </a:r>
            <a:r>
              <a:rPr lang="en-US" dirty="0" smtClean="0"/>
              <a:t>The wishes of these communities must be a principal consideration in the selection of the Mandatory.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609600" y="381000"/>
            <a:ext cx="7696200" cy="5016758"/>
          </a:xfrm>
          <a:prstGeom prst="rect">
            <a:avLst/>
          </a:prstGeom>
          <a:noFill/>
          <a:ln w="9525">
            <a:noFill/>
            <a:miter lim="800000"/>
            <a:headEnd/>
            <a:tailEnd/>
          </a:ln>
        </p:spPr>
        <p:txBody>
          <a:bodyPr>
            <a:spAutoFit/>
          </a:bodyPr>
          <a:lstStyle/>
          <a:p>
            <a:pPr algn="ctr"/>
            <a:r>
              <a:rPr lang="en-US" sz="2000" dirty="0">
                <a:latin typeface="Calibri" pitchFamily="34" charset="0"/>
              </a:rPr>
              <a:t>ARTICLE 11</a:t>
            </a:r>
          </a:p>
          <a:p>
            <a:endParaRPr lang="en-US" sz="2000" dirty="0">
              <a:latin typeface="Calibri" pitchFamily="34" charset="0"/>
            </a:endParaRPr>
          </a:p>
          <a:p>
            <a:r>
              <a:rPr lang="en-US" sz="2000" dirty="0">
                <a:latin typeface="Calibri" pitchFamily="34" charset="0"/>
              </a:rPr>
              <a:t>Any war or threat of war, whether immediately affecting any of the Members of the League or not, is hereby declared a matter of concern to the whole League, and the League shall take any action that may be deemed wise and effectual to safeguard the peace of nations. In case any such emergency should arise the Secretary General shall on the request of any Member of the League forthwith summon a meeting of the Council.</a:t>
            </a:r>
          </a:p>
          <a:p>
            <a:endParaRPr lang="en-US" sz="2000" dirty="0">
              <a:latin typeface="Calibri" pitchFamily="34" charset="0"/>
            </a:endParaRPr>
          </a:p>
          <a:p>
            <a:r>
              <a:rPr lang="en-US" sz="2000" dirty="0">
                <a:latin typeface="Calibri" pitchFamily="34" charset="0"/>
              </a:rPr>
              <a:t>It is also declared to be </a:t>
            </a:r>
            <a:r>
              <a:rPr lang="en-US" sz="2000" b="1" dirty="0">
                <a:solidFill>
                  <a:srgbClr val="FF0000"/>
                </a:solidFill>
                <a:latin typeface="Calibri" pitchFamily="34" charset="0"/>
              </a:rPr>
              <a:t>the friendly right of each Member of the League </a:t>
            </a:r>
            <a:r>
              <a:rPr lang="en-US" sz="2000" dirty="0">
                <a:latin typeface="Calibri" pitchFamily="34" charset="0"/>
              </a:rPr>
              <a:t>to bring to the attention of the Assembly or of the Council any circumstance whatever affecting international relations which threatens to disturb international peace or the good understanding between nations upon which peace depends.</a:t>
            </a:r>
          </a:p>
          <a:p>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8800" y="152400"/>
            <a:ext cx="5648943" cy="7073249"/>
          </a:xfrm>
          <a:prstGeom prst="rect">
            <a:avLst/>
          </a:prstGeom>
        </p:spPr>
      </p:pic>
    </p:spTree>
    <p:extLst>
      <p:ext uri="{BB962C8B-B14F-4D97-AF65-F5344CB8AC3E}">
        <p14:creationId xmlns:p14="http://schemas.microsoft.com/office/powerpoint/2010/main" val="261539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asbarez.com/App/Asbarez/eng/2010/08/0810sevres.jpg"/>
          <p:cNvPicPr>
            <a:picLocks noChangeAspect="1" noChangeArrowheads="1"/>
          </p:cNvPicPr>
          <p:nvPr/>
        </p:nvPicPr>
        <p:blipFill>
          <a:blip r:embed="rId3" cstate="print"/>
          <a:srcRect/>
          <a:stretch>
            <a:fillRect/>
          </a:stretch>
        </p:blipFill>
        <p:spPr bwMode="auto">
          <a:xfrm>
            <a:off x="0" y="43339"/>
            <a:ext cx="9144000" cy="668655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TreatyOfSevres_(corrected).PNG"/>
          <p:cNvPicPr>
            <a:picLocks noChangeAspect="1"/>
          </p:cNvPicPr>
          <p:nvPr/>
        </p:nvPicPr>
        <p:blipFill>
          <a:blip r:embed="rId3" cstate="print"/>
          <a:srcRect/>
          <a:stretch>
            <a:fillRect/>
          </a:stretch>
        </p:blipFill>
        <p:spPr bwMode="auto">
          <a:xfrm>
            <a:off x="0" y="-304800"/>
            <a:ext cx="9144000" cy="659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2.bp.blogspot.com/_fDHZJ0rirOc/S_xSBEnDOJI/AAAAAAAABVs/IcoWOV3oYFo/s1600/British+and+French+Mandates.jpg"/>
          <p:cNvPicPr>
            <a:picLocks noChangeAspect="1" noChangeArrowheads="1"/>
          </p:cNvPicPr>
          <p:nvPr/>
        </p:nvPicPr>
        <p:blipFill>
          <a:blip r:embed="rId3" cstate="print"/>
          <a:srcRect/>
          <a:stretch>
            <a:fillRect/>
          </a:stretch>
        </p:blipFill>
        <p:spPr bwMode="auto">
          <a:xfrm>
            <a:off x="381000" y="0"/>
            <a:ext cx="8450862" cy="6624915"/>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bluepoint.gen.tr/ataturk/a93.jpg"/>
          <p:cNvPicPr>
            <a:picLocks noChangeAspect="1" noChangeArrowheads="1"/>
          </p:cNvPicPr>
          <p:nvPr/>
        </p:nvPicPr>
        <p:blipFill>
          <a:blip r:embed="rId3" cstate="print"/>
          <a:srcRect/>
          <a:stretch>
            <a:fillRect/>
          </a:stretch>
        </p:blipFill>
        <p:spPr bwMode="auto">
          <a:xfrm>
            <a:off x="1981200" y="0"/>
            <a:ext cx="5153025" cy="697606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wilsonforarmenia.org/Armenia%20Maps/ArmeniaMap1919.jpg"/>
          <p:cNvPicPr>
            <a:picLocks noChangeAspect="1" noChangeArrowheads="1"/>
          </p:cNvPicPr>
          <p:nvPr/>
        </p:nvPicPr>
        <p:blipFill>
          <a:blip r:embed="rId3" cstate="print"/>
          <a:srcRect/>
          <a:stretch>
            <a:fillRect/>
          </a:stretch>
        </p:blipFill>
        <p:spPr bwMode="auto">
          <a:xfrm>
            <a:off x="3328" y="381228"/>
            <a:ext cx="9140672" cy="5943372"/>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File:KazimKarabekir.jpg"/>
          <p:cNvPicPr>
            <a:picLocks noChangeAspect="1" noChangeArrowheads="1"/>
          </p:cNvPicPr>
          <p:nvPr/>
        </p:nvPicPr>
        <p:blipFill>
          <a:blip r:embed="rId3" cstate="print"/>
          <a:srcRect/>
          <a:stretch>
            <a:fillRect/>
          </a:stretch>
        </p:blipFill>
        <p:spPr bwMode="auto">
          <a:xfrm>
            <a:off x="827833" y="137973"/>
            <a:ext cx="7325567" cy="6415227"/>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21--treaty of kars.jpg"/>
          <p:cNvPicPr>
            <a:picLocks noChangeAspect="1"/>
          </p:cNvPicPr>
          <p:nvPr/>
        </p:nvPicPr>
        <p:blipFill>
          <a:blip r:embed="rId3" cstate="print"/>
          <a:stretch>
            <a:fillRect/>
          </a:stretch>
        </p:blipFill>
        <p:spPr>
          <a:xfrm>
            <a:off x="1365885" y="0"/>
            <a:ext cx="641223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File:11thRedArmyYerevan.jpg"/>
          <p:cNvPicPr>
            <a:picLocks noChangeAspect="1" noChangeArrowheads="1"/>
          </p:cNvPicPr>
          <p:nvPr/>
        </p:nvPicPr>
        <p:blipFill>
          <a:blip r:embed="rId3" cstate="print"/>
          <a:srcRect/>
          <a:stretch>
            <a:fillRect/>
          </a:stretch>
        </p:blipFill>
        <p:spPr bwMode="auto">
          <a:xfrm>
            <a:off x="-104791" y="64484"/>
            <a:ext cx="9020191" cy="664111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19--greek claims.jpg"/>
          <p:cNvPicPr>
            <a:picLocks noChangeAspect="1"/>
          </p:cNvPicPr>
          <p:nvPr/>
        </p:nvPicPr>
        <p:blipFill>
          <a:blip r:embed="rId3" cstate="print"/>
          <a:stretch>
            <a:fillRect/>
          </a:stretch>
        </p:blipFill>
        <p:spPr>
          <a:xfrm>
            <a:off x="1776598" y="0"/>
            <a:ext cx="5590804"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File:Smyrna burning.jpg"/>
          <p:cNvPicPr>
            <a:picLocks noChangeAspect="1" noChangeArrowheads="1"/>
          </p:cNvPicPr>
          <p:nvPr/>
        </p:nvPicPr>
        <p:blipFill>
          <a:blip r:embed="rId3" cstate="print"/>
          <a:srcRect/>
          <a:stretch>
            <a:fillRect/>
          </a:stretch>
        </p:blipFill>
        <p:spPr bwMode="auto">
          <a:xfrm>
            <a:off x="23870" y="-27542"/>
            <a:ext cx="9209640" cy="3073718"/>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File:Asia Minor massacres.jpg"/>
          <p:cNvPicPr>
            <a:picLocks noChangeAspect="1" noChangeArrowheads="1"/>
          </p:cNvPicPr>
          <p:nvPr/>
        </p:nvPicPr>
        <p:blipFill>
          <a:blip r:embed="rId3" cstate="print"/>
          <a:srcRect/>
          <a:stretch>
            <a:fillRect/>
          </a:stretch>
        </p:blipFill>
        <p:spPr bwMode="auto">
          <a:xfrm>
            <a:off x="152400" y="592693"/>
            <a:ext cx="8991600" cy="531066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3" cstate="print"/>
          <a:srcRect/>
          <a:stretch>
            <a:fillRect/>
          </a:stretch>
        </p:blipFill>
        <p:spPr bwMode="auto">
          <a:xfrm>
            <a:off x="1192696" y="267448"/>
            <a:ext cx="6884504" cy="6209552"/>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cstate="print"/>
          <a:srcRect/>
          <a:stretch>
            <a:fillRect/>
          </a:stretch>
        </p:blipFill>
        <p:spPr bwMode="auto">
          <a:xfrm>
            <a:off x="2057400" y="-335278"/>
            <a:ext cx="6248400" cy="70152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File:Turkey-Greece-Bulgaria on Treaty of Lausanne.png"/>
          <p:cNvPicPr>
            <a:picLocks noChangeAspect="1" noChangeArrowheads="1"/>
          </p:cNvPicPr>
          <p:nvPr/>
        </p:nvPicPr>
        <p:blipFill>
          <a:blip r:embed="rId3" cstate="print"/>
          <a:srcRect/>
          <a:stretch>
            <a:fillRect/>
          </a:stretch>
        </p:blipFill>
        <p:spPr bwMode="auto">
          <a:xfrm>
            <a:off x="-10099" y="4590"/>
            <a:ext cx="9106131" cy="4653608"/>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1404</TotalTime>
  <Words>458</Words>
  <Application>Microsoft Office PowerPoint</Application>
  <PresentationFormat>On-screen Show (4:3)</PresentationFormat>
  <Paragraphs>68</Paragraphs>
  <Slides>42</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 Johnson</cp:lastModifiedBy>
  <cp:revision>36</cp:revision>
  <dcterms:created xsi:type="dcterms:W3CDTF">2011-09-03T02:56:57Z</dcterms:created>
  <dcterms:modified xsi:type="dcterms:W3CDTF">2016-09-02T01:28:32Z</dcterms:modified>
</cp:coreProperties>
</file>