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7"/>
  </p:notesMasterIdLst>
  <p:sldIdLst>
    <p:sldId id="290" r:id="rId3"/>
    <p:sldId id="367" r:id="rId4"/>
    <p:sldId id="368" r:id="rId5"/>
    <p:sldId id="369" r:id="rId6"/>
    <p:sldId id="370" r:id="rId7"/>
    <p:sldId id="371" r:id="rId8"/>
    <p:sldId id="373" r:id="rId9"/>
    <p:sldId id="374" r:id="rId10"/>
    <p:sldId id="375" r:id="rId11"/>
    <p:sldId id="377" r:id="rId12"/>
    <p:sldId id="378" r:id="rId13"/>
    <p:sldId id="381" r:id="rId14"/>
    <p:sldId id="382" r:id="rId15"/>
    <p:sldId id="384" r:id="rId16"/>
    <p:sldId id="385" r:id="rId17"/>
    <p:sldId id="386" r:id="rId18"/>
    <p:sldId id="387" r:id="rId19"/>
    <p:sldId id="388" r:id="rId20"/>
    <p:sldId id="389" r:id="rId21"/>
    <p:sldId id="397" r:id="rId22"/>
    <p:sldId id="390" r:id="rId23"/>
    <p:sldId id="391" r:id="rId24"/>
    <p:sldId id="392" r:id="rId25"/>
    <p:sldId id="393" r:id="rId26"/>
    <p:sldId id="394" r:id="rId27"/>
    <p:sldId id="398" r:id="rId28"/>
    <p:sldId id="395" r:id="rId29"/>
    <p:sldId id="399" r:id="rId30"/>
    <p:sldId id="396" r:id="rId31"/>
    <p:sldId id="400" r:id="rId32"/>
    <p:sldId id="365" r:id="rId33"/>
    <p:sldId id="341" r:id="rId34"/>
    <p:sldId id="342" r:id="rId35"/>
    <p:sldId id="355" r:id="rId36"/>
    <p:sldId id="347" r:id="rId37"/>
    <p:sldId id="263" r:id="rId38"/>
    <p:sldId id="264" r:id="rId39"/>
    <p:sldId id="361" r:id="rId40"/>
    <p:sldId id="348" r:id="rId41"/>
    <p:sldId id="401" r:id="rId42"/>
    <p:sldId id="275" r:id="rId43"/>
    <p:sldId id="271" r:id="rId44"/>
    <p:sldId id="349" r:id="rId45"/>
    <p:sldId id="40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43" autoAdjust="0"/>
    <p:restoredTop sz="93043" autoAdjust="0"/>
  </p:normalViewPr>
  <p:slideViewPr>
    <p:cSldViewPr>
      <p:cViewPr varScale="1">
        <p:scale>
          <a:sx n="86" d="100"/>
          <a:sy n="86" d="100"/>
        </p:scale>
        <p:origin x="156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6FD7C0-2B97-43AF-B507-8F0B50324B99}" type="datetimeFigureOut">
              <a:rPr lang="en-US" smtClean="0"/>
              <a:pPr/>
              <a:t>31-Mar-16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E4207-4950-4545-93A4-6F0E51540BAC}" type="slidenum">
              <a:rPr lang="en-US" smtClean="0"/>
              <a:pPr/>
              <a:t>‹#›</a:t>
            </a:fld>
            <a:endParaRPr lang="en-US"/>
          </a:p>
        </p:txBody>
      </p:sp>
    </p:spTree>
    <p:extLst>
      <p:ext uri="{BB962C8B-B14F-4D97-AF65-F5344CB8AC3E}">
        <p14:creationId xmlns:p14="http://schemas.microsoft.com/office/powerpoint/2010/main" val="635931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1</a:t>
            </a:fld>
            <a:endParaRPr lang="en-US"/>
          </a:p>
        </p:txBody>
      </p:sp>
    </p:spTree>
    <p:extLst>
      <p:ext uri="{BB962C8B-B14F-4D97-AF65-F5344CB8AC3E}">
        <p14:creationId xmlns:p14="http://schemas.microsoft.com/office/powerpoint/2010/main" val="637932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D3F21FA-759B-4C68-B868-BE9D4B83FA94}" type="slidenum">
              <a:rPr lang="en-US" smtClean="0">
                <a:solidFill>
                  <a:prstClr val="black"/>
                </a:solidFill>
              </a:rPr>
              <a:pPr>
                <a:defRPr/>
              </a:pPr>
              <a:t>2</a:t>
            </a:fld>
            <a:endParaRPr lang="en-US">
              <a:solidFill>
                <a:prstClr val="black"/>
              </a:solidFill>
            </a:endParaRPr>
          </a:p>
        </p:txBody>
      </p:sp>
    </p:spTree>
    <p:extLst>
      <p:ext uri="{BB962C8B-B14F-4D97-AF65-F5344CB8AC3E}">
        <p14:creationId xmlns:p14="http://schemas.microsoft.com/office/powerpoint/2010/main" val="879009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TextEdit="1"/>
          </p:cNvSpPr>
          <p:nvPr>
            <p:ph type="sldImg"/>
          </p:nvPr>
        </p:nvSpPr>
        <p:spPr bwMode="auto">
          <a:noFill/>
          <a:ln>
            <a:solidFill>
              <a:srgbClr val="000000"/>
            </a:solidFill>
            <a:miter lim="800000"/>
            <a:headEnd/>
            <a:tailEnd/>
          </a:ln>
        </p:spPr>
      </p:sp>
      <p:sp>
        <p:nvSpPr>
          <p:cNvPr id="45058" name="Rectangle 3"/>
          <p:cNvSpPr>
            <a:spLocks noGrp="1"/>
          </p:cNvSpPr>
          <p:nvPr>
            <p:ph type="body" idx="1"/>
          </p:nvPr>
        </p:nvSpPr>
        <p:spPr bwMode="auto">
          <a:noFill/>
        </p:spPr>
        <p:txBody>
          <a:bodyPr wrap="square" numCol="1" anchor="t" anchorCtr="0" compatLnSpc="1">
            <a:prstTxWarp prst="textNoShape">
              <a:avLst/>
            </a:prstTxWarp>
          </a:bodyPr>
          <a:lstStyle/>
          <a:p>
            <a:r>
              <a:rPr lang="en-US" smtClean="0"/>
              <a:t>Sacco vanzetti</a:t>
            </a:r>
          </a:p>
        </p:txBody>
      </p:sp>
    </p:spTree>
    <p:extLst>
      <p:ext uri="{BB962C8B-B14F-4D97-AF65-F5344CB8AC3E}">
        <p14:creationId xmlns:p14="http://schemas.microsoft.com/office/powerpoint/2010/main" val="3532462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D3F21FA-759B-4C68-B868-BE9D4B83FA94}"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947482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D3F21FA-759B-4C68-B868-BE9D4B83FA94}" type="slidenum">
              <a:rPr lang="en-US" smtClean="0">
                <a:solidFill>
                  <a:prstClr val="black"/>
                </a:solidFill>
              </a:rPr>
              <a:pPr>
                <a:defRPr/>
              </a:pPr>
              <a:t>5</a:t>
            </a:fld>
            <a:endParaRPr lang="en-US">
              <a:solidFill>
                <a:prstClr val="black"/>
              </a:solidFill>
            </a:endParaRPr>
          </a:p>
        </p:txBody>
      </p:sp>
    </p:spTree>
    <p:extLst>
      <p:ext uri="{BB962C8B-B14F-4D97-AF65-F5344CB8AC3E}">
        <p14:creationId xmlns:p14="http://schemas.microsoft.com/office/powerpoint/2010/main" val="466415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Arthur </a:t>
            </a:r>
            <a:r>
              <a:rPr lang="en-US" dirty="0" err="1" smtClean="0"/>
              <a:t>mitchell</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004263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16001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458718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016127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553422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696313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067204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110515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2155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 </a:t>
            </a:r>
            <a:r>
              <a:rPr lang="en-US" dirty="0" err="1" smtClean="0"/>
              <a:t>dewitt</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013604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Gordon </a:t>
            </a:r>
            <a:r>
              <a:rPr lang="en-US" dirty="0" err="1" smtClean="0"/>
              <a:t>hirabiyashi</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152984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437466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94589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A40775-0704-4A5B-810E-514A08EF75F1}"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139882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Colorado internment camps</a:t>
            </a:r>
            <a:endParaRPr lang="en-US" dirty="0"/>
          </a:p>
        </p:txBody>
      </p:sp>
      <p:sp>
        <p:nvSpPr>
          <p:cNvPr id="4" name="Slide Number Placeholder 3"/>
          <p:cNvSpPr>
            <a:spLocks noGrp="1"/>
          </p:cNvSpPr>
          <p:nvPr>
            <p:ph type="sldNum" sz="quarter" idx="10"/>
          </p:nvPr>
        </p:nvSpPr>
        <p:spPr/>
        <p:txBody>
          <a:bodyPr/>
          <a:lstStyle/>
          <a:p>
            <a:fld id="{1CA40775-0704-4A5B-810E-514A08EF75F1}"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685775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966115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400555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murphy</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1562518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844869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jackson</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7884117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836031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58642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31</a:t>
            </a:fld>
            <a:endParaRPr lang="en-US"/>
          </a:p>
        </p:txBody>
      </p:sp>
    </p:spTree>
    <p:extLst>
      <p:ext uri="{BB962C8B-B14F-4D97-AF65-F5344CB8AC3E}">
        <p14:creationId xmlns:p14="http://schemas.microsoft.com/office/powerpoint/2010/main" val="3174577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Lloyd</a:t>
            </a:r>
            <a:r>
              <a:rPr lang="en-US" baseline="0" dirty="0" smtClean="0"/>
              <a:t> </a:t>
            </a:r>
            <a:r>
              <a:rPr lang="en-US" baseline="0" dirty="0" err="1" smtClean="0"/>
              <a:t>gaines</a:t>
            </a:r>
            <a:endParaRPr lang="en-US" dirty="0"/>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7106746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36</a:t>
            </a:fld>
            <a:endParaRPr lang="en-US"/>
          </a:p>
        </p:txBody>
      </p:sp>
    </p:spTree>
    <p:extLst>
      <p:ext uri="{BB962C8B-B14F-4D97-AF65-F5344CB8AC3E}">
        <p14:creationId xmlns:p14="http://schemas.microsoft.com/office/powerpoint/2010/main" val="2691055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37</a:t>
            </a:fld>
            <a:endParaRPr lang="en-US"/>
          </a:p>
        </p:txBody>
      </p:sp>
    </p:spTree>
    <p:extLst>
      <p:ext uri="{BB962C8B-B14F-4D97-AF65-F5344CB8AC3E}">
        <p14:creationId xmlns:p14="http://schemas.microsoft.com/office/powerpoint/2010/main" val="2229173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762551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41</a:t>
            </a:fld>
            <a:endParaRPr lang="en-US"/>
          </a:p>
        </p:txBody>
      </p:sp>
    </p:spTree>
    <p:extLst>
      <p:ext uri="{BB962C8B-B14F-4D97-AF65-F5344CB8AC3E}">
        <p14:creationId xmlns:p14="http://schemas.microsoft.com/office/powerpoint/2010/main" val="13431083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pPr/>
              <a:t>42</a:t>
            </a:fld>
            <a:endParaRPr lang="en-US"/>
          </a:p>
        </p:txBody>
      </p:sp>
    </p:spTree>
    <p:extLst>
      <p:ext uri="{BB962C8B-B14F-4D97-AF65-F5344CB8AC3E}">
        <p14:creationId xmlns:p14="http://schemas.microsoft.com/office/powerpoint/2010/main" val="25945023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4221180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31-Mar-16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31-Mar-16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D31E87-1B35-4442-AAEE-CDA2905FC298}" type="datetimeFigureOut">
              <a:rPr lang="en-US" smtClean="0"/>
              <a:pPr/>
              <a:t>31-Mar-16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D31E87-1B35-4442-AAEE-CDA2905FC298}" type="datetimeFigureOut">
              <a:rPr lang="en-US" smtClean="0"/>
              <a:pPr/>
              <a:t>31-Mar-16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D31E87-1B35-4442-AAEE-CDA2905FC298}" type="datetimeFigureOut">
              <a:rPr lang="en-US" smtClean="0"/>
              <a:pPr/>
              <a:t>31-Mar-16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D31E87-1B35-4442-AAEE-CDA2905FC298}" type="datetimeFigureOut">
              <a:rPr lang="en-US" smtClean="0"/>
              <a:pPr/>
              <a:t>31-Mar-16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D31E87-1B35-4442-AAEE-CDA2905FC298}" type="datetimeFigureOut">
              <a:rPr lang="en-US" smtClean="0"/>
              <a:pPr/>
              <a:t>31-Mar-16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pPr/>
              <a:t>31-Mar-16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pPr/>
              <a:t>31-Mar-16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31-Mar-16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pPr/>
              <a:t>31-Mar-16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B7E8DB-FBF3-481D-9E8F-B5C696A4B50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095B44A-EBE3-424C-81F8-FD3948AC8817}" type="datetimeFigureOut">
              <a:rPr lang="en-US">
                <a:solidFill>
                  <a:prstClr val="black">
                    <a:tint val="75000"/>
                  </a:prstClr>
                </a:solidFill>
              </a:rPr>
              <a:pPr>
                <a:defRPr/>
              </a:pPr>
              <a:t>31-Mar-16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15F16B7-8C20-49EF-B53D-D0093EC8246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13736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CAD5298-CF46-40FB-A16E-7FA0EC5D543F}" type="datetimeFigureOut">
              <a:rPr lang="en-US">
                <a:solidFill>
                  <a:prstClr val="black">
                    <a:tint val="75000"/>
                  </a:prstClr>
                </a:solidFill>
              </a:rPr>
              <a:pPr>
                <a:defRPr/>
              </a:pPr>
              <a:t>31-Mar-16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8D85184-141A-4238-97AB-F2A8B77AD3F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098039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F090DAB-46A1-4DB1-AECB-881632F6D2F9}" type="datetimeFigureOut">
              <a:rPr lang="en-US">
                <a:solidFill>
                  <a:prstClr val="black">
                    <a:tint val="75000"/>
                  </a:prstClr>
                </a:solidFill>
              </a:rPr>
              <a:pPr>
                <a:defRPr/>
              </a:pPr>
              <a:t>31-Mar-16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4C9FC8E-6C8F-48CC-A3A4-E0CA8D885D0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52842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B0AAAF7-5E95-489A-A09A-82B1AFC49AE6}" type="datetimeFigureOut">
              <a:rPr lang="en-US">
                <a:solidFill>
                  <a:prstClr val="black">
                    <a:tint val="75000"/>
                  </a:prstClr>
                </a:solidFill>
              </a:rPr>
              <a:pPr>
                <a:defRPr/>
              </a:pPr>
              <a:t>31-Mar-16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5C93606-29DD-4D7F-8D3D-A2F6D1E9F47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93953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67FB16E-F903-4B58-99E0-B0573069DCA8}" type="datetimeFigureOut">
              <a:rPr lang="en-US">
                <a:solidFill>
                  <a:prstClr val="black">
                    <a:tint val="75000"/>
                  </a:prstClr>
                </a:solidFill>
              </a:rPr>
              <a:pPr>
                <a:defRPr/>
              </a:pPr>
              <a:t>31-Mar-16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61415CF-5EF3-4AE8-A060-0B224947F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129540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A0B9FC5-8607-4CB6-88CA-13D6A4A53477}" type="datetimeFigureOut">
              <a:rPr lang="en-US">
                <a:solidFill>
                  <a:prstClr val="black">
                    <a:tint val="75000"/>
                  </a:prstClr>
                </a:solidFill>
              </a:rPr>
              <a:pPr>
                <a:defRPr/>
              </a:pPr>
              <a:t>31-Mar-16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0060AB4-8B2F-4F9F-9512-EFA8F4267FF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6197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400817-0DB4-4091-9254-B26179F926DC}" type="datetimeFigureOut">
              <a:rPr lang="en-US">
                <a:solidFill>
                  <a:prstClr val="black">
                    <a:tint val="75000"/>
                  </a:prstClr>
                </a:solidFill>
              </a:rPr>
              <a:pPr>
                <a:defRPr/>
              </a:pPr>
              <a:t>31-Mar-16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0C61457-033B-418D-A700-78A977F9C9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20777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A3A9DA3-5B09-4D6A-A477-218A80341503}" type="datetimeFigureOut">
              <a:rPr lang="en-US">
                <a:solidFill>
                  <a:prstClr val="black">
                    <a:tint val="75000"/>
                  </a:prstClr>
                </a:solidFill>
              </a:rPr>
              <a:pPr>
                <a:defRPr/>
              </a:pPr>
              <a:t>31-Mar-16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67A1FDC-353A-4BF2-BC63-6234FCC87B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770204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92906C3-6A03-4967-B3D4-EF46BE52AB18}" type="datetimeFigureOut">
              <a:rPr lang="en-US">
                <a:solidFill>
                  <a:prstClr val="black">
                    <a:tint val="75000"/>
                  </a:prstClr>
                </a:solidFill>
              </a:rPr>
              <a:pPr>
                <a:defRPr/>
              </a:pPr>
              <a:t>31-Mar-16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8CE7751-0F53-45D8-AF6D-B19ED39C839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25291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65FB29-A83B-4523-AC8D-D1C45B0904C4}" type="datetimeFigureOut">
              <a:rPr lang="en-US">
                <a:solidFill>
                  <a:prstClr val="black">
                    <a:tint val="75000"/>
                  </a:prstClr>
                </a:solidFill>
              </a:rPr>
              <a:pPr>
                <a:defRPr/>
              </a:pPr>
              <a:t>31-Mar-16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F663612-15F9-4710-9EAE-55BDE12355B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55197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49B91EA-DAB1-424A-BD62-91B6A9BC83C0}" type="datetimeFigureOut">
              <a:rPr lang="en-US">
                <a:solidFill>
                  <a:prstClr val="black">
                    <a:tint val="75000"/>
                  </a:prstClr>
                </a:solidFill>
              </a:rPr>
              <a:pPr>
                <a:defRPr/>
              </a:pPr>
              <a:t>31-Mar-16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4104E-C282-47CE-9EC2-EB03E47CC07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44181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D31E87-1B35-4442-AAEE-CDA2905FC298}" type="datetimeFigureOut">
              <a:rPr lang="en-US" smtClean="0"/>
              <a:pPr/>
              <a:t>31-Mar-16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B7E8DB-FBF3-481D-9E8F-B5C696A4B5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CD9E5BC-BC03-483A-882C-6989E08A5715}" type="datetimeFigureOut">
              <a:rPr lang="en-US">
                <a:solidFill>
                  <a:prstClr val="black">
                    <a:tint val="75000"/>
                  </a:prstClr>
                </a:solidFill>
              </a:rPr>
              <a:pPr>
                <a:defRPr/>
              </a:pPr>
              <a:t>31-Mar-16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C010DFC-1995-4CFB-ACBB-DE5FBDD75BD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60283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law.cornell.edu/supct/html/historics/USSC_CR_0304_0144_ZO.html#304_US_144n4ref"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shall--huston.jpg"/>
          <p:cNvPicPr>
            <a:picLocks noChangeAspect="1"/>
          </p:cNvPicPr>
          <p:nvPr/>
        </p:nvPicPr>
        <p:blipFill>
          <a:blip r:embed="rId3" cstate="print"/>
          <a:stretch>
            <a:fillRect/>
          </a:stretch>
        </p:blipFill>
        <p:spPr>
          <a:xfrm>
            <a:off x="798848" y="228600"/>
            <a:ext cx="7734962" cy="624839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5" descr="File:European immigration to the United States 1881-1940.png"/>
          <p:cNvPicPr>
            <a:picLocks noChangeAspect="1" noChangeArrowheads="1"/>
          </p:cNvPicPr>
          <p:nvPr/>
        </p:nvPicPr>
        <p:blipFill>
          <a:blip r:embed="rId3" cstate="print"/>
          <a:srcRect/>
          <a:stretch>
            <a:fillRect/>
          </a:stretch>
        </p:blipFill>
        <p:spPr bwMode="auto">
          <a:xfrm>
            <a:off x="762000" y="747713"/>
            <a:ext cx="7620000" cy="5362575"/>
          </a:xfrm>
          <a:prstGeom prst="rect">
            <a:avLst/>
          </a:prstGeom>
          <a:noFill/>
          <a:ln w="9525">
            <a:noFill/>
            <a:miter lim="800000"/>
            <a:headEnd/>
            <a:tailEnd/>
          </a:ln>
        </p:spPr>
      </p:pic>
    </p:spTree>
    <p:extLst>
      <p:ext uri="{BB962C8B-B14F-4D97-AF65-F5344CB8AC3E}">
        <p14:creationId xmlns:p14="http://schemas.microsoft.com/office/powerpoint/2010/main" val="675175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5" descr="300px-Sacvan"/>
          <p:cNvPicPr>
            <a:picLocks noChangeAspect="1" noChangeArrowheads="1"/>
          </p:cNvPicPr>
          <p:nvPr/>
        </p:nvPicPr>
        <p:blipFill>
          <a:blip r:embed="rId3" cstate="print"/>
          <a:srcRect/>
          <a:stretch>
            <a:fillRect/>
          </a:stretch>
        </p:blipFill>
        <p:spPr bwMode="auto">
          <a:xfrm>
            <a:off x="304800" y="258763"/>
            <a:ext cx="8610600" cy="6284912"/>
          </a:xfrm>
          <a:prstGeom prst="rect">
            <a:avLst/>
          </a:prstGeom>
          <a:noFill/>
          <a:ln w="9525">
            <a:noFill/>
            <a:miter lim="800000"/>
            <a:headEnd/>
            <a:tailEnd/>
          </a:ln>
        </p:spPr>
      </p:pic>
    </p:spTree>
    <p:extLst>
      <p:ext uri="{BB962C8B-B14F-4D97-AF65-F5344CB8AC3E}">
        <p14:creationId xmlns:p14="http://schemas.microsoft.com/office/powerpoint/2010/main" val="1224768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Box 4"/>
          <p:cNvSpPr txBox="1">
            <a:spLocks noChangeArrowheads="1"/>
          </p:cNvSpPr>
          <p:nvPr/>
        </p:nvSpPr>
        <p:spPr bwMode="auto">
          <a:xfrm>
            <a:off x="1143000" y="457200"/>
            <a:ext cx="7315200" cy="4801314"/>
          </a:xfrm>
          <a:prstGeom prst="rect">
            <a:avLst/>
          </a:prstGeom>
          <a:noFill/>
          <a:ln w="9525">
            <a:noFill/>
            <a:miter lim="800000"/>
            <a:headEnd/>
            <a:tailEnd/>
          </a:ln>
        </p:spPr>
        <p:txBody>
          <a:bodyPr wrap="square">
            <a:spAutoFit/>
          </a:bodyPr>
          <a:lstStyle/>
          <a:p>
            <a:pPr algn="ctr" fontAlgn="base">
              <a:spcBef>
                <a:spcPct val="50000"/>
              </a:spcBef>
              <a:spcAft>
                <a:spcPct val="0"/>
              </a:spcAft>
            </a:pPr>
            <a:r>
              <a:rPr lang="en-US" i="1" dirty="0" err="1">
                <a:solidFill>
                  <a:prstClr val="black"/>
                </a:solidFill>
              </a:rPr>
              <a:t>Gitlow</a:t>
            </a:r>
            <a:r>
              <a:rPr lang="en-US" i="1" dirty="0">
                <a:solidFill>
                  <a:prstClr val="black"/>
                </a:solidFill>
              </a:rPr>
              <a:t> v. New York</a:t>
            </a:r>
            <a:r>
              <a:rPr lang="en-US" dirty="0">
                <a:solidFill>
                  <a:prstClr val="black"/>
                </a:solidFill>
              </a:rPr>
              <a:t> (1925</a:t>
            </a:r>
            <a:r>
              <a:rPr lang="en-US" dirty="0" smtClean="0">
                <a:solidFill>
                  <a:prstClr val="black"/>
                </a:solidFill>
              </a:rPr>
              <a:t>)</a:t>
            </a:r>
          </a:p>
          <a:p>
            <a:pPr algn="ctr" fontAlgn="base">
              <a:spcBef>
                <a:spcPct val="50000"/>
              </a:spcBef>
              <a:spcAft>
                <a:spcPct val="0"/>
              </a:spcAft>
            </a:pPr>
            <a:endParaRPr lang="en-US" dirty="0">
              <a:solidFill>
                <a:prstClr val="black"/>
              </a:solidFill>
            </a:endParaRPr>
          </a:p>
          <a:p>
            <a:pPr fontAlgn="base">
              <a:spcBef>
                <a:spcPct val="50000"/>
              </a:spcBef>
              <a:spcAft>
                <a:spcPct val="0"/>
              </a:spcAft>
            </a:pPr>
            <a:r>
              <a:rPr lang="en-US" dirty="0">
                <a:solidFill>
                  <a:prstClr val="black"/>
                </a:solidFill>
              </a:rPr>
              <a:t>For present purposes, we may and do assume that freedom of speech and of the press which are protected by the First Amendment from abridgment by Congress are among the fundamental personal rights and "liberties" protected by the due process clause of the Fourteenth Amendment from impairment by the States . . .</a:t>
            </a:r>
          </a:p>
          <a:p>
            <a:pPr fontAlgn="base">
              <a:spcBef>
                <a:spcPct val="50000"/>
              </a:spcBef>
              <a:spcAft>
                <a:spcPct val="0"/>
              </a:spcAft>
            </a:pPr>
            <a:r>
              <a:rPr lang="en-US" b="1" dirty="0">
                <a:solidFill>
                  <a:srgbClr val="FF0000"/>
                </a:solidFill>
              </a:rPr>
              <a:t>That a State in the exercise of its police power may punish those who abuse this freedom by utterances inimical to the public welfare, tending to corrupt public morals, incite to crime, or disturb the public peace, is not open to question</a:t>
            </a:r>
            <a:r>
              <a:rPr lang="en-US" dirty="0">
                <a:solidFill>
                  <a:srgbClr val="FF0000"/>
                </a:solidFill>
              </a:rPr>
              <a:t> . . .</a:t>
            </a:r>
          </a:p>
          <a:p>
            <a:pPr fontAlgn="base">
              <a:spcBef>
                <a:spcPct val="50000"/>
              </a:spcBef>
              <a:spcAft>
                <a:spcPct val="0"/>
              </a:spcAft>
            </a:pPr>
            <a:r>
              <a:rPr lang="en-US" dirty="0">
                <a:solidFill>
                  <a:prstClr val="black"/>
                </a:solidFill>
              </a:rPr>
              <a:t>And, for yet more imperative reasons, a State may punish utterances endangering the foundations of organized government and threatening its overthrow by unlawful means. These imperil its own existence as a constitutional State. </a:t>
            </a:r>
          </a:p>
        </p:txBody>
      </p:sp>
    </p:spTree>
    <p:extLst>
      <p:ext uri="{BB962C8B-B14F-4D97-AF65-F5344CB8AC3E}">
        <p14:creationId xmlns:p14="http://schemas.microsoft.com/office/powerpoint/2010/main" val="3941890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5" descr="blots-of-shame"/>
          <p:cNvPicPr>
            <a:picLocks noChangeAspect="1" noChangeArrowheads="1"/>
          </p:cNvPicPr>
          <p:nvPr/>
        </p:nvPicPr>
        <p:blipFill>
          <a:blip r:embed="rId3" cstate="print"/>
          <a:srcRect/>
          <a:stretch>
            <a:fillRect/>
          </a:stretch>
        </p:blipFill>
        <p:spPr bwMode="auto">
          <a:xfrm>
            <a:off x="0" y="685800"/>
            <a:ext cx="9144000" cy="5303838"/>
          </a:xfrm>
          <a:prstGeom prst="rect">
            <a:avLst/>
          </a:prstGeom>
          <a:noFill/>
          <a:ln w="9525">
            <a:noFill/>
            <a:miter lim="800000"/>
            <a:headEnd/>
            <a:tailEnd/>
          </a:ln>
        </p:spPr>
      </p:pic>
      <p:sp>
        <p:nvSpPr>
          <p:cNvPr id="46082" name="Text Box 6"/>
          <p:cNvSpPr txBox="1">
            <a:spLocks noChangeArrowheads="1"/>
          </p:cNvSpPr>
          <p:nvPr/>
        </p:nvSpPr>
        <p:spPr bwMode="auto">
          <a:xfrm>
            <a:off x="533400" y="304800"/>
            <a:ext cx="8077200" cy="366713"/>
          </a:xfrm>
          <a:prstGeom prst="rect">
            <a:avLst/>
          </a:prstGeom>
          <a:noFill/>
          <a:ln w="9525">
            <a:noFill/>
            <a:miter lim="800000"/>
            <a:headEnd/>
            <a:tailEnd/>
          </a:ln>
        </p:spPr>
        <p:txBody>
          <a:bodyPr>
            <a:spAutoFit/>
          </a:bodyPr>
          <a:lstStyle/>
          <a:p>
            <a:pPr algn="ctr" fontAlgn="base">
              <a:spcBef>
                <a:spcPct val="50000"/>
              </a:spcBef>
              <a:spcAft>
                <a:spcPct val="0"/>
              </a:spcAft>
            </a:pPr>
            <a:r>
              <a:rPr lang="en-US">
                <a:solidFill>
                  <a:prstClr val="black"/>
                </a:solidFill>
                <a:latin typeface="Arial" charset="0"/>
              </a:rPr>
              <a:t>NAACP: “Blots of Shame”</a:t>
            </a:r>
          </a:p>
        </p:txBody>
      </p:sp>
    </p:spTree>
    <p:extLst>
      <p:ext uri="{BB962C8B-B14F-4D97-AF65-F5344CB8AC3E}">
        <p14:creationId xmlns:p14="http://schemas.microsoft.com/office/powerpoint/2010/main" val="3786195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4388" y="91724"/>
            <a:ext cx="5224612" cy="6537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6603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248026"/>
            <a:ext cx="3609974" cy="3609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4013" y="10886"/>
            <a:ext cx="30480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624" y="10886"/>
            <a:ext cx="4368470" cy="6694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10594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academic.brooklyn.cuny.edu/history/johnson/owenroberts.jpg"/>
          <p:cNvPicPr>
            <a:picLocks noChangeAspect="1" noChangeArrowheads="1"/>
          </p:cNvPicPr>
          <p:nvPr/>
        </p:nvPicPr>
        <p:blipFill>
          <a:blip r:embed="rId3" cstate="print"/>
          <a:srcRect/>
          <a:stretch>
            <a:fillRect/>
          </a:stretch>
        </p:blipFill>
        <p:spPr bwMode="auto">
          <a:xfrm>
            <a:off x="2654877" y="144236"/>
            <a:ext cx="4126923" cy="6485164"/>
          </a:xfrm>
          <a:prstGeom prst="rect">
            <a:avLst/>
          </a:prstGeom>
          <a:noFill/>
        </p:spPr>
      </p:pic>
    </p:spTree>
    <p:extLst>
      <p:ext uri="{BB962C8B-B14F-4D97-AF65-F5344CB8AC3E}">
        <p14:creationId xmlns:p14="http://schemas.microsoft.com/office/powerpoint/2010/main" val="10486080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848600" cy="5632311"/>
          </a:xfrm>
          <a:prstGeom prst="rect">
            <a:avLst/>
          </a:prstGeom>
          <a:noFill/>
        </p:spPr>
        <p:txBody>
          <a:bodyPr wrap="square" rtlCol="0">
            <a:spAutoFit/>
          </a:bodyPr>
          <a:lstStyle/>
          <a:p>
            <a:pPr algn="ctr"/>
            <a:r>
              <a:rPr lang="en-US" i="1" dirty="0" smtClean="0">
                <a:solidFill>
                  <a:prstClr val="black"/>
                </a:solidFill>
              </a:rPr>
              <a:t>West Coast Hotel v. Parrish </a:t>
            </a:r>
            <a:r>
              <a:rPr lang="en-US" dirty="0" smtClean="0">
                <a:solidFill>
                  <a:prstClr val="black"/>
                </a:solidFill>
              </a:rPr>
              <a:t>(1937)</a:t>
            </a:r>
          </a:p>
          <a:p>
            <a:endParaRPr lang="en-US" dirty="0">
              <a:solidFill>
                <a:prstClr val="black"/>
              </a:solidFill>
            </a:endParaRPr>
          </a:p>
          <a:p>
            <a:r>
              <a:rPr lang="en-US" dirty="0">
                <a:solidFill>
                  <a:prstClr val="black"/>
                </a:solidFill>
              </a:rPr>
              <a:t>The constitutional provision invoked is the due process clause of the Fourteenth Amendment governing the states, as the due process clause invoked in </a:t>
            </a:r>
            <a:r>
              <a:rPr lang="en-US" dirty="0" smtClean="0">
                <a:solidFill>
                  <a:prstClr val="black"/>
                </a:solidFill>
              </a:rPr>
              <a:t>the </a:t>
            </a:r>
            <a:r>
              <a:rPr lang="en-US" i="1" dirty="0" smtClean="0">
                <a:solidFill>
                  <a:prstClr val="black"/>
                </a:solidFill>
              </a:rPr>
              <a:t>Adkins</a:t>
            </a:r>
            <a:r>
              <a:rPr lang="en-US" dirty="0" smtClean="0">
                <a:solidFill>
                  <a:prstClr val="black"/>
                </a:solidFill>
              </a:rPr>
              <a:t> </a:t>
            </a:r>
            <a:r>
              <a:rPr lang="en-US" dirty="0">
                <a:solidFill>
                  <a:prstClr val="black"/>
                </a:solidFill>
              </a:rPr>
              <a:t>Case governed Congress. In each case the violation alleged by those attacking minimum wage regulation for women is deprivation of freedom of contract. What is this freedom? </a:t>
            </a:r>
            <a:r>
              <a:rPr lang="en-US" b="1" dirty="0">
                <a:solidFill>
                  <a:srgbClr val="FF0000"/>
                </a:solidFill>
              </a:rPr>
              <a:t>The Constitution does not speak of freedom of contract. It speaks of liberty and prohibits the deprivation of liberty without due process of law. In prohibiting that deprivation, the Constitution does not recognize an absolute and uncontrollable liberty. </a:t>
            </a:r>
            <a:r>
              <a:rPr lang="en-US" dirty="0">
                <a:solidFill>
                  <a:prstClr val="black"/>
                </a:solidFill>
              </a:rPr>
              <a:t>Liberty in each of its phases has its history and connotation. But the liberty safeguarded is liberty in a social organization which requires the protection of law against the evils which menace the health, safety, morals, and welfare of the people. Liberty under the Constitution is thus necessarily subject to the restraints of due process, and regulation which is reasonable in relation to its subject and is adopted in the interests of the community is due </a:t>
            </a:r>
            <a:r>
              <a:rPr lang="en-US" dirty="0" smtClean="0">
                <a:solidFill>
                  <a:prstClr val="black"/>
                </a:solidFill>
              </a:rPr>
              <a:t>process . . .</a:t>
            </a:r>
          </a:p>
          <a:p>
            <a:endParaRPr lang="en-US" dirty="0">
              <a:solidFill>
                <a:prstClr val="black"/>
              </a:solidFill>
            </a:endParaRPr>
          </a:p>
          <a:p>
            <a:r>
              <a:rPr lang="en-US" dirty="0">
                <a:solidFill>
                  <a:prstClr val="black"/>
                </a:solidFill>
              </a:rPr>
              <a:t>We think that the views thus expressed are sound and that the</a:t>
            </a:r>
            <a:r>
              <a:rPr lang="en-US" b="1" dirty="0">
                <a:solidFill>
                  <a:srgbClr val="FF0000"/>
                </a:solidFill>
              </a:rPr>
              <a:t> decision in the </a:t>
            </a:r>
            <a:r>
              <a:rPr lang="en-US" b="1" i="1" dirty="0">
                <a:solidFill>
                  <a:srgbClr val="FF0000"/>
                </a:solidFill>
              </a:rPr>
              <a:t>Adkins</a:t>
            </a:r>
            <a:r>
              <a:rPr lang="en-US" b="1" dirty="0">
                <a:solidFill>
                  <a:srgbClr val="FF0000"/>
                </a:solidFill>
              </a:rPr>
              <a:t> Case was a departure from the true application of the principles governing the regulation by the state of the relation of employer and employed</a:t>
            </a:r>
            <a:r>
              <a:rPr lang="en-US" dirty="0">
                <a:solidFill>
                  <a:prstClr val="black"/>
                </a:solidFill>
              </a:rPr>
              <a:t>. </a:t>
            </a:r>
          </a:p>
        </p:txBody>
      </p:sp>
    </p:spTree>
    <p:extLst>
      <p:ext uri="{BB962C8B-B14F-4D97-AF65-F5344CB8AC3E}">
        <p14:creationId xmlns:p14="http://schemas.microsoft.com/office/powerpoint/2010/main" val="38349117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oasisnewsfeatures.com/files/MilnotEvaporated425.jpg?1242742924"/>
          <p:cNvPicPr>
            <a:picLocks noChangeAspect="1" noChangeArrowheads="1"/>
          </p:cNvPicPr>
          <p:nvPr/>
        </p:nvPicPr>
        <p:blipFill>
          <a:blip r:embed="rId3" cstate="print"/>
          <a:srcRect/>
          <a:stretch>
            <a:fillRect/>
          </a:stretch>
        </p:blipFill>
        <p:spPr bwMode="auto">
          <a:xfrm>
            <a:off x="1914526" y="609600"/>
            <a:ext cx="5562600" cy="5562600"/>
          </a:xfrm>
          <a:prstGeom prst="rect">
            <a:avLst/>
          </a:prstGeom>
          <a:noFill/>
        </p:spPr>
      </p:pic>
    </p:spTree>
    <p:extLst>
      <p:ext uri="{BB962C8B-B14F-4D97-AF65-F5344CB8AC3E}">
        <p14:creationId xmlns:p14="http://schemas.microsoft.com/office/powerpoint/2010/main" val="14595976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52400"/>
            <a:ext cx="7086600" cy="7017306"/>
          </a:xfrm>
          <a:prstGeom prst="rect">
            <a:avLst/>
          </a:prstGeom>
          <a:noFill/>
        </p:spPr>
        <p:txBody>
          <a:bodyPr wrap="square" rtlCol="0">
            <a:spAutoFit/>
          </a:bodyPr>
          <a:lstStyle/>
          <a:p>
            <a:pPr algn="ctr"/>
            <a:r>
              <a:rPr lang="en-US" sz="1600" i="1" dirty="0" smtClean="0">
                <a:solidFill>
                  <a:prstClr val="black"/>
                </a:solidFill>
              </a:rPr>
              <a:t>United States v. </a:t>
            </a:r>
            <a:r>
              <a:rPr lang="en-US" sz="1600" i="1" dirty="0" err="1" smtClean="0">
                <a:solidFill>
                  <a:prstClr val="black"/>
                </a:solidFill>
              </a:rPr>
              <a:t>Carolene</a:t>
            </a:r>
            <a:r>
              <a:rPr lang="en-US" sz="1600" i="1" dirty="0" smtClean="0">
                <a:solidFill>
                  <a:prstClr val="black"/>
                </a:solidFill>
              </a:rPr>
              <a:t> Products Co. </a:t>
            </a:r>
            <a:r>
              <a:rPr lang="en-US" sz="1600" dirty="0" smtClean="0">
                <a:solidFill>
                  <a:prstClr val="black"/>
                </a:solidFill>
              </a:rPr>
              <a:t>(1938)</a:t>
            </a:r>
          </a:p>
          <a:p>
            <a:endParaRPr lang="en-US" sz="1600" dirty="0">
              <a:solidFill>
                <a:prstClr val="black"/>
              </a:solidFill>
            </a:endParaRPr>
          </a:p>
          <a:p>
            <a:r>
              <a:rPr lang="en-US" sz="1600" dirty="0" smtClean="0">
                <a:solidFill>
                  <a:prstClr val="black"/>
                </a:solidFill>
              </a:rPr>
              <a:t>. . . we </a:t>
            </a:r>
            <a:r>
              <a:rPr lang="en-US" sz="1600" dirty="0">
                <a:solidFill>
                  <a:prstClr val="black"/>
                </a:solidFill>
              </a:rPr>
              <a:t>might rest decision wholly on the </a:t>
            </a:r>
            <a:r>
              <a:rPr lang="en-US" sz="1600" b="1" dirty="0">
                <a:solidFill>
                  <a:srgbClr val="FF0000"/>
                </a:solidFill>
              </a:rPr>
              <a:t>presumption of constitutionality</a:t>
            </a:r>
            <a:r>
              <a:rPr lang="en-US" sz="1600" dirty="0">
                <a:solidFill>
                  <a:prstClr val="black"/>
                </a:solidFill>
              </a:rPr>
              <a:t>. But affirmative evidence also sustains the </a:t>
            </a:r>
            <a:r>
              <a:rPr lang="en-US" sz="1600" dirty="0" smtClean="0">
                <a:solidFill>
                  <a:prstClr val="black"/>
                </a:solidFill>
              </a:rPr>
              <a:t>statute</a:t>
            </a:r>
            <a:r>
              <a:rPr lang="en-US" sz="1600" dirty="0">
                <a:solidFill>
                  <a:prstClr val="black"/>
                </a:solidFill>
              </a:rPr>
              <a:t> </a:t>
            </a:r>
            <a:r>
              <a:rPr lang="en-US" sz="1600" dirty="0" smtClean="0">
                <a:solidFill>
                  <a:prstClr val="black"/>
                </a:solidFill>
              </a:rPr>
              <a:t>. . .</a:t>
            </a:r>
          </a:p>
          <a:p>
            <a:endParaRPr lang="en-US" sz="1600" dirty="0">
              <a:solidFill>
                <a:prstClr val="black"/>
              </a:solidFill>
            </a:endParaRPr>
          </a:p>
          <a:p>
            <a:r>
              <a:rPr lang="en-US" sz="1600" dirty="0" smtClean="0">
                <a:solidFill>
                  <a:prstClr val="black"/>
                </a:solidFill>
              </a:rPr>
              <a:t>Congress is free to exclude from interstate commerce articles whose use in the states for which they are destined it may reasonably conceive to be injurious to the public health, morals or welfare . . . or which contravene the policy of the state of their destination.</a:t>
            </a:r>
          </a:p>
          <a:p>
            <a:endParaRPr lang="en-US" sz="1600" dirty="0">
              <a:solidFill>
                <a:prstClr val="black"/>
              </a:solidFill>
            </a:endParaRPr>
          </a:p>
          <a:p>
            <a:r>
              <a:rPr lang="en-US" sz="1600" baseline="30000" dirty="0">
                <a:solidFill>
                  <a:prstClr val="black"/>
                </a:solidFill>
                <a:hlinkClick r:id="rId3"/>
              </a:rPr>
              <a:t>4.</a:t>
            </a:r>
            <a:r>
              <a:rPr lang="en-US" sz="1600" dirty="0">
                <a:solidFill>
                  <a:prstClr val="black"/>
                </a:solidFill>
              </a:rPr>
              <a:t> There may be narrower scope for operation of the presumption of constitutionality when legislation appears on its face to be within a specific prohibition of the Constitution, such as those of the first ten amendments, which are deemed equally specific when held to be embraced within the Fourteenth.</a:t>
            </a:r>
          </a:p>
          <a:p>
            <a:r>
              <a:rPr lang="en-US" sz="1600" dirty="0">
                <a:solidFill>
                  <a:prstClr val="black"/>
                </a:solidFill>
              </a:rPr>
              <a:t>It is unnecessary to consider now whether legislation which restricts those political processes which can ordinarily be expected to bring about repeal of undesirable legislation is to be subjected to more exacting judicial scrutiny under the general prohibitions of the Fourteenth Amendment than are most other types of legislation . . .</a:t>
            </a:r>
          </a:p>
          <a:p>
            <a:endParaRPr lang="en-US" sz="1600" dirty="0">
              <a:solidFill>
                <a:prstClr val="black"/>
              </a:solidFill>
            </a:endParaRPr>
          </a:p>
          <a:p>
            <a:r>
              <a:rPr lang="en-US" sz="1600" b="1" dirty="0">
                <a:solidFill>
                  <a:srgbClr val="FF0000"/>
                </a:solidFill>
              </a:rPr>
              <a:t>Nor need we enquire whether similar considerations enter into the review of statutes directed at particular religious, or national, or racial minorities</a:t>
            </a:r>
            <a:r>
              <a:rPr lang="en-US" sz="1600" b="1" i="1" dirty="0">
                <a:solidFill>
                  <a:srgbClr val="FF0000"/>
                </a:solidFill>
              </a:rPr>
              <a:t>:</a:t>
            </a:r>
            <a:r>
              <a:rPr lang="en-US" sz="1600" b="1" dirty="0">
                <a:solidFill>
                  <a:srgbClr val="FF0000"/>
                </a:solidFill>
              </a:rPr>
              <a:t> whether prejudice against discrete and insular minorities may be a special condition, which tends seriously to curtail the operation of those political processes ordinarily to be relied upon to protect minorities, and which may call for a correspondingly more searching judicial inquiry.  </a:t>
            </a:r>
          </a:p>
          <a:p>
            <a:endParaRPr lang="en-US" sz="1600"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9821603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gardenofpraise.com/images2/eroos7.gif"/>
          <p:cNvPicPr>
            <a:picLocks noChangeAspect="1" noChangeArrowheads="1"/>
          </p:cNvPicPr>
          <p:nvPr/>
        </p:nvPicPr>
        <p:blipFill>
          <a:blip r:embed="rId3" cstate="print"/>
          <a:srcRect/>
          <a:stretch>
            <a:fillRect/>
          </a:stretch>
        </p:blipFill>
        <p:spPr bwMode="auto">
          <a:xfrm>
            <a:off x="943346" y="204311"/>
            <a:ext cx="7591054" cy="6120289"/>
          </a:xfrm>
          <a:prstGeom prst="rect">
            <a:avLst/>
          </a:prstGeom>
          <a:noFill/>
        </p:spPr>
      </p:pic>
    </p:spTree>
    <p:extLst>
      <p:ext uri="{BB962C8B-B14F-4D97-AF65-F5344CB8AC3E}">
        <p14:creationId xmlns:p14="http://schemas.microsoft.com/office/powerpoint/2010/main" val="32998782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acurator.com/blog/Ickes_Harold_1944.jpg"/>
          <p:cNvPicPr>
            <a:picLocks noChangeAspect="1" noChangeArrowheads="1"/>
          </p:cNvPicPr>
          <p:nvPr/>
        </p:nvPicPr>
        <p:blipFill>
          <a:blip r:embed="rId3" cstate="print"/>
          <a:srcRect/>
          <a:stretch>
            <a:fillRect/>
          </a:stretch>
        </p:blipFill>
        <p:spPr bwMode="auto">
          <a:xfrm>
            <a:off x="2251930" y="207374"/>
            <a:ext cx="5368070" cy="6345826"/>
          </a:xfrm>
          <a:prstGeom prst="rect">
            <a:avLst/>
          </a:prstGeom>
          <a:noFill/>
        </p:spPr>
      </p:pic>
    </p:spTree>
    <p:extLst>
      <p:ext uri="{BB962C8B-B14F-4D97-AF65-F5344CB8AC3E}">
        <p14:creationId xmlns:p14="http://schemas.microsoft.com/office/powerpoint/2010/main" val="25162219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bss.sfsu.edu/internment/Assets/murder2.jpg"/>
          <p:cNvPicPr>
            <a:picLocks noChangeAspect="1" noChangeArrowheads="1"/>
          </p:cNvPicPr>
          <p:nvPr/>
        </p:nvPicPr>
        <p:blipFill>
          <a:blip r:embed="rId3" cstate="print"/>
          <a:srcRect/>
          <a:stretch>
            <a:fillRect/>
          </a:stretch>
        </p:blipFill>
        <p:spPr bwMode="auto">
          <a:xfrm>
            <a:off x="0" y="381000"/>
            <a:ext cx="4129786" cy="5410200"/>
          </a:xfrm>
          <a:prstGeom prst="rect">
            <a:avLst/>
          </a:prstGeom>
          <a:noFill/>
        </p:spPr>
      </p:pic>
      <p:pic>
        <p:nvPicPr>
          <p:cNvPr id="2" name="Picture 1"/>
          <p:cNvPicPr>
            <a:picLocks noChangeAspect="1"/>
          </p:cNvPicPr>
          <p:nvPr/>
        </p:nvPicPr>
        <p:blipFill>
          <a:blip r:embed="rId4"/>
          <a:stretch>
            <a:fillRect/>
          </a:stretch>
        </p:blipFill>
        <p:spPr>
          <a:xfrm>
            <a:off x="5229933" y="392909"/>
            <a:ext cx="3941609" cy="5398291"/>
          </a:xfrm>
          <a:prstGeom prst="rect">
            <a:avLst/>
          </a:prstGeom>
        </p:spPr>
      </p:pic>
    </p:spTree>
    <p:extLst>
      <p:ext uri="{BB962C8B-B14F-4D97-AF65-F5344CB8AC3E}">
        <p14:creationId xmlns:p14="http://schemas.microsoft.com/office/powerpoint/2010/main" val="3062469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719263" y="0"/>
            <a:ext cx="5705475" cy="6915150"/>
          </a:xfrm>
          <a:prstGeom prst="rect">
            <a:avLst/>
          </a:prstGeom>
          <a:noFill/>
          <a:ln w="9525">
            <a:noFill/>
            <a:miter lim="800000"/>
            <a:headEnd/>
            <a:tailEnd/>
          </a:ln>
        </p:spPr>
      </p:pic>
    </p:spTree>
    <p:extLst>
      <p:ext uri="{BB962C8B-B14F-4D97-AF65-F5344CB8AC3E}">
        <p14:creationId xmlns:p14="http://schemas.microsoft.com/office/powerpoint/2010/main" val="33167949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qmfound.com/DeWitt28.JPG"/>
          <p:cNvPicPr>
            <a:picLocks noChangeAspect="1" noChangeArrowheads="1"/>
          </p:cNvPicPr>
          <p:nvPr/>
        </p:nvPicPr>
        <p:blipFill>
          <a:blip r:embed="rId3" cstate="print"/>
          <a:srcRect/>
          <a:stretch>
            <a:fillRect/>
          </a:stretch>
        </p:blipFill>
        <p:spPr bwMode="auto">
          <a:xfrm>
            <a:off x="1998801" y="-57870"/>
            <a:ext cx="5468799" cy="6915870"/>
          </a:xfrm>
          <a:prstGeom prst="rect">
            <a:avLst/>
          </a:prstGeom>
          <a:noFill/>
        </p:spPr>
      </p:pic>
    </p:spTree>
    <p:extLst>
      <p:ext uri="{BB962C8B-B14F-4D97-AF65-F5344CB8AC3E}">
        <p14:creationId xmlns:p14="http://schemas.microsoft.com/office/powerpoint/2010/main" val="15595857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historylink.org/db_images/Hirabayashi.JPG"/>
          <p:cNvPicPr>
            <a:picLocks noChangeAspect="1" noChangeArrowheads="1"/>
          </p:cNvPicPr>
          <p:nvPr/>
        </p:nvPicPr>
        <p:blipFill>
          <a:blip r:embed="rId3" cstate="print"/>
          <a:srcRect/>
          <a:stretch>
            <a:fillRect/>
          </a:stretch>
        </p:blipFill>
        <p:spPr bwMode="auto">
          <a:xfrm>
            <a:off x="2590800" y="533400"/>
            <a:ext cx="4282721" cy="5781674"/>
          </a:xfrm>
          <a:prstGeom prst="rect">
            <a:avLst/>
          </a:prstGeom>
          <a:noFill/>
        </p:spPr>
      </p:pic>
    </p:spTree>
    <p:extLst>
      <p:ext uri="{BB962C8B-B14F-4D97-AF65-F5344CB8AC3E}">
        <p14:creationId xmlns:p14="http://schemas.microsoft.com/office/powerpoint/2010/main" val="2765289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696200" cy="5632311"/>
          </a:xfrm>
          <a:prstGeom prst="rect">
            <a:avLst/>
          </a:prstGeom>
          <a:noFill/>
        </p:spPr>
        <p:txBody>
          <a:bodyPr wrap="square" rtlCol="0">
            <a:spAutoFit/>
          </a:bodyPr>
          <a:lstStyle/>
          <a:p>
            <a:pPr algn="ctr"/>
            <a:r>
              <a:rPr lang="en-US" sz="2000" i="1" dirty="0" err="1" smtClean="0">
                <a:solidFill>
                  <a:prstClr val="black"/>
                </a:solidFill>
              </a:rPr>
              <a:t>Hirabiyashi</a:t>
            </a:r>
            <a:r>
              <a:rPr lang="en-US" sz="2000" i="1" dirty="0" smtClean="0">
                <a:solidFill>
                  <a:prstClr val="black"/>
                </a:solidFill>
              </a:rPr>
              <a:t> v. United States </a:t>
            </a:r>
            <a:r>
              <a:rPr lang="en-US" sz="2000" dirty="0" smtClean="0">
                <a:solidFill>
                  <a:prstClr val="black"/>
                </a:solidFill>
              </a:rPr>
              <a:t>(1943)</a:t>
            </a:r>
          </a:p>
          <a:p>
            <a:endParaRPr lang="en-US" sz="2000" dirty="0" smtClean="0">
              <a:solidFill>
                <a:prstClr val="black"/>
              </a:solidFill>
            </a:endParaRPr>
          </a:p>
          <a:p>
            <a:r>
              <a:rPr lang="en-US" sz="2000" dirty="0" smtClean="0">
                <a:solidFill>
                  <a:prstClr val="black"/>
                </a:solidFill>
              </a:rPr>
              <a:t>The war power of the national government is “the power to wage war successfully.” … The power is not restricted to the winning of victories in the field and the repulse of enemy forces. It embraces every phase of the national defense</a:t>
            </a:r>
            <a:r>
              <a:rPr lang="en-US" sz="2000" dirty="0">
                <a:solidFill>
                  <a:prstClr val="black"/>
                </a:solidFill>
              </a:rPr>
              <a:t> </a:t>
            </a:r>
            <a:r>
              <a:rPr lang="en-US" sz="2000" dirty="0" smtClean="0">
                <a:solidFill>
                  <a:prstClr val="black"/>
                </a:solidFill>
              </a:rPr>
              <a:t>. . .</a:t>
            </a:r>
          </a:p>
          <a:p>
            <a:endParaRPr lang="en-US" sz="2000" dirty="0" smtClean="0">
              <a:solidFill>
                <a:prstClr val="black"/>
              </a:solidFill>
            </a:endParaRPr>
          </a:p>
          <a:p>
            <a:r>
              <a:rPr lang="en-US" sz="2000" b="1" dirty="0" smtClean="0">
                <a:solidFill>
                  <a:srgbClr val="FF0000"/>
                </a:solidFill>
              </a:rPr>
              <a:t>There is support for the view that social, economic and political conditions which have prevailed since the close of the last century, when the Japanese began to come to this country in substantial numbers, have intensified their solidarity and have in large measure prevented their assimilation as an integral part of the white population . . .</a:t>
            </a:r>
          </a:p>
          <a:p>
            <a:endParaRPr lang="en-US" sz="2000" dirty="0" smtClean="0">
              <a:solidFill>
                <a:prstClr val="black"/>
              </a:solidFill>
            </a:endParaRPr>
          </a:p>
          <a:p>
            <a:r>
              <a:rPr lang="en-US" sz="2000" dirty="0" smtClean="0">
                <a:solidFill>
                  <a:prstClr val="black"/>
                </a:solidFill>
              </a:rPr>
              <a:t>Viewing these data in all their aspects, Congress and the Executive </a:t>
            </a:r>
            <a:r>
              <a:rPr lang="en-US" sz="2000" b="1" dirty="0" smtClean="0">
                <a:solidFill>
                  <a:srgbClr val="FF0000"/>
                </a:solidFill>
              </a:rPr>
              <a:t>could reasonably have concluded that these conditions have encouraged the continued attachment of members of this group to Japan and Japanese institutions.</a:t>
            </a:r>
            <a:endParaRPr lang="en-US" sz="2000" b="1" dirty="0">
              <a:solidFill>
                <a:srgbClr val="FF0000"/>
              </a:solidFill>
            </a:endParaRPr>
          </a:p>
        </p:txBody>
      </p:sp>
    </p:spTree>
    <p:extLst>
      <p:ext uri="{BB962C8B-B14F-4D97-AF65-F5344CB8AC3E}">
        <p14:creationId xmlns:p14="http://schemas.microsoft.com/office/powerpoint/2010/main" val="3849410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116840"/>
            <a:ext cx="6324600" cy="5632311"/>
          </a:xfrm>
          <a:prstGeom prst="rect">
            <a:avLst/>
          </a:prstGeom>
          <a:noFill/>
        </p:spPr>
        <p:txBody>
          <a:bodyPr wrap="square" rtlCol="0">
            <a:spAutoFit/>
          </a:bodyPr>
          <a:lstStyle/>
          <a:p>
            <a:pPr algn="ctr"/>
            <a:r>
              <a:rPr lang="en-US" b="1" dirty="0">
                <a:solidFill>
                  <a:prstClr val="black"/>
                </a:solidFill>
              </a:rPr>
              <a:t>EXECUTIVE ORDER 9066</a:t>
            </a:r>
            <a:br>
              <a:rPr lang="en-US" b="1" dirty="0">
                <a:solidFill>
                  <a:prstClr val="black"/>
                </a:solidFill>
              </a:rPr>
            </a:br>
            <a:r>
              <a:rPr lang="en-US" b="1" dirty="0">
                <a:solidFill>
                  <a:prstClr val="black"/>
                </a:solidFill>
              </a:rPr>
              <a:t>February 19, 1942   </a:t>
            </a:r>
            <a:endParaRPr lang="en-US" b="1" dirty="0" smtClean="0">
              <a:solidFill>
                <a:prstClr val="black"/>
              </a:solidFill>
            </a:endParaRPr>
          </a:p>
          <a:p>
            <a:pPr algn="ctr"/>
            <a:endParaRPr lang="en-US" dirty="0">
              <a:solidFill>
                <a:prstClr val="black"/>
              </a:solidFill>
            </a:endParaRPr>
          </a:p>
          <a:p>
            <a:r>
              <a:rPr lang="en-US" b="1" dirty="0">
                <a:solidFill>
                  <a:prstClr val="black"/>
                </a:solidFill>
              </a:rPr>
              <a:t>Whereas, </a:t>
            </a:r>
            <a:r>
              <a:rPr lang="en-US" dirty="0">
                <a:solidFill>
                  <a:prstClr val="black"/>
                </a:solidFill>
              </a:rPr>
              <a:t>the successful prosecution of the war requires every possible protection against espionage and against sabotage to national-defense material, national-defense premises and national defense </a:t>
            </a:r>
            <a:r>
              <a:rPr lang="en-US" dirty="0" smtClean="0">
                <a:solidFill>
                  <a:prstClr val="black"/>
                </a:solidFill>
              </a:rPr>
              <a:t>utilities . . .</a:t>
            </a:r>
          </a:p>
          <a:p>
            <a:endParaRPr lang="en-US" dirty="0">
              <a:solidFill>
                <a:prstClr val="black"/>
              </a:solidFill>
            </a:endParaRPr>
          </a:p>
          <a:p>
            <a:r>
              <a:rPr lang="en-US" b="1" dirty="0">
                <a:solidFill>
                  <a:prstClr val="black"/>
                </a:solidFill>
              </a:rPr>
              <a:t>Now therefore</a:t>
            </a:r>
            <a:r>
              <a:rPr lang="en-US" dirty="0">
                <a:solidFill>
                  <a:prstClr val="black"/>
                </a:solidFill>
              </a:rPr>
              <a:t>, by virtue of the authority vested in me as President of the United States, and Commander in Chief of the Army and Navy, I hereby authorize and direct the Secretary of War, and the Military Commanders whom he may from time to time designate, whenever he or any designated Commander deems such action to be necessary or desirable, </a:t>
            </a:r>
            <a:r>
              <a:rPr lang="en-US" b="1" dirty="0">
                <a:solidFill>
                  <a:srgbClr val="FF0000"/>
                </a:solidFill>
              </a:rPr>
              <a:t>to prescribe military areas in such places and of such extent as he or the appropriate Military Commander may determine, from which any or all persons may be excluded, and with respect to which, the right of any persons to enter, remain in, or leave shall be subject to whatever restriction the Secretary of War or the appropriate Military Commander may impose in his discretion</a:t>
            </a:r>
            <a:r>
              <a:rPr lang="en-US" dirty="0" smtClean="0">
                <a:solidFill>
                  <a:prstClr val="black"/>
                </a:solidFill>
              </a:rPr>
              <a:t>.</a:t>
            </a:r>
          </a:p>
        </p:txBody>
      </p:sp>
    </p:spTree>
    <p:extLst>
      <p:ext uri="{BB962C8B-B14F-4D97-AF65-F5344CB8AC3E}">
        <p14:creationId xmlns:p14="http://schemas.microsoft.com/office/powerpoint/2010/main" val="2852900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s://coreycr0708.wikispaces.com/file/view/Order_9066.jpg/34427571/Order_9066.jpg"/>
          <p:cNvPicPr>
            <a:picLocks noChangeAspect="1" noChangeArrowheads="1"/>
          </p:cNvPicPr>
          <p:nvPr/>
        </p:nvPicPr>
        <p:blipFill>
          <a:blip r:embed="rId3" cstate="print"/>
          <a:srcRect/>
          <a:stretch>
            <a:fillRect/>
          </a:stretch>
        </p:blipFill>
        <p:spPr bwMode="auto">
          <a:xfrm>
            <a:off x="1987296" y="131956"/>
            <a:ext cx="5327904" cy="6497444"/>
          </a:xfrm>
          <a:prstGeom prst="rect">
            <a:avLst/>
          </a:prstGeom>
          <a:noFill/>
        </p:spPr>
      </p:pic>
    </p:spTree>
    <p:extLst>
      <p:ext uri="{BB962C8B-B14F-4D97-AF65-F5344CB8AC3E}">
        <p14:creationId xmlns:p14="http://schemas.microsoft.com/office/powerpoint/2010/main" val="28989125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786" y="-38784"/>
            <a:ext cx="5758814" cy="6896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5804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85" y="0"/>
            <a:ext cx="9212158" cy="5597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44736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www.colorado.gov/dpa/doit/archives/wwcod/image8-2.gif"/>
          <p:cNvPicPr>
            <a:picLocks noChangeAspect="1" noChangeArrowheads="1"/>
          </p:cNvPicPr>
          <p:nvPr/>
        </p:nvPicPr>
        <p:blipFill>
          <a:blip r:embed="rId3" cstate="print"/>
          <a:srcRect/>
          <a:stretch>
            <a:fillRect/>
          </a:stretch>
        </p:blipFill>
        <p:spPr bwMode="auto">
          <a:xfrm>
            <a:off x="819397" y="0"/>
            <a:ext cx="8240414" cy="6629400"/>
          </a:xfrm>
          <a:prstGeom prst="rect">
            <a:avLst/>
          </a:prstGeom>
          <a:noFill/>
        </p:spPr>
      </p:pic>
    </p:spTree>
    <p:extLst>
      <p:ext uri="{BB962C8B-B14F-4D97-AF65-F5344CB8AC3E}">
        <p14:creationId xmlns:p14="http://schemas.microsoft.com/office/powerpoint/2010/main" val="18869134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law2.umkc.edu/faculty/projects/ftrials/conlaw/korematsu.jpg"/>
          <p:cNvPicPr>
            <a:picLocks noChangeAspect="1" noChangeArrowheads="1"/>
          </p:cNvPicPr>
          <p:nvPr/>
        </p:nvPicPr>
        <p:blipFill>
          <a:blip r:embed="rId3" cstate="print"/>
          <a:srcRect/>
          <a:stretch>
            <a:fillRect/>
          </a:stretch>
        </p:blipFill>
        <p:spPr bwMode="auto">
          <a:xfrm>
            <a:off x="1908502" y="218238"/>
            <a:ext cx="4797098" cy="5877762"/>
          </a:xfrm>
          <a:prstGeom prst="rect">
            <a:avLst/>
          </a:prstGeom>
          <a:noFill/>
        </p:spPr>
      </p:pic>
    </p:spTree>
    <p:extLst>
      <p:ext uri="{BB962C8B-B14F-4D97-AF65-F5344CB8AC3E}">
        <p14:creationId xmlns:p14="http://schemas.microsoft.com/office/powerpoint/2010/main" val="377384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0"/>
            <a:ext cx="7543800" cy="6740307"/>
          </a:xfrm>
          <a:prstGeom prst="rect">
            <a:avLst/>
          </a:prstGeom>
          <a:noFill/>
        </p:spPr>
        <p:txBody>
          <a:bodyPr wrap="square" rtlCol="0">
            <a:spAutoFit/>
          </a:bodyPr>
          <a:lstStyle/>
          <a:p>
            <a:pPr algn="ctr"/>
            <a:r>
              <a:rPr lang="en-US" i="1" dirty="0" err="1" smtClean="0">
                <a:solidFill>
                  <a:prstClr val="black"/>
                </a:solidFill>
              </a:rPr>
              <a:t>Korematsu</a:t>
            </a:r>
            <a:r>
              <a:rPr lang="en-US" i="1" dirty="0" smtClean="0">
                <a:solidFill>
                  <a:prstClr val="black"/>
                </a:solidFill>
              </a:rPr>
              <a:t> v. United States </a:t>
            </a:r>
            <a:r>
              <a:rPr lang="en-US" dirty="0" smtClean="0">
                <a:solidFill>
                  <a:prstClr val="black"/>
                </a:solidFill>
              </a:rPr>
              <a:t>(1944)</a:t>
            </a:r>
          </a:p>
          <a:p>
            <a:pPr algn="ctr"/>
            <a:endParaRPr lang="en-US" dirty="0">
              <a:solidFill>
                <a:prstClr val="black"/>
              </a:solidFill>
            </a:endParaRPr>
          </a:p>
          <a:p>
            <a:r>
              <a:rPr lang="en-US" dirty="0">
                <a:solidFill>
                  <a:prstClr val="black"/>
                </a:solidFill>
              </a:rPr>
              <a:t>It should be noted, to begin with, that all legal restrictions which curtail the civil rights of a single racial group are immediately suspect. That is not to say that all such restrictions are unconstitutional. It is to say that courts must subject them to the </a:t>
            </a:r>
            <a:r>
              <a:rPr lang="en-US" b="1" dirty="0">
                <a:solidFill>
                  <a:srgbClr val="FF0000"/>
                </a:solidFill>
              </a:rPr>
              <a:t>most rigid </a:t>
            </a:r>
            <a:r>
              <a:rPr lang="en-US" b="1" dirty="0" smtClean="0">
                <a:solidFill>
                  <a:srgbClr val="FF0000"/>
                </a:solidFill>
              </a:rPr>
              <a:t>scrutiny</a:t>
            </a:r>
            <a:r>
              <a:rPr lang="en-US" b="1" dirty="0">
                <a:solidFill>
                  <a:srgbClr val="FF0000"/>
                </a:solidFill>
              </a:rPr>
              <a:t> </a:t>
            </a:r>
            <a:r>
              <a:rPr lang="en-US" dirty="0" smtClean="0">
                <a:solidFill>
                  <a:prstClr val="black"/>
                </a:solidFill>
              </a:rPr>
              <a:t>. . .</a:t>
            </a:r>
          </a:p>
          <a:p>
            <a:endParaRPr lang="en-US" dirty="0">
              <a:solidFill>
                <a:prstClr val="black"/>
              </a:solidFill>
            </a:endParaRPr>
          </a:p>
          <a:p>
            <a:r>
              <a:rPr lang="en-US" dirty="0" smtClean="0">
                <a:solidFill>
                  <a:prstClr val="black"/>
                </a:solidFill>
              </a:rPr>
              <a:t>To </a:t>
            </a:r>
            <a:r>
              <a:rPr lang="en-US" dirty="0">
                <a:solidFill>
                  <a:prstClr val="black"/>
                </a:solidFill>
              </a:rPr>
              <a:t>cast this case into outlines of racial prejudice, without reference to the real military dangers which were presented, merely confuses the issue. </a:t>
            </a:r>
            <a:r>
              <a:rPr lang="en-US" b="1" dirty="0" err="1">
                <a:solidFill>
                  <a:srgbClr val="FF0000"/>
                </a:solidFill>
              </a:rPr>
              <a:t>Korematsu</a:t>
            </a:r>
            <a:r>
              <a:rPr lang="en-US" b="1" dirty="0">
                <a:solidFill>
                  <a:srgbClr val="FF0000"/>
                </a:solidFill>
              </a:rPr>
              <a:t> was not excluded from the Military Area because of hostility to him or his race. He was excluded because we are at war with the Japanese Empire, because the properly constituted military authorities feared an invasion of our West Coast and felt constrained to take proper security measures, </a:t>
            </a:r>
            <a:r>
              <a:rPr lang="en-US" dirty="0">
                <a:solidFill>
                  <a:prstClr val="black"/>
                </a:solidFill>
              </a:rPr>
              <a:t>because they decided that the military urgency of the situation demanded that all citizens of Japanese ancestry be segregated from the West Coast temporarily, and, finally, because Congress, reposing its confidence in this time of war in our military leaders -- as inevitably it must -- determined that they should have the power to do just this. </a:t>
            </a:r>
            <a:r>
              <a:rPr lang="en-US" b="1" dirty="0">
                <a:solidFill>
                  <a:srgbClr val="FF0000"/>
                </a:solidFill>
              </a:rPr>
              <a:t>There was evidence of disloyalty on the part of some, the military authorities considered that the need for </a:t>
            </a:r>
            <a:r>
              <a:rPr lang="en-US" b="1" dirty="0" smtClean="0">
                <a:solidFill>
                  <a:srgbClr val="FF0000"/>
                </a:solidFill>
              </a:rPr>
              <a:t>action </a:t>
            </a:r>
            <a:r>
              <a:rPr lang="en-US" b="1" dirty="0">
                <a:solidFill>
                  <a:srgbClr val="FF0000"/>
                </a:solidFill>
              </a:rPr>
              <a:t>was great, and time was short. We cannot -- by availing ourselves of the calm perspective of hindsight -- now say that, at that time, these actions were unjustified.</a:t>
            </a:r>
            <a:endParaRPr lang="en-US" b="1" dirty="0" smtClean="0">
              <a:solidFill>
                <a:srgbClr val="FF0000"/>
              </a:solidFill>
            </a:endParaRP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174656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de.academic.ru/pictures/dewiki/74/Justice_Frank_Murphy.jpg"/>
          <p:cNvPicPr>
            <a:picLocks noChangeAspect="1" noChangeArrowheads="1"/>
          </p:cNvPicPr>
          <p:nvPr/>
        </p:nvPicPr>
        <p:blipFill>
          <a:blip r:embed="rId3" cstate="print"/>
          <a:srcRect/>
          <a:stretch>
            <a:fillRect/>
          </a:stretch>
        </p:blipFill>
        <p:spPr bwMode="auto">
          <a:xfrm>
            <a:off x="1981200" y="45688"/>
            <a:ext cx="5334000" cy="6595570"/>
          </a:xfrm>
          <a:prstGeom prst="rect">
            <a:avLst/>
          </a:prstGeom>
          <a:noFill/>
        </p:spPr>
      </p:pic>
    </p:spTree>
    <p:extLst>
      <p:ext uri="{BB962C8B-B14F-4D97-AF65-F5344CB8AC3E}">
        <p14:creationId xmlns:p14="http://schemas.microsoft.com/office/powerpoint/2010/main" val="14461630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315200" cy="5909310"/>
          </a:xfrm>
          <a:prstGeom prst="rect">
            <a:avLst/>
          </a:prstGeom>
          <a:noFill/>
        </p:spPr>
        <p:txBody>
          <a:bodyPr wrap="square" rtlCol="0">
            <a:spAutoFit/>
          </a:bodyPr>
          <a:lstStyle/>
          <a:p>
            <a:pPr algn="ctr"/>
            <a:r>
              <a:rPr lang="en-US" i="1" dirty="0" err="1" smtClean="0">
                <a:solidFill>
                  <a:prstClr val="black"/>
                </a:solidFill>
              </a:rPr>
              <a:t>Korematsu</a:t>
            </a:r>
            <a:r>
              <a:rPr lang="en-US" dirty="0" smtClean="0">
                <a:solidFill>
                  <a:prstClr val="black"/>
                </a:solidFill>
              </a:rPr>
              <a:t> —Murphy dissent</a:t>
            </a:r>
          </a:p>
          <a:p>
            <a:endParaRPr lang="en-US" dirty="0">
              <a:solidFill>
                <a:prstClr val="black"/>
              </a:solidFill>
            </a:endParaRPr>
          </a:p>
          <a:p>
            <a:r>
              <a:rPr lang="en-US" dirty="0">
                <a:solidFill>
                  <a:prstClr val="black"/>
                </a:solidFill>
              </a:rPr>
              <a:t>This exclusion of </a:t>
            </a:r>
            <a:r>
              <a:rPr lang="en-US" dirty="0" smtClean="0">
                <a:solidFill>
                  <a:prstClr val="black"/>
                </a:solidFill>
              </a:rPr>
              <a:t>“all </a:t>
            </a:r>
            <a:r>
              <a:rPr lang="en-US" dirty="0">
                <a:solidFill>
                  <a:prstClr val="black"/>
                </a:solidFill>
              </a:rPr>
              <a:t>persons of Japanese ancestry, both alien and non-alien</a:t>
            </a:r>
            <a:r>
              <a:rPr lang="en-US" dirty="0" smtClean="0">
                <a:solidFill>
                  <a:prstClr val="black"/>
                </a:solidFill>
              </a:rPr>
              <a:t>,” </a:t>
            </a:r>
            <a:r>
              <a:rPr lang="en-US" dirty="0">
                <a:solidFill>
                  <a:prstClr val="black"/>
                </a:solidFill>
              </a:rPr>
              <a:t>from the Pacific Coast area on a plea of military necessity in the absence of martial law ought not to be approved. Such exclusion goes over </a:t>
            </a:r>
            <a:r>
              <a:rPr lang="en-US" dirty="0" smtClean="0">
                <a:solidFill>
                  <a:prstClr val="black"/>
                </a:solidFill>
              </a:rPr>
              <a:t>“the </a:t>
            </a:r>
            <a:r>
              <a:rPr lang="en-US" dirty="0">
                <a:solidFill>
                  <a:prstClr val="black"/>
                </a:solidFill>
              </a:rPr>
              <a:t>very brink of constitutional power</a:t>
            </a:r>
            <a:r>
              <a:rPr lang="en-US" dirty="0" smtClean="0">
                <a:solidFill>
                  <a:prstClr val="black"/>
                </a:solidFill>
              </a:rPr>
              <a:t>,” </a:t>
            </a:r>
            <a:r>
              <a:rPr lang="en-US" dirty="0">
                <a:solidFill>
                  <a:prstClr val="black"/>
                </a:solidFill>
              </a:rPr>
              <a:t>and falls into the ugly abyss of </a:t>
            </a:r>
            <a:r>
              <a:rPr lang="en-US" dirty="0" smtClean="0">
                <a:solidFill>
                  <a:prstClr val="black"/>
                </a:solidFill>
              </a:rPr>
              <a:t>racism . . .</a:t>
            </a:r>
          </a:p>
          <a:p>
            <a:endParaRPr lang="en-US" dirty="0">
              <a:solidFill>
                <a:prstClr val="black"/>
              </a:solidFill>
            </a:endParaRPr>
          </a:p>
          <a:p>
            <a:r>
              <a:rPr lang="en-US" dirty="0">
                <a:solidFill>
                  <a:prstClr val="black"/>
                </a:solidFill>
              </a:rPr>
              <a:t>Justification for the exclusion is sought, instead, mainly upon questionable racial and sociological grounds </a:t>
            </a:r>
            <a:r>
              <a:rPr lang="en-US" dirty="0" smtClean="0">
                <a:solidFill>
                  <a:prstClr val="black"/>
                </a:solidFill>
              </a:rPr>
              <a:t>not</a:t>
            </a:r>
            <a:r>
              <a:rPr lang="en-US" dirty="0">
                <a:solidFill>
                  <a:prstClr val="black"/>
                </a:solidFill>
              </a:rPr>
              <a:t> ordinarily within the realm of expert military judgment, supplemented by certain semi-military conclusions drawn from an unwarranted use of circumstantial </a:t>
            </a:r>
            <a:r>
              <a:rPr lang="en-US" dirty="0" smtClean="0">
                <a:solidFill>
                  <a:prstClr val="black"/>
                </a:solidFill>
              </a:rPr>
              <a:t>evidence</a:t>
            </a:r>
            <a:r>
              <a:rPr lang="en-US" dirty="0">
                <a:solidFill>
                  <a:prstClr val="black"/>
                </a:solidFill>
              </a:rPr>
              <a:t> </a:t>
            </a:r>
            <a:r>
              <a:rPr lang="en-US" dirty="0" smtClean="0">
                <a:solidFill>
                  <a:prstClr val="black"/>
                </a:solidFill>
              </a:rPr>
              <a:t>. . .</a:t>
            </a:r>
          </a:p>
          <a:p>
            <a:endParaRPr lang="en-US" dirty="0">
              <a:solidFill>
                <a:prstClr val="black"/>
              </a:solidFill>
            </a:endParaRPr>
          </a:p>
          <a:p>
            <a:r>
              <a:rPr lang="en-US" b="1" dirty="0">
                <a:solidFill>
                  <a:srgbClr val="FF0000"/>
                </a:solidFill>
              </a:rPr>
              <a:t>I dissent, therefore, from this legalization of racism. Racial discrimination in any form and in any degree has no justifiable part whatever in our democratic way of life. It is unattractive in any setting, but it is utterly revolting among a free people who have embraced the principles set forth in the Constitution of the United States.</a:t>
            </a:r>
          </a:p>
          <a:p>
            <a:endParaRPr lang="en-US" dirty="0" smtClean="0">
              <a:solidFill>
                <a:prstClr val="black"/>
              </a:solidFill>
            </a:endParaRP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3796243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publicprotectionlawyer.files.wordpress.com/2010/08/jackson-robert.jpg"/>
          <p:cNvPicPr>
            <a:picLocks noChangeAspect="1" noChangeArrowheads="1"/>
          </p:cNvPicPr>
          <p:nvPr/>
        </p:nvPicPr>
        <p:blipFill>
          <a:blip r:embed="rId3" cstate="print"/>
          <a:srcRect/>
          <a:stretch>
            <a:fillRect/>
          </a:stretch>
        </p:blipFill>
        <p:spPr bwMode="auto">
          <a:xfrm>
            <a:off x="2057400" y="152400"/>
            <a:ext cx="5572125" cy="6286501"/>
          </a:xfrm>
          <a:prstGeom prst="rect">
            <a:avLst/>
          </a:prstGeom>
          <a:noFill/>
        </p:spPr>
      </p:pic>
    </p:spTree>
    <p:extLst>
      <p:ext uri="{BB962C8B-B14F-4D97-AF65-F5344CB8AC3E}">
        <p14:creationId xmlns:p14="http://schemas.microsoft.com/office/powerpoint/2010/main" val="12613381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04800"/>
            <a:ext cx="7467600" cy="5909310"/>
          </a:xfrm>
          <a:prstGeom prst="rect">
            <a:avLst/>
          </a:prstGeom>
          <a:noFill/>
        </p:spPr>
        <p:txBody>
          <a:bodyPr wrap="square" rtlCol="0">
            <a:spAutoFit/>
          </a:bodyPr>
          <a:lstStyle/>
          <a:p>
            <a:pPr algn="ctr"/>
            <a:r>
              <a:rPr lang="en-US" i="1" dirty="0" err="1" smtClean="0">
                <a:solidFill>
                  <a:prstClr val="black"/>
                </a:solidFill>
              </a:rPr>
              <a:t>Korematsu</a:t>
            </a:r>
            <a:r>
              <a:rPr lang="en-US" dirty="0" smtClean="0">
                <a:solidFill>
                  <a:prstClr val="black"/>
                </a:solidFill>
              </a:rPr>
              <a:t> –Jackson dissent</a:t>
            </a:r>
          </a:p>
          <a:p>
            <a:endParaRPr lang="en-US" dirty="0">
              <a:solidFill>
                <a:prstClr val="black"/>
              </a:solidFill>
            </a:endParaRPr>
          </a:p>
          <a:p>
            <a:r>
              <a:rPr lang="en-US" b="1" dirty="0" smtClean="0">
                <a:solidFill>
                  <a:srgbClr val="FF0000"/>
                </a:solidFill>
              </a:rPr>
              <a:t>A </a:t>
            </a:r>
            <a:r>
              <a:rPr lang="en-US" b="1" dirty="0">
                <a:solidFill>
                  <a:srgbClr val="FF0000"/>
                </a:solidFill>
              </a:rPr>
              <a:t>judicial construction of the due process clause that will sustain this order is a far more </a:t>
            </a:r>
            <a:r>
              <a:rPr lang="en-US" b="1" dirty="0" smtClean="0">
                <a:solidFill>
                  <a:srgbClr val="FF0000"/>
                </a:solidFill>
              </a:rPr>
              <a:t>subtle </a:t>
            </a:r>
            <a:r>
              <a:rPr lang="en-US" b="1" dirty="0">
                <a:solidFill>
                  <a:srgbClr val="FF0000"/>
                </a:solidFill>
              </a:rPr>
              <a:t>blow to liberty than the promulgation of the order itself.</a:t>
            </a:r>
            <a:r>
              <a:rPr lang="en-US" dirty="0">
                <a:solidFill>
                  <a:prstClr val="black"/>
                </a:solidFill>
              </a:rPr>
              <a:t> A military order, however unconstitutional, is not apt to last longer than the military emergency. Even during that period, a succeeding commander may revoke it all. </a:t>
            </a:r>
            <a:r>
              <a:rPr lang="en-US" b="1" dirty="0">
                <a:solidFill>
                  <a:srgbClr val="FF0000"/>
                </a:solidFill>
              </a:rPr>
              <a:t>But once a judicial opinion rationalizes such an order to show that it conforms to the Constitution, or rather rationalizes the Constitution to show that the Constitution sanctions such an order, the Court for all time has validated the principle of racial discrimination in criminal procedure and of transplanting American citizens. The principle then lies about like a loaded weapon, ready for the hand of any authority that can bring forward a plausible claim of an urgent need. </a:t>
            </a:r>
            <a:r>
              <a:rPr lang="en-US" dirty="0">
                <a:solidFill>
                  <a:prstClr val="black"/>
                </a:solidFill>
              </a:rPr>
              <a:t>Every repetition imbeds that principle more deeply in our law and thinking and expands it to new purposes. All who observe the work of courts are familiar with what Judge Cardozo described as </a:t>
            </a:r>
            <a:r>
              <a:rPr lang="en-US" dirty="0" smtClean="0">
                <a:solidFill>
                  <a:prstClr val="black"/>
                </a:solidFill>
              </a:rPr>
              <a:t>“the </a:t>
            </a:r>
            <a:r>
              <a:rPr lang="en-US" dirty="0">
                <a:solidFill>
                  <a:prstClr val="black"/>
                </a:solidFill>
              </a:rPr>
              <a:t>tendency of a principle to expand itself to the limit of its logic</a:t>
            </a:r>
            <a:r>
              <a:rPr lang="en-US" dirty="0" smtClean="0">
                <a:solidFill>
                  <a:prstClr val="black"/>
                </a:solidFill>
              </a:rPr>
              <a:t>.”</a:t>
            </a:r>
            <a:r>
              <a:rPr lang="en-US" baseline="30000" dirty="0">
                <a:solidFill>
                  <a:prstClr val="black"/>
                </a:solidFill>
              </a:rPr>
              <a:t> </a:t>
            </a:r>
            <a:r>
              <a:rPr lang="en-US" dirty="0">
                <a:solidFill>
                  <a:prstClr val="black"/>
                </a:solidFill>
              </a:rPr>
              <a:t> A military commander may overstep the bounds of constitutionality, and it is an incident. But if we review and approve, that passing incident becomes the doctrine of the Constitution. There it has a generative power of its own, and all that it creates will be in its own image. Nothing better illustrates this danger than does the Court's opinion in this case.</a:t>
            </a:r>
          </a:p>
        </p:txBody>
      </p:sp>
    </p:spTree>
    <p:extLst>
      <p:ext uri="{BB962C8B-B14F-4D97-AF65-F5344CB8AC3E}">
        <p14:creationId xmlns:p14="http://schemas.microsoft.com/office/powerpoint/2010/main" val="3060401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arran.jpg"/>
          <p:cNvPicPr>
            <a:picLocks noChangeAspect="1"/>
          </p:cNvPicPr>
          <p:nvPr/>
        </p:nvPicPr>
        <p:blipFill>
          <a:blip r:embed="rId3" cstate="print"/>
          <a:stretch>
            <a:fillRect/>
          </a:stretch>
        </p:blipFill>
        <p:spPr>
          <a:xfrm>
            <a:off x="-33316" y="24806"/>
            <a:ext cx="9177316" cy="6833194"/>
          </a:xfrm>
          <a:prstGeom prst="rect">
            <a:avLst/>
          </a:prstGeom>
        </p:spPr>
      </p:pic>
    </p:spTree>
    <p:extLst>
      <p:ext uri="{BB962C8B-B14F-4D97-AF65-F5344CB8AC3E}">
        <p14:creationId xmlns:p14="http://schemas.microsoft.com/office/powerpoint/2010/main" val="23807188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shall--huston.jpg"/>
          <p:cNvPicPr>
            <a:picLocks noChangeAspect="1"/>
          </p:cNvPicPr>
          <p:nvPr/>
        </p:nvPicPr>
        <p:blipFill>
          <a:blip r:embed="rId3" cstate="print"/>
          <a:stretch>
            <a:fillRect/>
          </a:stretch>
        </p:blipFill>
        <p:spPr>
          <a:xfrm>
            <a:off x="798848" y="228600"/>
            <a:ext cx="7734962" cy="6248399"/>
          </a:xfrm>
          <a:prstGeom prst="rect">
            <a:avLst/>
          </a:prstGeom>
        </p:spPr>
      </p:pic>
    </p:spTree>
    <p:extLst>
      <p:ext uri="{BB962C8B-B14F-4D97-AF65-F5344CB8AC3E}">
        <p14:creationId xmlns:p14="http://schemas.microsoft.com/office/powerpoint/2010/main" val="30408873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33393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228600"/>
            <a:ext cx="7010400" cy="5940088"/>
          </a:xfrm>
          <a:prstGeom prst="rect">
            <a:avLst/>
          </a:prstGeom>
          <a:noFill/>
        </p:spPr>
        <p:txBody>
          <a:bodyPr wrap="square" rtlCol="0">
            <a:spAutoFit/>
          </a:bodyPr>
          <a:lstStyle/>
          <a:p>
            <a:pPr algn="ctr"/>
            <a:r>
              <a:rPr lang="en-US" sz="2000" i="1" dirty="0" smtClean="0">
                <a:solidFill>
                  <a:prstClr val="black"/>
                </a:solidFill>
              </a:rPr>
              <a:t>Missouri ex </a:t>
            </a:r>
            <a:r>
              <a:rPr lang="en-US" sz="2000" i="1" dirty="0" err="1" smtClean="0">
                <a:solidFill>
                  <a:prstClr val="black"/>
                </a:solidFill>
              </a:rPr>
              <a:t>rel</a:t>
            </a:r>
            <a:r>
              <a:rPr lang="en-US" sz="2000" i="1" dirty="0" smtClean="0">
                <a:solidFill>
                  <a:prstClr val="black"/>
                </a:solidFill>
              </a:rPr>
              <a:t> Gaines v. Canada </a:t>
            </a:r>
            <a:r>
              <a:rPr lang="en-US" sz="2000" dirty="0" smtClean="0">
                <a:solidFill>
                  <a:prstClr val="black"/>
                </a:solidFill>
              </a:rPr>
              <a:t>(1938, 6-2 decision)</a:t>
            </a:r>
          </a:p>
          <a:p>
            <a:endParaRPr lang="en-US" sz="2000" dirty="0">
              <a:solidFill>
                <a:prstClr val="black"/>
              </a:solidFill>
            </a:endParaRPr>
          </a:p>
          <a:p>
            <a:r>
              <a:rPr lang="en-US" sz="2000" dirty="0">
                <a:solidFill>
                  <a:prstClr val="black"/>
                </a:solidFill>
              </a:rPr>
              <a:t>In answering petitioner's contention that this discrimination constituted a denial of his constitutional right, the state court has fully recognized the obligation of the State to provide negroes with advantages for higher education substantially equal to the advantages afforded to white students. The State has sought to fulfill that obligation by furnishing equal facilities in separate schools, a method the validity of which has been sustained by our </a:t>
            </a:r>
            <a:r>
              <a:rPr lang="en-US" sz="2000" dirty="0" smtClean="0">
                <a:solidFill>
                  <a:prstClr val="black"/>
                </a:solidFill>
              </a:rPr>
              <a:t>decisions…</a:t>
            </a:r>
          </a:p>
          <a:p>
            <a:endParaRPr lang="en-US" sz="2000" dirty="0">
              <a:solidFill>
                <a:prstClr val="black"/>
              </a:solidFill>
            </a:endParaRPr>
          </a:p>
          <a:p>
            <a:r>
              <a:rPr lang="en-US" sz="2000" dirty="0">
                <a:solidFill>
                  <a:prstClr val="black"/>
                </a:solidFill>
              </a:rPr>
              <a:t>The basic consideration is not as to what sort of opportunities other States provide, or whether they are as good as those in Missouri, but as to what opportunities Missouri itself furnishes to white students and denies to negroes solely upon the ground of color. </a:t>
            </a:r>
            <a:r>
              <a:rPr lang="en-US" sz="2000" b="1" dirty="0">
                <a:solidFill>
                  <a:srgbClr val="FF0000"/>
                </a:solidFill>
              </a:rPr>
              <a:t>The admissibility of laws separating the races in the enjoyment of privileges afforded by the State rests wholly upon the equality of the privileges which the laws give to the separated groups within the State. </a:t>
            </a:r>
          </a:p>
        </p:txBody>
      </p:sp>
    </p:spTree>
    <p:extLst>
      <p:ext uri="{BB962C8B-B14F-4D97-AF65-F5344CB8AC3E}">
        <p14:creationId xmlns:p14="http://schemas.microsoft.com/office/powerpoint/2010/main" val="3674572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838200"/>
            <a:ext cx="6096000" cy="4370427"/>
          </a:xfrm>
          <a:prstGeom prst="rect">
            <a:avLst/>
          </a:prstGeom>
          <a:noFill/>
        </p:spPr>
        <p:txBody>
          <a:bodyPr wrap="square" rtlCol="0">
            <a:spAutoFit/>
          </a:bodyPr>
          <a:lstStyle/>
          <a:p>
            <a:pPr algn="ctr"/>
            <a:r>
              <a:rPr lang="en-US" sz="2000" dirty="0" smtClean="0"/>
              <a:t>Pre-</a:t>
            </a:r>
            <a:r>
              <a:rPr lang="en-US" sz="2000" i="1" dirty="0" smtClean="0"/>
              <a:t>Brown</a:t>
            </a:r>
            <a:r>
              <a:rPr lang="en-US" sz="2000" dirty="0" smtClean="0"/>
              <a:t> key civil rights cases</a:t>
            </a:r>
          </a:p>
          <a:p>
            <a:endParaRPr lang="en-US" sz="2000" dirty="0"/>
          </a:p>
          <a:p>
            <a:pPr marL="342900" indent="-342900">
              <a:buFont typeface="+mj-lt"/>
              <a:buAutoNum type="arabicPeriod"/>
            </a:pPr>
            <a:r>
              <a:rPr lang="en-US" sz="2000" i="1" dirty="0" smtClean="0"/>
              <a:t>Smith </a:t>
            </a:r>
            <a:r>
              <a:rPr lang="en-US" sz="2000" i="1" dirty="0"/>
              <a:t>v. </a:t>
            </a:r>
            <a:r>
              <a:rPr lang="en-US" sz="2000" i="1" dirty="0" err="1" smtClean="0"/>
              <a:t>Allwright</a:t>
            </a:r>
            <a:r>
              <a:rPr lang="en-US" sz="2000" dirty="0"/>
              <a:t> </a:t>
            </a:r>
            <a:r>
              <a:rPr lang="en-US" sz="2000" dirty="0" smtClean="0"/>
              <a:t>(1944): abolition of “all-white” primaries</a:t>
            </a:r>
          </a:p>
          <a:p>
            <a:pPr marL="342900" indent="-342900">
              <a:buFont typeface="+mj-lt"/>
              <a:buAutoNum type="arabicPeriod"/>
            </a:pPr>
            <a:endParaRPr lang="en-US" sz="2000" dirty="0" smtClean="0"/>
          </a:p>
          <a:p>
            <a:pPr marL="342900" indent="-342900">
              <a:buFont typeface="+mj-lt"/>
              <a:buAutoNum type="arabicPeriod"/>
            </a:pPr>
            <a:r>
              <a:rPr lang="en-US" sz="2000" i="1" dirty="0" smtClean="0"/>
              <a:t>Shelley </a:t>
            </a:r>
            <a:r>
              <a:rPr lang="en-US" sz="2000" i="1" dirty="0"/>
              <a:t>v. </a:t>
            </a:r>
            <a:r>
              <a:rPr lang="en-US" sz="2000" i="1" dirty="0" smtClean="0"/>
              <a:t>Kramer </a:t>
            </a:r>
            <a:r>
              <a:rPr lang="en-US" sz="2000" dirty="0" smtClean="0"/>
              <a:t>(1948): courts can’t enforce “racial covenants” in house sales</a:t>
            </a:r>
          </a:p>
          <a:p>
            <a:pPr marL="342900" indent="-342900">
              <a:buFont typeface="+mj-lt"/>
              <a:buAutoNum type="arabicPeriod"/>
            </a:pPr>
            <a:endParaRPr lang="en-US" sz="2000" dirty="0" smtClean="0"/>
          </a:p>
          <a:p>
            <a:pPr marL="342900" indent="-342900">
              <a:buFont typeface="+mj-lt"/>
              <a:buAutoNum type="arabicPeriod"/>
            </a:pPr>
            <a:r>
              <a:rPr lang="en-US" sz="2000" i="1" dirty="0" err="1"/>
              <a:t>Sweatt</a:t>
            </a:r>
            <a:r>
              <a:rPr lang="en-US" sz="2000" i="1" dirty="0"/>
              <a:t> v. Painter</a:t>
            </a:r>
            <a:r>
              <a:rPr lang="en-US" sz="2000" dirty="0"/>
              <a:t> (1950): separate law schools for blacks and whites </a:t>
            </a:r>
            <a:r>
              <a:rPr lang="en-US" sz="2000" dirty="0" smtClean="0"/>
              <a:t>unconstitutional</a:t>
            </a:r>
          </a:p>
          <a:p>
            <a:pPr marL="342900" indent="-342900">
              <a:buFont typeface="+mj-lt"/>
              <a:buAutoNum type="arabicPeriod"/>
            </a:pPr>
            <a:endParaRPr lang="en-US" sz="2000" dirty="0"/>
          </a:p>
          <a:p>
            <a:pPr marL="342900" indent="-342900">
              <a:buFont typeface="+mj-lt"/>
              <a:buAutoNum type="arabicPeriod"/>
            </a:pPr>
            <a:r>
              <a:rPr lang="en-US" sz="2000" i="1" dirty="0" err="1"/>
              <a:t>McLaurin</a:t>
            </a:r>
            <a:r>
              <a:rPr lang="en-US" sz="2000" i="1" dirty="0"/>
              <a:t> v. Oklahoma</a:t>
            </a:r>
            <a:r>
              <a:rPr lang="en-US" sz="2000" dirty="0"/>
              <a:t> (1950): separate graduate programs for blacks and whites unconstitutional </a:t>
            </a:r>
          </a:p>
          <a:p>
            <a:endParaRPr lang="en-US" dirty="0"/>
          </a:p>
        </p:txBody>
      </p:sp>
    </p:spTree>
    <p:extLst>
      <p:ext uri="{BB962C8B-B14F-4D97-AF65-F5344CB8AC3E}">
        <p14:creationId xmlns:p14="http://schemas.microsoft.com/office/powerpoint/2010/main" val="9990994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76200"/>
            <a:ext cx="8645912" cy="6585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0492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ark-doll-test.jpg"/>
          <p:cNvPicPr>
            <a:picLocks noChangeAspect="1"/>
          </p:cNvPicPr>
          <p:nvPr/>
        </p:nvPicPr>
        <p:blipFill>
          <a:blip r:embed="rId3" cstate="print"/>
          <a:stretch>
            <a:fillRect/>
          </a:stretch>
        </p:blipFill>
        <p:spPr>
          <a:xfrm>
            <a:off x="1505481" y="168400"/>
            <a:ext cx="6190719" cy="64610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rl_Warren_Portrait,_half_figure,_seated,_facing_front,_as_Governor.jpg"/>
          <p:cNvPicPr>
            <a:picLocks noChangeAspect="1"/>
          </p:cNvPicPr>
          <p:nvPr/>
        </p:nvPicPr>
        <p:blipFill>
          <a:blip r:embed="rId3" cstate="print"/>
          <a:stretch>
            <a:fillRect/>
          </a:stretch>
        </p:blipFill>
        <p:spPr>
          <a:xfrm>
            <a:off x="1919420" y="0"/>
            <a:ext cx="5305159" cy="68580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shall at court.jpg"/>
          <p:cNvPicPr>
            <a:picLocks noChangeAspect="1"/>
          </p:cNvPicPr>
          <p:nvPr/>
        </p:nvPicPr>
        <p:blipFill>
          <a:blip r:embed="rId3" cstate="print"/>
          <a:stretch>
            <a:fillRect/>
          </a:stretch>
        </p:blipFill>
        <p:spPr>
          <a:xfrm>
            <a:off x="1909762" y="95250"/>
            <a:ext cx="5324475" cy="6667500"/>
          </a:xfrm>
          <a:prstGeom prst="rect">
            <a:avLst/>
          </a:prstGeom>
        </p:spPr>
      </p:pic>
    </p:spTree>
    <p:extLst>
      <p:ext uri="{BB962C8B-B14F-4D97-AF65-F5344CB8AC3E}">
        <p14:creationId xmlns:p14="http://schemas.microsoft.com/office/powerpoint/2010/main" val="16275414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457200"/>
            <a:ext cx="6934200" cy="4801314"/>
          </a:xfrm>
          <a:prstGeom prst="rect">
            <a:avLst/>
          </a:prstGeom>
          <a:noFill/>
        </p:spPr>
        <p:txBody>
          <a:bodyPr wrap="square" rtlCol="0">
            <a:spAutoFit/>
          </a:bodyPr>
          <a:lstStyle/>
          <a:p>
            <a:pPr algn="ctr"/>
            <a:r>
              <a:rPr lang="en-US" i="1" dirty="0" smtClean="0">
                <a:solidFill>
                  <a:prstClr val="black"/>
                </a:solidFill>
              </a:rPr>
              <a:t>Brown v. Board of Education </a:t>
            </a:r>
            <a:r>
              <a:rPr lang="en-US" dirty="0" smtClean="0">
                <a:solidFill>
                  <a:prstClr val="black"/>
                </a:solidFill>
              </a:rPr>
              <a:t>(1954, unanimous decision)</a:t>
            </a:r>
          </a:p>
          <a:p>
            <a:endParaRPr lang="en-US" dirty="0">
              <a:solidFill>
                <a:prstClr val="black"/>
              </a:solidFill>
            </a:endParaRPr>
          </a:p>
          <a:p>
            <a:r>
              <a:rPr lang="en-US" dirty="0">
                <a:solidFill>
                  <a:prstClr val="black"/>
                </a:solidFill>
              </a:rPr>
              <a:t>Does segregation of children in public schools solely on the basis of race, even though the physical facilities and other </a:t>
            </a:r>
            <a:r>
              <a:rPr lang="en-US" dirty="0" smtClean="0">
                <a:solidFill>
                  <a:prstClr val="black"/>
                </a:solidFill>
              </a:rPr>
              <a:t>“tangible” </a:t>
            </a:r>
            <a:r>
              <a:rPr lang="en-US" dirty="0">
                <a:solidFill>
                  <a:prstClr val="black"/>
                </a:solidFill>
              </a:rPr>
              <a:t>factors may be equal, deprive the children of the minority group of equal educational opportunities? We believe that it does... Segregation of white and colored children in public schools has a detrimental effect upon the colored children. The impact is greater when it has the sanction of the law, for the policy of separating the races is usually interpreted as denoting the inferiority of the negro </a:t>
            </a:r>
            <a:r>
              <a:rPr lang="en-US" dirty="0" smtClean="0">
                <a:solidFill>
                  <a:prstClr val="black"/>
                </a:solidFill>
              </a:rPr>
              <a:t>group...</a:t>
            </a:r>
          </a:p>
          <a:p>
            <a:endParaRPr lang="en-US" b="1" dirty="0">
              <a:solidFill>
                <a:prstClr val="black"/>
              </a:solidFill>
            </a:endParaRPr>
          </a:p>
          <a:p>
            <a:r>
              <a:rPr lang="en-US" b="1" dirty="0" smtClean="0">
                <a:solidFill>
                  <a:srgbClr val="FF0000"/>
                </a:solidFill>
              </a:rPr>
              <a:t>We </a:t>
            </a:r>
            <a:r>
              <a:rPr lang="en-US" b="1" dirty="0">
                <a:solidFill>
                  <a:srgbClr val="FF0000"/>
                </a:solidFill>
              </a:rPr>
              <a:t>conclude that, in the field of public education, the doctrine of </a:t>
            </a:r>
            <a:r>
              <a:rPr lang="en-US" b="1" dirty="0" smtClean="0">
                <a:solidFill>
                  <a:srgbClr val="FF0000"/>
                </a:solidFill>
              </a:rPr>
              <a:t>“separate </a:t>
            </a:r>
            <a:r>
              <a:rPr lang="en-US" b="1" dirty="0">
                <a:solidFill>
                  <a:srgbClr val="FF0000"/>
                </a:solidFill>
              </a:rPr>
              <a:t>but </a:t>
            </a:r>
            <a:r>
              <a:rPr lang="en-US" b="1" dirty="0" smtClean="0">
                <a:solidFill>
                  <a:srgbClr val="FF0000"/>
                </a:solidFill>
              </a:rPr>
              <a:t>equal” </a:t>
            </a:r>
            <a:r>
              <a:rPr lang="en-US" b="1" dirty="0">
                <a:solidFill>
                  <a:srgbClr val="FF0000"/>
                </a:solidFill>
              </a:rPr>
              <a:t>has no place. Separate educational facilities are inherently unequal. Therefore, we hold that the plaintiffs and others similarly situated for whom the actions have been brought are, by reason of the segregation complained of, deprived of the equal protection of the laws guaranteed by the Fourteenth </a:t>
            </a:r>
            <a:r>
              <a:rPr lang="en-US" b="1" dirty="0" smtClean="0">
                <a:solidFill>
                  <a:srgbClr val="FF0000"/>
                </a:solidFill>
              </a:rPr>
              <a:t>Amendment.</a:t>
            </a:r>
            <a:endParaRPr lang="en-US" b="1" dirty="0">
              <a:solidFill>
                <a:srgbClr val="FF0000"/>
              </a:solidFill>
            </a:endParaRPr>
          </a:p>
        </p:txBody>
      </p:sp>
    </p:spTree>
    <p:extLst>
      <p:ext uri="{BB962C8B-B14F-4D97-AF65-F5344CB8AC3E}">
        <p14:creationId xmlns:p14="http://schemas.microsoft.com/office/powerpoint/2010/main" val="10846568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152400"/>
            <a:ext cx="7391400" cy="7245197"/>
          </a:xfrm>
          <a:prstGeom prst="rect">
            <a:avLst/>
          </a:prstGeom>
        </p:spPr>
      </p:pic>
    </p:spTree>
    <p:extLst>
      <p:ext uri="{BB962C8B-B14F-4D97-AF65-F5344CB8AC3E}">
        <p14:creationId xmlns:p14="http://schemas.microsoft.com/office/powerpoint/2010/main" val="2098955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grationmob.jpg"/>
          <p:cNvPicPr>
            <a:picLocks noChangeAspect="1"/>
          </p:cNvPicPr>
          <p:nvPr/>
        </p:nvPicPr>
        <p:blipFill>
          <a:blip r:embed="rId3" cstate="print"/>
          <a:stretch>
            <a:fillRect/>
          </a:stretch>
        </p:blipFill>
        <p:spPr>
          <a:xfrm>
            <a:off x="0" y="220579"/>
            <a:ext cx="9144000" cy="6416842"/>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rock2.jpg"/>
          <p:cNvPicPr>
            <a:picLocks noChangeAspect="1"/>
          </p:cNvPicPr>
          <p:nvPr/>
        </p:nvPicPr>
        <p:blipFill>
          <a:blip r:embed="rId3" cstate="print"/>
          <a:stretch>
            <a:fillRect/>
          </a:stretch>
        </p:blipFill>
        <p:spPr>
          <a:xfrm>
            <a:off x="0" y="412929"/>
            <a:ext cx="9144000" cy="6032142"/>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ubus reacts.jpg"/>
          <p:cNvPicPr>
            <a:picLocks noChangeAspect="1"/>
          </p:cNvPicPr>
          <p:nvPr/>
        </p:nvPicPr>
        <p:blipFill>
          <a:blip r:embed="rId3" cstate="print"/>
          <a:stretch>
            <a:fillRect/>
          </a:stretch>
        </p:blipFill>
        <p:spPr>
          <a:xfrm>
            <a:off x="76200" y="142957"/>
            <a:ext cx="8915400" cy="6628741"/>
          </a:xfrm>
          <a:prstGeom prst="rect">
            <a:avLst/>
          </a:prstGeom>
        </p:spPr>
      </p:pic>
    </p:spTree>
    <p:extLst>
      <p:ext uri="{BB962C8B-B14F-4D97-AF65-F5344CB8AC3E}">
        <p14:creationId xmlns:p14="http://schemas.microsoft.com/office/powerpoint/2010/main" val="33512567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315200" cy="6463308"/>
          </a:xfrm>
          <a:prstGeom prst="rect">
            <a:avLst/>
          </a:prstGeom>
          <a:noFill/>
        </p:spPr>
        <p:txBody>
          <a:bodyPr wrap="square" rtlCol="0">
            <a:spAutoFit/>
          </a:bodyPr>
          <a:lstStyle/>
          <a:p>
            <a:pPr algn="ctr"/>
            <a:r>
              <a:rPr lang="en-US" i="1" dirty="0" smtClean="0"/>
              <a:t>Cooper v. Aaron </a:t>
            </a:r>
            <a:r>
              <a:rPr lang="en-US" dirty="0" smtClean="0"/>
              <a:t>(1958)</a:t>
            </a:r>
          </a:p>
          <a:p>
            <a:endParaRPr lang="en-US" dirty="0"/>
          </a:p>
          <a:p>
            <a:r>
              <a:rPr lang="en-US" b="1" dirty="0">
                <a:solidFill>
                  <a:srgbClr val="FF0000"/>
                </a:solidFill>
              </a:rPr>
              <a:t>Opinion of the Court by THE CHIEF JUSTICE, MR. JUSTICE BLACK, MR. JUSTICE FRANKFURTER, MR. JUSTICE DOUGLAS, MR. JUSTICE BURTON, MR. JUSTICE CLARK, MR. JUSTICE HARLAN, MR. JUSTICE BRENNAN, and MR. JUSTICE WHITTAKER</a:t>
            </a:r>
            <a:r>
              <a:rPr lang="en-US" b="1" dirty="0" smtClean="0">
                <a:solidFill>
                  <a:srgbClr val="FF0000"/>
                </a:solidFill>
              </a:rPr>
              <a:t>.</a:t>
            </a:r>
          </a:p>
          <a:p>
            <a:endParaRPr lang="en-US" b="1" dirty="0">
              <a:solidFill>
                <a:srgbClr val="FF0000"/>
              </a:solidFill>
            </a:endParaRPr>
          </a:p>
          <a:p>
            <a:r>
              <a:rPr lang="en-US" dirty="0"/>
              <a:t>As this case reaches us, it raises questions of the highest importance to the maintenance of our federal system of government. It necessarily involves a claim by the Governor and Legislature of a State that there is no duty on state officials to obey federal court orders resting on this Court's considered interpretation of the United States Constitution. Specifically, </a:t>
            </a:r>
            <a:r>
              <a:rPr lang="en-US" b="1" dirty="0">
                <a:solidFill>
                  <a:srgbClr val="FF0000"/>
                </a:solidFill>
              </a:rPr>
              <a:t>it involves actions by the Governor and Legislature of Arkansas upon the premise that they are not bound by our holding in </a:t>
            </a:r>
            <a:r>
              <a:rPr lang="en-US" b="1" i="1" dirty="0">
                <a:solidFill>
                  <a:srgbClr val="FF0000"/>
                </a:solidFill>
              </a:rPr>
              <a:t>Brown v. Board of </a:t>
            </a:r>
            <a:r>
              <a:rPr lang="en-US" b="1" i="1" dirty="0" smtClean="0">
                <a:solidFill>
                  <a:srgbClr val="FF0000"/>
                </a:solidFill>
              </a:rPr>
              <a:t>Education</a:t>
            </a:r>
            <a:r>
              <a:rPr lang="en-US" b="1" dirty="0" smtClean="0">
                <a:solidFill>
                  <a:srgbClr val="FF0000"/>
                </a:solidFill>
              </a:rPr>
              <a:t>. </a:t>
            </a:r>
            <a:r>
              <a:rPr lang="en-US" dirty="0"/>
              <a:t>That holding was that the Fourteenth Amendment forbids States to use their governmental powers to bar children on racial grounds from attending schools where there is state participation through any arrangement, management, funds or property. We are urged to uphold a suspension of the Little Rock School Board's plan to do away with segregated public schools in Little Rock until state laws and efforts to upset and nullify our holding in </a:t>
            </a:r>
            <a:r>
              <a:rPr lang="en-US" i="1" dirty="0"/>
              <a:t>Brown v. Board of Education</a:t>
            </a:r>
            <a:r>
              <a:rPr lang="en-US" dirty="0"/>
              <a:t> have been further challenged and tested in the courts. We reject these contentions.</a:t>
            </a:r>
          </a:p>
          <a:p>
            <a:endParaRPr lang="en-US" dirty="0"/>
          </a:p>
        </p:txBody>
      </p:sp>
    </p:spTree>
    <p:extLst>
      <p:ext uri="{BB962C8B-B14F-4D97-AF65-F5344CB8AC3E}">
        <p14:creationId xmlns:p14="http://schemas.microsoft.com/office/powerpoint/2010/main" val="2276541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9775</TotalTime>
  <Words>1444</Words>
  <Application>Microsoft Office PowerPoint</Application>
  <PresentationFormat>On-screen Show (4:3)</PresentationFormat>
  <Paragraphs>115</Paragraphs>
  <Slides>44</Slides>
  <Notes>35</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44</vt:i4>
      </vt:variant>
    </vt:vector>
  </HeadingPairs>
  <TitlesOfParts>
    <vt:vector size="48"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41</cp:revision>
  <dcterms:created xsi:type="dcterms:W3CDTF">2010-02-06T04:24:54Z</dcterms:created>
  <dcterms:modified xsi:type="dcterms:W3CDTF">2016-04-03T18:45:22Z</dcterms:modified>
</cp:coreProperties>
</file>