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07" r:id="rId2"/>
    <p:sldId id="320" r:id="rId3"/>
    <p:sldId id="319" r:id="rId4"/>
    <p:sldId id="276" r:id="rId5"/>
    <p:sldId id="321" r:id="rId6"/>
    <p:sldId id="322" r:id="rId7"/>
    <p:sldId id="323" r:id="rId8"/>
    <p:sldId id="324" r:id="rId9"/>
    <p:sldId id="325" r:id="rId10"/>
    <p:sldId id="326" r:id="rId11"/>
    <p:sldId id="327" r:id="rId12"/>
    <p:sldId id="328" r:id="rId13"/>
    <p:sldId id="329" r:id="rId14"/>
    <p:sldId id="330" r:id="rId15"/>
    <p:sldId id="339" r:id="rId16"/>
    <p:sldId id="340" r:id="rId17"/>
    <p:sldId id="341" r:id="rId18"/>
    <p:sldId id="342" r:id="rId19"/>
    <p:sldId id="343" r:id="rId20"/>
    <p:sldId id="344" r:id="rId21"/>
    <p:sldId id="345" r:id="rId22"/>
    <p:sldId id="346" r:id="rId23"/>
    <p:sldId id="348" r:id="rId24"/>
    <p:sldId id="350" r:id="rId25"/>
    <p:sldId id="351" r:id="rId26"/>
    <p:sldId id="352" r:id="rId27"/>
    <p:sldId id="354" r:id="rId28"/>
    <p:sldId id="355" r:id="rId29"/>
    <p:sldId id="356" r:id="rId30"/>
    <p:sldId id="357" r:id="rId31"/>
    <p:sldId id="358" r:id="rId32"/>
    <p:sldId id="359" r:id="rId33"/>
    <p:sldId id="361" r:id="rId34"/>
    <p:sldId id="362" r:id="rId35"/>
    <p:sldId id="363" r:id="rId36"/>
    <p:sldId id="364" r:id="rId37"/>
    <p:sldId id="365" r:id="rId38"/>
    <p:sldId id="366" r:id="rId39"/>
    <p:sldId id="372" r:id="rId40"/>
    <p:sldId id="373" r:id="rId41"/>
    <p:sldId id="374" r:id="rId42"/>
    <p:sldId id="375" r:id="rId43"/>
    <p:sldId id="376" r:id="rId44"/>
    <p:sldId id="377" r:id="rId45"/>
    <p:sldId id="378" r:id="rId46"/>
    <p:sldId id="379" r:id="rId47"/>
    <p:sldId id="380" r:id="rId48"/>
    <p:sldId id="381" r:id="rId49"/>
    <p:sldId id="382" r:id="rId50"/>
    <p:sldId id="393" r:id="rId51"/>
    <p:sldId id="394" r:id="rId52"/>
    <p:sldId id="395" r:id="rId53"/>
    <p:sldId id="396" r:id="rId54"/>
    <p:sldId id="397" r:id="rId55"/>
    <p:sldId id="39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86" autoAdjust="0"/>
    <p:restoredTop sz="94660"/>
  </p:normalViewPr>
  <p:slideViewPr>
    <p:cSldViewPr>
      <p:cViewPr varScale="1">
        <p:scale>
          <a:sx n="87" d="100"/>
          <a:sy n="87" d="100"/>
        </p:scale>
        <p:origin x="162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251D1-03E7-4AB9-AF8A-E91025C5047D}" type="datetimeFigureOut">
              <a:rPr lang="en-US" smtClean="0"/>
              <a:pPr/>
              <a:t>17-Mar-16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24B3C-BC25-4E7B-B113-A34C37E4ABCD}" type="slidenum">
              <a:rPr lang="en-US" smtClean="0"/>
              <a:pPr/>
              <a:t>‹#›</a:t>
            </a:fld>
            <a:endParaRPr lang="en-US"/>
          </a:p>
        </p:txBody>
      </p:sp>
    </p:spTree>
    <p:extLst>
      <p:ext uri="{BB962C8B-B14F-4D97-AF65-F5344CB8AC3E}">
        <p14:creationId xmlns:p14="http://schemas.microsoft.com/office/powerpoint/2010/main" val="75588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53250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4</a:t>
            </a:fld>
            <a:endParaRPr lang="en-US"/>
          </a:p>
        </p:txBody>
      </p:sp>
    </p:spTree>
    <p:extLst>
      <p:ext uri="{BB962C8B-B14F-4D97-AF65-F5344CB8AC3E}">
        <p14:creationId xmlns:p14="http://schemas.microsoft.com/office/powerpoint/2010/main" val="2915507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132064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148234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19018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Johnson/Grant swing around circle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887042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907352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856261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821868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733286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986664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005757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443673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Jpseph</a:t>
            </a:r>
            <a:r>
              <a:rPr lang="en-US" dirty="0" smtClean="0"/>
              <a:t> </a:t>
            </a:r>
            <a:r>
              <a:rPr lang="en-US" dirty="0" err="1" smtClean="0"/>
              <a:t>rainey</a:t>
            </a:r>
            <a:r>
              <a:rPr lang="en-US" dirty="0" smtClean="0"/>
              <a:t>—sc; </a:t>
            </a:r>
            <a:r>
              <a:rPr lang="en-US" dirty="0" err="1" smtClean="0"/>
              <a:t>hiram</a:t>
            </a:r>
            <a:r>
              <a:rPr lang="en-US" dirty="0" smtClean="0"/>
              <a:t> revels</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900480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47629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Nathan </a:t>
            </a:r>
            <a:r>
              <a:rPr lang="en-US" dirty="0" err="1" smtClean="0"/>
              <a:t>fprrest</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067803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551307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23228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765314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1819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Morrison Waite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336959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Colfax massacre</a:t>
            </a:r>
            <a:endParaRPr lang="en-US" dirty="0"/>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957866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772602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532914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863447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015173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577747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332312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597171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756793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466642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14600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Justice </a:t>
            </a:r>
            <a:r>
              <a:rPr lang="en-US" dirty="0" err="1" smtClean="0"/>
              <a:t>harlan</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9796519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258372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Sb</a:t>
            </a:r>
            <a:r>
              <a:rPr lang="en-US" dirty="0" smtClean="0"/>
              <a:t> </a:t>
            </a:r>
            <a:r>
              <a:rPr lang="en-US" dirty="0" err="1" smtClean="0"/>
              <a:t>anthony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369532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996975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075501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357157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9501724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2131090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Frances </a:t>
            </a:r>
            <a:r>
              <a:rPr lang="en-US" dirty="0" err="1" smtClean="0"/>
              <a:t>willard</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5820357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3982968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Belle </a:t>
            </a:r>
            <a:r>
              <a:rPr lang="en-US" dirty="0" err="1" smtClean="0"/>
              <a:t>mansfield—iowa</a:t>
            </a:r>
            <a:r>
              <a:rPr lang="en-US" dirty="0" smtClean="0"/>
              <a:t>, 1869</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9336838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Myra </a:t>
            </a:r>
            <a:r>
              <a:rPr lang="en-US" dirty="0" err="1" smtClean="0"/>
              <a:t>bradwell</a:t>
            </a:r>
            <a:r>
              <a:rPr lang="en-US" dirty="0" smtClean="0"/>
              <a:t>--</a:t>
            </a:r>
            <a:r>
              <a:rPr lang="en-US" dirty="0" err="1" smtClean="0"/>
              <a:t>illinois</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8431170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4718062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5995664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40027539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4174783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3096352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8592696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088924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17-Mar-16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17-Mar-16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6F9FE-A4D4-4FF1-93F6-C4838BB24B70}" type="datetimeFigureOut">
              <a:rPr lang="en-US" smtClean="0"/>
              <a:pPr/>
              <a:t>17-Mar-16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A6F9FE-A4D4-4FF1-93F6-C4838BB24B70}" type="datetimeFigureOut">
              <a:rPr lang="en-US" smtClean="0"/>
              <a:pPr/>
              <a:t>17-Mar-16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A6F9FE-A4D4-4FF1-93F6-C4838BB24B70}" type="datetimeFigureOut">
              <a:rPr lang="en-US" smtClean="0"/>
              <a:pPr/>
              <a:t>17-Mar-16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A6F9FE-A4D4-4FF1-93F6-C4838BB24B70}" type="datetimeFigureOut">
              <a:rPr lang="en-US" smtClean="0"/>
              <a:pPr/>
              <a:t>17-Mar-16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6F9FE-A4D4-4FF1-93F6-C4838BB24B70}" type="datetimeFigureOut">
              <a:rPr lang="en-US" smtClean="0"/>
              <a:pPr/>
              <a:t>17-Mar-16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17-Mar-16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17-Mar-16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17-Mar-16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17-Mar-16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6F9FE-A4D4-4FF1-93F6-C4838BB24B70}" type="datetimeFigureOut">
              <a:rPr lang="en-US" smtClean="0"/>
              <a:pPr/>
              <a:t>17-Mar-16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A121F-61D0-40A3-8ADC-7B1D2EF3AE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837489" cy="644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5610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56" y="27542"/>
            <a:ext cx="8785086" cy="6830458"/>
          </a:xfrm>
          <a:prstGeom prst="rect">
            <a:avLst/>
          </a:prstGeom>
        </p:spPr>
      </p:pic>
    </p:spTree>
    <p:extLst>
      <p:ext uri="{BB962C8B-B14F-4D97-AF65-F5344CB8AC3E}">
        <p14:creationId xmlns:p14="http://schemas.microsoft.com/office/powerpoint/2010/main" val="274763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749736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477000" cy="3170099"/>
          </a:xfrm>
          <a:prstGeom prst="rect">
            <a:avLst/>
          </a:prstGeom>
          <a:noFill/>
        </p:spPr>
        <p:txBody>
          <a:bodyPr wrap="square" rtlCol="0">
            <a:spAutoFit/>
          </a:bodyPr>
          <a:lstStyle/>
          <a:p>
            <a:pPr algn="ctr"/>
            <a:r>
              <a:rPr lang="en-US" sz="2000" dirty="0" smtClean="0"/>
              <a:t>13</a:t>
            </a:r>
            <a:r>
              <a:rPr lang="en-US" sz="2000" baseline="30000" dirty="0" smtClean="0"/>
              <a:t>th</a:t>
            </a:r>
            <a:r>
              <a:rPr lang="en-US" sz="2000" dirty="0" smtClean="0"/>
              <a:t> Amendment</a:t>
            </a:r>
          </a:p>
          <a:p>
            <a:endParaRPr lang="en-US" sz="2000" dirty="0"/>
          </a:p>
          <a:p>
            <a:r>
              <a:rPr lang="en-US" sz="2000" b="1" dirty="0"/>
              <a:t>Section 1.</a:t>
            </a:r>
            <a:r>
              <a:rPr lang="en-US" sz="2000" dirty="0"/>
              <a:t> Neither slavery nor involuntary servitude, except as a punishment for crime whereof the party shall have been duly convicted, shall exist within the United States, or any place subject to their jurisdiction</a:t>
            </a:r>
            <a:r>
              <a:rPr lang="en-US" sz="2000" dirty="0" smtClean="0"/>
              <a:t>.</a:t>
            </a:r>
          </a:p>
          <a:p>
            <a:endParaRPr lang="en-US" sz="2000" b="1" dirty="0"/>
          </a:p>
          <a:p>
            <a:r>
              <a:rPr lang="en-US" sz="2000" b="1" dirty="0" smtClean="0"/>
              <a:t>Section </a:t>
            </a:r>
            <a:r>
              <a:rPr lang="en-US" sz="2000" b="1" dirty="0"/>
              <a:t>2.</a:t>
            </a:r>
            <a:r>
              <a:rPr lang="en-US" sz="2000" dirty="0"/>
              <a:t> Congress shall have power to enforce this article by appropriate legislation.</a:t>
            </a:r>
          </a:p>
          <a:p>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01000" cy="7355860"/>
          </a:xfrm>
          <a:prstGeom prst="rect">
            <a:avLst/>
          </a:prstGeom>
          <a:noFill/>
        </p:spPr>
        <p:txBody>
          <a:bodyPr wrap="square" rtlCol="0">
            <a:spAutoFit/>
          </a:bodyPr>
          <a:lstStyle/>
          <a:p>
            <a:pPr algn="ctr"/>
            <a:r>
              <a:rPr lang="en-US" dirty="0" smtClean="0">
                <a:solidFill>
                  <a:prstClr val="black"/>
                </a:solidFill>
              </a:rPr>
              <a:t>Texas Black Code</a:t>
            </a:r>
          </a:p>
          <a:p>
            <a:endParaRPr lang="en-US" dirty="0">
              <a:solidFill>
                <a:prstClr val="black"/>
              </a:solidFill>
            </a:endParaRPr>
          </a:p>
          <a:p>
            <a:r>
              <a:rPr lang="en-US" sz="2000" dirty="0" smtClean="0">
                <a:solidFill>
                  <a:prstClr val="black"/>
                </a:solidFill>
              </a:rPr>
              <a:t>That from </a:t>
            </a:r>
            <a:r>
              <a:rPr lang="en-US" sz="2000" dirty="0">
                <a:solidFill>
                  <a:prstClr val="black"/>
                </a:solidFill>
              </a:rPr>
              <a:t>and after the passage of this act, every Railroad Company heretofore incorporated, or which may hereafter be incorporated, by the Legislature of this State, shall be required to attach to each passenger train run by said Company, one car for the special accommodation of </a:t>
            </a:r>
            <a:r>
              <a:rPr lang="en-US" sz="2000" dirty="0" smtClean="0">
                <a:solidFill>
                  <a:prstClr val="black"/>
                </a:solidFill>
              </a:rPr>
              <a:t>Freedmen</a:t>
            </a:r>
            <a:r>
              <a:rPr lang="en-US" sz="2000" dirty="0">
                <a:solidFill>
                  <a:prstClr val="black"/>
                </a:solidFill>
              </a:rPr>
              <a:t> </a:t>
            </a:r>
            <a:r>
              <a:rPr lang="en-US" sz="2000" dirty="0" smtClean="0">
                <a:solidFill>
                  <a:prstClr val="black"/>
                </a:solidFill>
              </a:rPr>
              <a:t>. . . </a:t>
            </a:r>
          </a:p>
          <a:p>
            <a:r>
              <a:rPr lang="en-US" sz="2000" dirty="0">
                <a:solidFill>
                  <a:prstClr val="black"/>
                </a:solidFill>
              </a:rPr>
              <a:t>	</a:t>
            </a:r>
          </a:p>
          <a:p>
            <a:r>
              <a:rPr lang="en-US" sz="2000" dirty="0" smtClean="0">
                <a:solidFill>
                  <a:prstClr val="black"/>
                </a:solidFill>
              </a:rPr>
              <a:t>That </a:t>
            </a:r>
            <a:r>
              <a:rPr lang="en-US" sz="2000" dirty="0">
                <a:solidFill>
                  <a:prstClr val="black"/>
                </a:solidFill>
              </a:rPr>
              <a:t>all laws and parts of laws relating to persons lately held as slaves, or free persons of color, contrary to, or in conflict with, the provisions of this </a:t>
            </a:r>
            <a:r>
              <a:rPr lang="en-US" sz="2000" dirty="0" smtClean="0">
                <a:solidFill>
                  <a:prstClr val="black"/>
                </a:solidFill>
              </a:rPr>
              <a:t>act [that ensure non-discrimination], </a:t>
            </a:r>
            <a:r>
              <a:rPr lang="en-US" sz="2000" dirty="0">
                <a:solidFill>
                  <a:prstClr val="black"/>
                </a:solidFill>
              </a:rPr>
              <a:t>be and the same are herby repealed; </a:t>
            </a:r>
            <a:r>
              <a:rPr lang="en-US" sz="2000" i="1" dirty="0">
                <a:solidFill>
                  <a:prstClr val="black"/>
                </a:solidFill>
              </a:rPr>
              <a:t>Provided, </a:t>
            </a:r>
            <a:r>
              <a:rPr lang="en-US" sz="2000" dirty="0">
                <a:solidFill>
                  <a:prstClr val="black"/>
                </a:solidFill>
              </a:rPr>
              <a:t>nevertheless, </a:t>
            </a:r>
            <a:r>
              <a:rPr lang="en-US" sz="2000" b="1" dirty="0">
                <a:solidFill>
                  <a:srgbClr val="FF0000"/>
                </a:solidFill>
              </a:rPr>
              <a:t>that nothing herein shall be so construed as to repeal any law prohibiting the inter-marriage of the white and black races, nor to permit any other than white men to serve on juries, hold office, vote at any election, State, county, or municipal</a:t>
            </a:r>
            <a:r>
              <a:rPr lang="en-US" sz="2000" dirty="0">
                <a:solidFill>
                  <a:srgbClr val="FF0000"/>
                </a:solidFill>
              </a:rPr>
              <a:t>;</a:t>
            </a:r>
            <a:r>
              <a:rPr lang="en-US" sz="2000" i="1" dirty="0">
                <a:solidFill>
                  <a:srgbClr val="FF0000"/>
                </a:solidFill>
              </a:rPr>
              <a:t> </a:t>
            </a:r>
            <a:r>
              <a:rPr lang="en-US" sz="2000" i="1" dirty="0">
                <a:solidFill>
                  <a:prstClr val="black"/>
                </a:solidFill>
              </a:rPr>
              <a:t>Provided, </a:t>
            </a:r>
            <a:r>
              <a:rPr lang="en-US" sz="2000" dirty="0">
                <a:solidFill>
                  <a:prstClr val="black"/>
                </a:solidFill>
              </a:rPr>
              <a:t>further, </a:t>
            </a:r>
            <a:r>
              <a:rPr lang="en-US" sz="2000" b="1" dirty="0">
                <a:solidFill>
                  <a:srgbClr val="FF0000"/>
                </a:solidFill>
              </a:rPr>
              <a:t>that nothing herein contained shall be so construed as to allow them to testify</a:t>
            </a:r>
            <a:r>
              <a:rPr lang="en-US" sz="2000" b="1" dirty="0">
                <a:solidFill>
                  <a:prstClr val="black"/>
                </a:solidFill>
              </a:rPr>
              <a:t>, </a:t>
            </a:r>
            <a:r>
              <a:rPr lang="en-US" sz="2000" dirty="0">
                <a:solidFill>
                  <a:prstClr val="black"/>
                </a:solidFill>
              </a:rPr>
              <a:t>except in such cases and manner as is prescribed in the Constitution of the </a:t>
            </a:r>
            <a:r>
              <a:rPr lang="en-US" sz="2000" dirty="0" smtClean="0">
                <a:solidFill>
                  <a:prstClr val="black"/>
                </a:solidFill>
              </a:rPr>
              <a:t>State</a:t>
            </a:r>
            <a:r>
              <a:rPr lang="en-US" sz="2000" dirty="0">
                <a:solidFill>
                  <a:prstClr val="black"/>
                </a:solidFill>
              </a:rPr>
              <a:t> </a:t>
            </a:r>
            <a:r>
              <a:rPr lang="en-US" sz="2000" dirty="0" smtClean="0">
                <a:solidFill>
                  <a:prstClr val="black"/>
                </a:solidFill>
              </a:rPr>
              <a:t>. . .</a:t>
            </a:r>
            <a:endParaRPr lang="en-US" sz="2000" i="1" dirty="0" smtClean="0">
              <a:solidFill>
                <a:prstClr val="black"/>
              </a:solidFill>
            </a:endParaRPr>
          </a:p>
          <a:p>
            <a:endParaRPr lang="en-US" sz="2000" i="1" dirty="0">
              <a:solidFill>
                <a:prstClr val="black"/>
              </a:solidFill>
            </a:endParaRPr>
          </a:p>
          <a:p>
            <a:r>
              <a:rPr lang="en-US" sz="2000" dirty="0">
                <a:solidFill>
                  <a:prstClr val="black"/>
                </a:solidFill>
              </a:rPr>
              <a:t>That every able-bodied free white male inhabitant of this State between the ages of eighteen and forty-five years, shall be liable to perform military duty . . . . </a:t>
            </a:r>
            <a:r>
              <a:rPr lang="en-US" dirty="0">
                <a:solidFill>
                  <a:prstClr val="black"/>
                </a:solidFill>
              </a:rPr>
              <a:t>	</a:t>
            </a:r>
          </a:p>
          <a:p>
            <a:endParaRPr lang="en-US" i="1"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496701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Freedman's bureau.jpg"/>
          <p:cNvPicPr>
            <a:picLocks noChangeAspect="1" noChangeArrowheads="1"/>
          </p:cNvPicPr>
          <p:nvPr/>
        </p:nvPicPr>
        <p:blipFill>
          <a:blip r:embed="rId3" cstate="print"/>
          <a:srcRect/>
          <a:stretch>
            <a:fillRect/>
          </a:stretch>
        </p:blipFill>
        <p:spPr bwMode="auto">
          <a:xfrm>
            <a:off x="304800" y="80210"/>
            <a:ext cx="8585200" cy="6777789"/>
          </a:xfrm>
          <a:prstGeom prst="rect">
            <a:avLst/>
          </a:prstGeom>
          <a:noFill/>
        </p:spPr>
      </p:pic>
    </p:spTree>
    <p:extLst>
      <p:ext uri="{BB962C8B-B14F-4D97-AF65-F5344CB8AC3E}">
        <p14:creationId xmlns:p14="http://schemas.microsoft.com/office/powerpoint/2010/main" val="3474475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324535"/>
          </a:xfrm>
          <a:prstGeom prst="rect">
            <a:avLst/>
          </a:prstGeom>
          <a:noFill/>
        </p:spPr>
        <p:txBody>
          <a:bodyPr wrap="square" rtlCol="0">
            <a:spAutoFit/>
          </a:bodyPr>
          <a:lstStyle/>
          <a:p>
            <a:pPr algn="ctr"/>
            <a:r>
              <a:rPr lang="en-US" sz="2000" dirty="0" smtClean="0">
                <a:solidFill>
                  <a:prstClr val="black"/>
                </a:solidFill>
              </a:rPr>
              <a:t>1866 Civil Rights Act</a:t>
            </a:r>
          </a:p>
          <a:p>
            <a:endParaRPr lang="en-US" sz="2000" dirty="0">
              <a:solidFill>
                <a:prstClr val="black"/>
              </a:solidFill>
            </a:endParaRPr>
          </a:p>
          <a:p>
            <a:r>
              <a:rPr lang="en-US" sz="2000" dirty="0">
                <a:solidFill>
                  <a:prstClr val="black"/>
                </a:solidFill>
              </a:rPr>
              <a:t>That all persons born in the United States and not subject to any foreign power, excluding Indians not taxed, are </a:t>
            </a:r>
            <a:r>
              <a:rPr lang="en-US" sz="2000" b="1" dirty="0">
                <a:solidFill>
                  <a:srgbClr val="FF0000"/>
                </a:solidFill>
              </a:rPr>
              <a:t>hereby declared to be citizens of the United States; </a:t>
            </a:r>
            <a:r>
              <a:rPr lang="en-US" sz="2000" b="1" dirty="0" smtClean="0">
                <a:solidFill>
                  <a:srgbClr val="FF0000"/>
                </a:solidFill>
              </a:rPr>
              <a:t>and . . . shall </a:t>
            </a:r>
            <a:r>
              <a:rPr lang="en-US" sz="2000" b="1" dirty="0">
                <a:solidFill>
                  <a:srgbClr val="FF0000"/>
                </a:solidFill>
              </a:rPr>
              <a:t>have the same right, in every State and Territory in the United States</a:t>
            </a:r>
            <a:r>
              <a:rPr lang="en-US" sz="2000" dirty="0">
                <a:solidFill>
                  <a:prstClr val="black"/>
                </a:solidFill>
              </a:rPr>
              <a:t>, to make and enforce contracts, to sue, be parties, and give evidence, to inherit, purchase, lease, sell, hold, and convey real and personal property, and to </a:t>
            </a:r>
            <a:r>
              <a:rPr lang="en-US" sz="2000" b="1" dirty="0">
                <a:solidFill>
                  <a:srgbClr val="FF0000"/>
                </a:solidFill>
              </a:rPr>
              <a:t>full and equal benefit of all laws and proceedings for the security of person and property, as is enjoyed by white citizens</a:t>
            </a:r>
            <a:r>
              <a:rPr lang="en-US" sz="2000" dirty="0">
                <a:solidFill>
                  <a:prstClr val="black"/>
                </a:solidFill>
              </a:rPr>
              <a:t>, and shall be subject to like punishment, pains, and penalties, and to none other, any law, statute, ordinance, regulation, or custom, to the contrary </a:t>
            </a:r>
            <a:r>
              <a:rPr lang="en-US" sz="2000" dirty="0" smtClean="0">
                <a:solidFill>
                  <a:prstClr val="black"/>
                </a:solidFill>
              </a:rPr>
              <a:t>notwithstanding . . .</a:t>
            </a:r>
          </a:p>
          <a:p>
            <a:endParaRPr lang="en-US" sz="2000" dirty="0">
              <a:solidFill>
                <a:prstClr val="black"/>
              </a:solidFill>
            </a:endParaRPr>
          </a:p>
          <a:p>
            <a:r>
              <a:rPr lang="en-US" sz="2000" dirty="0" smtClean="0">
                <a:solidFill>
                  <a:prstClr val="black"/>
                </a:solidFill>
              </a:rPr>
              <a:t>That </a:t>
            </a:r>
            <a:r>
              <a:rPr lang="en-US" sz="2000" dirty="0">
                <a:solidFill>
                  <a:prstClr val="black"/>
                </a:solidFill>
              </a:rPr>
              <a:t>the district courts of the United States, within their respective districts, shall have, </a:t>
            </a:r>
            <a:r>
              <a:rPr lang="en-US" sz="2000" b="1" dirty="0">
                <a:solidFill>
                  <a:srgbClr val="FF0000"/>
                </a:solidFill>
              </a:rPr>
              <a:t>exclusively of the courts of the several States</a:t>
            </a:r>
            <a:r>
              <a:rPr lang="en-US" sz="2000" dirty="0">
                <a:solidFill>
                  <a:prstClr val="black"/>
                </a:solidFill>
              </a:rPr>
              <a:t>, cognizance of all crimes and offences committed against the provisions of this </a:t>
            </a:r>
            <a:r>
              <a:rPr lang="en-US" sz="2000" dirty="0" smtClean="0">
                <a:solidFill>
                  <a:prstClr val="black"/>
                </a:solidFill>
              </a:rPr>
              <a:t>act</a:t>
            </a:r>
            <a:r>
              <a:rPr lang="en-US" sz="2000" dirty="0">
                <a:solidFill>
                  <a:prstClr val="black"/>
                </a:solidFill>
              </a:rPr>
              <a:t> </a:t>
            </a:r>
            <a:r>
              <a:rPr lang="en-US" sz="2000" dirty="0" smtClean="0">
                <a:solidFill>
                  <a:prstClr val="black"/>
                </a:solidFill>
              </a:rPr>
              <a:t>. . .</a:t>
            </a:r>
            <a:endParaRPr lang="en-US" sz="2000" dirty="0">
              <a:solidFill>
                <a:prstClr val="black"/>
              </a:solidFill>
            </a:endParaRPr>
          </a:p>
        </p:txBody>
      </p:sp>
    </p:spTree>
    <p:extLst>
      <p:ext uri="{BB962C8B-B14F-4D97-AF65-F5344CB8AC3E}">
        <p14:creationId xmlns:p14="http://schemas.microsoft.com/office/powerpoint/2010/main" val="744495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ile:Johnsonbanquet.jpg"/>
          <p:cNvPicPr>
            <a:picLocks noChangeAspect="1" noChangeArrowheads="1"/>
          </p:cNvPicPr>
          <p:nvPr/>
        </p:nvPicPr>
        <p:blipFill>
          <a:blip r:embed="rId3" cstate="print"/>
          <a:srcRect/>
          <a:stretch>
            <a:fillRect/>
          </a:stretch>
        </p:blipFill>
        <p:spPr bwMode="auto">
          <a:xfrm>
            <a:off x="473583" y="-36430"/>
            <a:ext cx="8365617" cy="6665830"/>
          </a:xfrm>
          <a:prstGeom prst="rect">
            <a:avLst/>
          </a:prstGeom>
          <a:noFill/>
        </p:spPr>
      </p:pic>
    </p:spTree>
    <p:extLst>
      <p:ext uri="{BB962C8B-B14F-4D97-AF65-F5344CB8AC3E}">
        <p14:creationId xmlns:p14="http://schemas.microsoft.com/office/powerpoint/2010/main" val="4138460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Racistcampaignposter1.jpg"/>
          <p:cNvPicPr>
            <a:picLocks noChangeAspect="1" noChangeArrowheads="1"/>
          </p:cNvPicPr>
          <p:nvPr/>
        </p:nvPicPr>
        <p:blipFill>
          <a:blip r:embed="rId3" cstate="print"/>
          <a:srcRect/>
          <a:stretch>
            <a:fillRect/>
          </a:stretch>
        </p:blipFill>
        <p:spPr bwMode="auto">
          <a:xfrm>
            <a:off x="457200" y="97928"/>
            <a:ext cx="8416290" cy="6760072"/>
          </a:xfrm>
          <a:prstGeom prst="rect">
            <a:avLst/>
          </a:prstGeom>
          <a:noFill/>
        </p:spPr>
      </p:pic>
    </p:spTree>
    <p:extLst>
      <p:ext uri="{BB962C8B-B14F-4D97-AF65-F5344CB8AC3E}">
        <p14:creationId xmlns:p14="http://schemas.microsoft.com/office/powerpoint/2010/main" val="2146549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AndysTripWest.jpg"/>
          <p:cNvPicPr>
            <a:picLocks noChangeAspect="1" noChangeArrowheads="1"/>
          </p:cNvPicPr>
          <p:nvPr/>
        </p:nvPicPr>
        <p:blipFill>
          <a:blip r:embed="rId3" cstate="print"/>
          <a:srcRect/>
          <a:stretch>
            <a:fillRect/>
          </a:stretch>
        </p:blipFill>
        <p:spPr bwMode="auto">
          <a:xfrm>
            <a:off x="-40819" y="530802"/>
            <a:ext cx="9184819" cy="5260398"/>
          </a:xfrm>
          <a:prstGeom prst="rect">
            <a:avLst/>
          </a:prstGeom>
          <a:noFill/>
        </p:spPr>
      </p:pic>
    </p:spTree>
    <p:extLst>
      <p:ext uri="{BB962C8B-B14F-4D97-AF65-F5344CB8AC3E}">
        <p14:creationId xmlns:p14="http://schemas.microsoft.com/office/powerpoint/2010/main" val="377858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house.gov/pitts/images/thaddeus-stevens.jpg"/>
          <p:cNvPicPr>
            <a:picLocks noChangeAspect="1" noChangeArrowheads="1"/>
          </p:cNvPicPr>
          <p:nvPr/>
        </p:nvPicPr>
        <p:blipFill>
          <a:blip r:embed="rId3" cstate="print"/>
          <a:srcRect/>
          <a:stretch>
            <a:fillRect/>
          </a:stretch>
        </p:blipFill>
        <p:spPr bwMode="auto">
          <a:xfrm>
            <a:off x="362323" y="229446"/>
            <a:ext cx="8324477" cy="5942754"/>
          </a:xfrm>
          <a:prstGeom prst="rect">
            <a:avLst/>
          </a:prstGeom>
          <a:noFill/>
        </p:spPr>
      </p:pic>
    </p:spTree>
    <p:extLst>
      <p:ext uri="{BB962C8B-B14F-4D97-AF65-F5344CB8AC3E}">
        <p14:creationId xmlns:p14="http://schemas.microsoft.com/office/powerpoint/2010/main" val="542853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909310"/>
          </a:xfrm>
          <a:prstGeom prst="rect">
            <a:avLst/>
          </a:prstGeom>
          <a:noFill/>
        </p:spPr>
        <p:txBody>
          <a:bodyPr wrap="square" rtlCol="0">
            <a:spAutoFit/>
          </a:bodyPr>
          <a:lstStyle/>
          <a:p>
            <a:pPr algn="ctr"/>
            <a:r>
              <a:rPr lang="en-US" sz="2000" dirty="0" smtClean="0">
                <a:solidFill>
                  <a:prstClr val="black"/>
                </a:solidFill>
              </a:rPr>
              <a:t>14</a:t>
            </a:r>
            <a:r>
              <a:rPr lang="en-US" sz="2000" baseline="30000" dirty="0" smtClean="0">
                <a:solidFill>
                  <a:prstClr val="black"/>
                </a:solidFill>
              </a:rPr>
              <a:t>th</a:t>
            </a:r>
            <a:r>
              <a:rPr lang="en-US" sz="2000" dirty="0" smtClean="0">
                <a:solidFill>
                  <a:prstClr val="black"/>
                </a:solidFill>
              </a:rPr>
              <a:t> Amendment (1866-8)</a:t>
            </a:r>
          </a:p>
          <a:p>
            <a:pPr algn="ctr"/>
            <a:endParaRPr lang="en-US" sz="2000" dirty="0">
              <a:solidFill>
                <a:prstClr val="black"/>
              </a:solidFill>
            </a:endParaRPr>
          </a:p>
          <a:p>
            <a:r>
              <a:rPr lang="en-US" sz="2000" dirty="0">
                <a:solidFill>
                  <a:prstClr val="black"/>
                </a:solidFill>
              </a:rPr>
              <a:t>Section 1.</a:t>
            </a:r>
          </a:p>
          <a:p>
            <a:r>
              <a:rPr lang="en-US" sz="2000" dirty="0">
                <a:solidFill>
                  <a:prstClr val="black"/>
                </a:solidFill>
              </a:rPr>
              <a:t>All persons born or naturalized in the United States, and subject to the jurisdiction thereof, </a:t>
            </a:r>
            <a:r>
              <a:rPr lang="en-US" sz="2000" b="1" dirty="0">
                <a:solidFill>
                  <a:srgbClr val="FF0000"/>
                </a:solidFill>
              </a:rPr>
              <a:t>are citizens of the United States and of the state wherein they reside. No state shall make or enforce any law which shall abridge the privileges or immunities of citizens of the United States</a:t>
            </a:r>
            <a:r>
              <a:rPr lang="en-US" sz="2000" dirty="0">
                <a:solidFill>
                  <a:prstClr val="black"/>
                </a:solidFill>
              </a:rPr>
              <a:t>; nor shall any state deprive any person of life, liberty, or property, without due process of law; nor deny to any person within its jurisdiction the equal protection of the laws</a:t>
            </a:r>
            <a:r>
              <a:rPr lang="en-US" sz="2000" dirty="0" smtClean="0">
                <a:solidFill>
                  <a:prstClr val="black"/>
                </a:solidFill>
              </a:rPr>
              <a:t>.</a:t>
            </a:r>
          </a:p>
          <a:p>
            <a:endParaRPr lang="en-US" sz="2000" dirty="0">
              <a:solidFill>
                <a:prstClr val="black"/>
              </a:solidFill>
            </a:endParaRPr>
          </a:p>
          <a:p>
            <a:r>
              <a:rPr lang="en-US" sz="2000" dirty="0">
                <a:solidFill>
                  <a:prstClr val="black"/>
                </a:solidFill>
              </a:rPr>
              <a:t>Section 2.</a:t>
            </a:r>
          </a:p>
          <a:p>
            <a:r>
              <a:rPr lang="en-US" sz="2000" dirty="0" smtClean="0">
                <a:solidFill>
                  <a:prstClr val="black"/>
                </a:solidFill>
              </a:rPr>
              <a:t>[States that deny right to vote lose representatives for voters disenfranchised.]</a:t>
            </a:r>
          </a:p>
          <a:p>
            <a:endParaRPr lang="en-US" sz="2000" dirty="0">
              <a:solidFill>
                <a:prstClr val="black"/>
              </a:solidFill>
            </a:endParaRPr>
          </a:p>
          <a:p>
            <a:r>
              <a:rPr lang="en-US" sz="2000" dirty="0">
                <a:solidFill>
                  <a:prstClr val="black"/>
                </a:solidFill>
              </a:rPr>
              <a:t>Section 3.</a:t>
            </a:r>
          </a:p>
          <a:p>
            <a:r>
              <a:rPr lang="en-US" sz="2000" dirty="0" smtClean="0">
                <a:solidFill>
                  <a:prstClr val="black"/>
                </a:solidFill>
              </a:rPr>
              <a:t>[No Confederate officeholder or military officer can serve in Congress.]</a:t>
            </a:r>
          </a:p>
          <a:p>
            <a:endParaRPr lang="en-US" sz="2000" dirty="0">
              <a:solidFill>
                <a:prstClr val="black"/>
              </a:solidFill>
            </a:endParaRPr>
          </a:p>
          <a:p>
            <a:r>
              <a:rPr lang="en-US" sz="2000" dirty="0">
                <a:solidFill>
                  <a:prstClr val="black"/>
                </a:solidFill>
              </a:rPr>
              <a:t>Section 4.</a:t>
            </a:r>
          </a:p>
          <a:p>
            <a:r>
              <a:rPr lang="en-US" sz="2000" dirty="0" smtClean="0">
                <a:solidFill>
                  <a:prstClr val="black"/>
                </a:solidFill>
              </a:rPr>
              <a:t>[Confederate debt repudiated.]</a:t>
            </a:r>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4152605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91400" cy="4278094"/>
          </a:xfrm>
          <a:prstGeom prst="rect">
            <a:avLst/>
          </a:prstGeom>
          <a:noFill/>
        </p:spPr>
        <p:txBody>
          <a:bodyPr wrap="square" rtlCol="0">
            <a:spAutoFit/>
          </a:bodyPr>
          <a:lstStyle/>
          <a:p>
            <a:pPr algn="ctr"/>
            <a:r>
              <a:rPr lang="en-US" dirty="0" smtClean="0">
                <a:solidFill>
                  <a:prstClr val="black"/>
                </a:solidFill>
              </a:rPr>
              <a:t>Reconstruction Acts (1867)</a:t>
            </a:r>
          </a:p>
          <a:p>
            <a:endParaRPr lang="en-US" dirty="0" smtClean="0">
              <a:solidFill>
                <a:prstClr val="black"/>
              </a:solidFill>
            </a:endParaRPr>
          </a:p>
          <a:p>
            <a:pPr>
              <a:buFont typeface="Arial" pitchFamily="34" charset="0"/>
              <a:buChar char="•"/>
            </a:pPr>
            <a:r>
              <a:rPr lang="en-US" sz="2000" dirty="0">
                <a:solidFill>
                  <a:prstClr val="black"/>
                </a:solidFill>
              </a:rPr>
              <a:t>Creation of five military districts in the seceded states not including Tennessee, which had ratified the Fourteenth Amendment to the United States Constitution and was readmitted to the </a:t>
            </a:r>
            <a:r>
              <a:rPr lang="en-US" sz="2000" dirty="0" smtClean="0">
                <a:solidFill>
                  <a:prstClr val="black"/>
                </a:solidFill>
              </a:rPr>
              <a:t>Union;</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Requiring congressional approval for new state constitutions (which were required for Confederate states to rejoin the Union</a:t>
            </a:r>
            <a:r>
              <a:rPr lang="en-US" sz="2000" dirty="0" smtClean="0">
                <a:solidFill>
                  <a:prstClr val="black"/>
                </a:solidFill>
              </a:rPr>
              <a:t>);</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Confederate states give voting rights </a:t>
            </a:r>
            <a:r>
              <a:rPr lang="en-US" sz="2000" dirty="0" smtClean="0">
                <a:solidFill>
                  <a:prstClr val="black"/>
                </a:solidFill>
              </a:rPr>
              <a:t>to all</a:t>
            </a:r>
            <a:r>
              <a:rPr lang="en-US" sz="2000" dirty="0">
                <a:solidFill>
                  <a:prstClr val="black"/>
                </a:solidFill>
              </a:rPr>
              <a:t> </a:t>
            </a:r>
            <a:r>
              <a:rPr lang="en-US" sz="2000" dirty="0" smtClean="0">
                <a:solidFill>
                  <a:prstClr val="black"/>
                </a:solidFill>
              </a:rPr>
              <a:t>men;</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All former Confederate states must ratify the </a:t>
            </a:r>
            <a:r>
              <a:rPr lang="en-US" sz="2000" dirty="0" smtClean="0">
                <a:solidFill>
                  <a:prstClr val="black"/>
                </a:solidFill>
              </a:rPr>
              <a:t>14</a:t>
            </a:r>
            <a:r>
              <a:rPr lang="en-US" sz="2000" baseline="30000" dirty="0" smtClean="0">
                <a:solidFill>
                  <a:prstClr val="black"/>
                </a:solidFill>
              </a:rPr>
              <a:t>th</a:t>
            </a:r>
            <a:r>
              <a:rPr lang="en-US" sz="2000" dirty="0" smtClean="0">
                <a:solidFill>
                  <a:prstClr val="black"/>
                </a:solidFill>
              </a:rPr>
              <a:t> Amendment.</a:t>
            </a:r>
            <a:endParaRPr lang="en-US" sz="2000" dirty="0">
              <a:solidFill>
                <a:prstClr val="black"/>
              </a:solidFill>
            </a:endParaRP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427918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extLst>
      <p:ext uri="{BB962C8B-B14F-4D97-AF65-F5344CB8AC3E}">
        <p14:creationId xmlns:p14="http://schemas.microsoft.com/office/powerpoint/2010/main" val="241941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685800"/>
            <a:ext cx="7696200" cy="4524315"/>
          </a:xfrm>
          <a:prstGeom prst="rect">
            <a:avLst/>
          </a:prstGeom>
          <a:noFill/>
        </p:spPr>
        <p:txBody>
          <a:bodyPr wrap="square" rtlCol="0">
            <a:spAutoFit/>
          </a:bodyPr>
          <a:lstStyle/>
          <a:p>
            <a:pPr algn="ctr"/>
            <a:r>
              <a:rPr lang="en-US" sz="2400" dirty="0" smtClean="0">
                <a:solidFill>
                  <a:prstClr val="black"/>
                </a:solidFill>
              </a:rPr>
              <a:t>15</a:t>
            </a:r>
            <a:r>
              <a:rPr lang="en-US" sz="2400" baseline="30000" dirty="0" smtClean="0">
                <a:solidFill>
                  <a:prstClr val="black"/>
                </a:solidFill>
              </a:rPr>
              <a:t>th</a:t>
            </a:r>
            <a:r>
              <a:rPr lang="en-US" sz="2400" dirty="0" smtClean="0">
                <a:solidFill>
                  <a:prstClr val="black"/>
                </a:solidFill>
              </a:rPr>
              <a:t> Amendment (1870)</a:t>
            </a:r>
          </a:p>
          <a:p>
            <a:endParaRPr lang="en-US" sz="2400" dirty="0">
              <a:solidFill>
                <a:prstClr val="black"/>
              </a:solidFill>
            </a:endParaRPr>
          </a:p>
          <a:p>
            <a:r>
              <a:rPr lang="en-US" sz="2400" dirty="0">
                <a:solidFill>
                  <a:prstClr val="black"/>
                </a:solidFill>
              </a:rPr>
              <a:t>Section 1.</a:t>
            </a:r>
          </a:p>
          <a:p>
            <a:r>
              <a:rPr lang="en-US" sz="2400" dirty="0">
                <a:solidFill>
                  <a:prstClr val="black"/>
                </a:solidFill>
              </a:rPr>
              <a:t>The right of citizens of the United States to vote shall not be denied or abridged by the United States or by any state on account of race, color, or previous condition of servitude</a:t>
            </a:r>
            <a:r>
              <a:rPr lang="en-US" sz="2400" dirty="0" smtClean="0">
                <a:solidFill>
                  <a:prstClr val="black"/>
                </a:solidFill>
              </a:rPr>
              <a:t>.</a:t>
            </a:r>
          </a:p>
          <a:p>
            <a:endParaRPr lang="en-US" sz="2400" dirty="0">
              <a:solidFill>
                <a:prstClr val="black"/>
              </a:solidFill>
            </a:endParaRPr>
          </a:p>
          <a:p>
            <a:r>
              <a:rPr lang="en-US" sz="2400" dirty="0">
                <a:solidFill>
                  <a:prstClr val="black"/>
                </a:solidFill>
              </a:rPr>
              <a:t>Section 2.</a:t>
            </a:r>
          </a:p>
          <a:p>
            <a:r>
              <a:rPr lang="en-US" sz="2400" dirty="0">
                <a:solidFill>
                  <a:prstClr val="black"/>
                </a:solidFill>
              </a:rPr>
              <a:t>The Congress shall have power to enforce this article by appropriate legislation.</a:t>
            </a:r>
          </a:p>
          <a:p>
            <a:r>
              <a:rPr lang="en-US" sz="2400" dirty="0">
                <a:solidFill>
                  <a:prstClr val="black"/>
                </a:solidFill>
              </a:rPr>
              <a:t/>
            </a:r>
            <a:br>
              <a:rPr lang="en-US" sz="2400" dirty="0">
                <a:solidFill>
                  <a:prstClr val="black"/>
                </a:solidFill>
              </a:rPr>
            </a:br>
            <a:endParaRPr lang="en-US" sz="2400" dirty="0">
              <a:solidFill>
                <a:prstClr val="black"/>
              </a:solidFill>
            </a:endParaRPr>
          </a:p>
        </p:txBody>
      </p:sp>
    </p:spTree>
    <p:extLst>
      <p:ext uri="{BB962C8B-B14F-4D97-AF65-F5344CB8AC3E}">
        <p14:creationId xmlns:p14="http://schemas.microsoft.com/office/powerpoint/2010/main" val="841032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Joseph Hayne Rainey"/>
          <p:cNvPicPr>
            <a:picLocks noChangeAspect="1" noChangeArrowheads="1"/>
          </p:cNvPicPr>
          <p:nvPr/>
        </p:nvPicPr>
        <p:blipFill>
          <a:blip r:embed="rId3" cstate="print"/>
          <a:srcRect/>
          <a:stretch>
            <a:fillRect/>
          </a:stretch>
        </p:blipFill>
        <p:spPr bwMode="auto">
          <a:xfrm>
            <a:off x="762000" y="-6458"/>
            <a:ext cx="3657600" cy="4959458"/>
          </a:xfrm>
          <a:prstGeom prst="rect">
            <a:avLst/>
          </a:prstGeom>
          <a:noFill/>
        </p:spPr>
      </p:pic>
      <p:pic>
        <p:nvPicPr>
          <p:cNvPr id="45060" name="Picture 4" descr="Hiram Rhodes Revels"/>
          <p:cNvPicPr>
            <a:picLocks noChangeAspect="1" noChangeArrowheads="1"/>
          </p:cNvPicPr>
          <p:nvPr/>
        </p:nvPicPr>
        <p:blipFill>
          <a:blip r:embed="rId4" cstate="print"/>
          <a:srcRect/>
          <a:stretch>
            <a:fillRect/>
          </a:stretch>
        </p:blipFill>
        <p:spPr bwMode="auto">
          <a:xfrm>
            <a:off x="5029200" y="-109780"/>
            <a:ext cx="3733800" cy="5062780"/>
          </a:xfrm>
          <a:prstGeom prst="rect">
            <a:avLst/>
          </a:prstGeom>
          <a:noFill/>
        </p:spPr>
      </p:pic>
    </p:spTree>
    <p:extLst>
      <p:ext uri="{BB962C8B-B14F-4D97-AF65-F5344CB8AC3E}">
        <p14:creationId xmlns:p14="http://schemas.microsoft.com/office/powerpoint/2010/main" val="4263982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371600" y="152400"/>
            <a:ext cx="6134100" cy="1085850"/>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1088474" y="1458630"/>
            <a:ext cx="3178726" cy="1817970"/>
          </a:xfrm>
          <a:prstGeom prst="rect">
            <a:avLst/>
          </a:prstGeom>
          <a:noFill/>
          <a:ln w="9525">
            <a:noFill/>
            <a:miter lim="800000"/>
            <a:headEnd/>
            <a:tailEnd/>
          </a:ln>
        </p:spPr>
      </p:pic>
      <p:pic>
        <p:nvPicPr>
          <p:cNvPr id="43012" name="Picture 4"/>
          <p:cNvPicPr>
            <a:picLocks noChangeAspect="1" noChangeArrowheads="1"/>
          </p:cNvPicPr>
          <p:nvPr/>
        </p:nvPicPr>
        <p:blipFill>
          <a:blip r:embed="rId5" cstate="print"/>
          <a:srcRect/>
          <a:stretch>
            <a:fillRect/>
          </a:stretch>
        </p:blipFill>
        <p:spPr bwMode="auto">
          <a:xfrm>
            <a:off x="4724400" y="1371600"/>
            <a:ext cx="2971800" cy="2000250"/>
          </a:xfrm>
          <a:prstGeom prst="rect">
            <a:avLst/>
          </a:prstGeom>
          <a:noFill/>
          <a:ln w="9525">
            <a:noFill/>
            <a:miter lim="800000"/>
            <a:headEnd/>
            <a:tailEnd/>
          </a:ln>
        </p:spPr>
      </p:pic>
      <p:pic>
        <p:nvPicPr>
          <p:cNvPr id="43013" name="Picture 5"/>
          <p:cNvPicPr>
            <a:picLocks noChangeAspect="1" noChangeArrowheads="1"/>
          </p:cNvPicPr>
          <p:nvPr/>
        </p:nvPicPr>
        <p:blipFill>
          <a:blip r:embed="rId6" cstate="print"/>
          <a:srcRect/>
          <a:stretch>
            <a:fillRect/>
          </a:stretch>
        </p:blipFill>
        <p:spPr bwMode="auto">
          <a:xfrm>
            <a:off x="1905000" y="3276600"/>
            <a:ext cx="5334000" cy="1838325"/>
          </a:xfrm>
          <a:prstGeom prst="rect">
            <a:avLst/>
          </a:prstGeom>
          <a:noFill/>
          <a:ln w="9525">
            <a:noFill/>
            <a:miter lim="800000"/>
            <a:headEnd/>
            <a:tailEnd/>
          </a:ln>
        </p:spPr>
      </p:pic>
      <p:pic>
        <p:nvPicPr>
          <p:cNvPr id="43014" name="Picture 6"/>
          <p:cNvPicPr>
            <a:picLocks noChangeAspect="1" noChangeArrowheads="1"/>
          </p:cNvPicPr>
          <p:nvPr/>
        </p:nvPicPr>
        <p:blipFill>
          <a:blip r:embed="rId7" cstate="print"/>
          <a:srcRect/>
          <a:stretch>
            <a:fillRect/>
          </a:stretch>
        </p:blipFill>
        <p:spPr bwMode="auto">
          <a:xfrm>
            <a:off x="1981200" y="5181600"/>
            <a:ext cx="5429250" cy="1257300"/>
          </a:xfrm>
          <a:prstGeom prst="rect">
            <a:avLst/>
          </a:prstGeom>
          <a:noFill/>
          <a:ln w="9525">
            <a:noFill/>
            <a:miter lim="800000"/>
            <a:headEnd/>
            <a:tailEnd/>
          </a:ln>
        </p:spPr>
      </p:pic>
    </p:spTree>
    <p:extLst>
      <p:ext uri="{BB962C8B-B14F-4D97-AF65-F5344CB8AC3E}">
        <p14:creationId xmlns:p14="http://schemas.microsoft.com/office/powerpoint/2010/main" val="4741660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highbridnation.com/wordpress/wp-content/uploads/2011/02/Gen.-Nathan-Bedford-Forrest.jpg"/>
          <p:cNvPicPr>
            <a:picLocks noChangeAspect="1" noChangeArrowheads="1"/>
          </p:cNvPicPr>
          <p:nvPr/>
        </p:nvPicPr>
        <p:blipFill>
          <a:blip r:embed="rId3" cstate="print"/>
          <a:srcRect/>
          <a:stretch>
            <a:fillRect/>
          </a:stretch>
        </p:blipFill>
        <p:spPr bwMode="auto">
          <a:xfrm>
            <a:off x="2038351" y="0"/>
            <a:ext cx="5143499" cy="6858000"/>
          </a:xfrm>
          <a:prstGeom prst="rect">
            <a:avLst/>
          </a:prstGeom>
          <a:noFill/>
        </p:spPr>
      </p:pic>
    </p:spTree>
    <p:extLst>
      <p:ext uri="{BB962C8B-B14F-4D97-AF65-F5344CB8AC3E}">
        <p14:creationId xmlns:p14="http://schemas.microsoft.com/office/powerpoint/2010/main" val="15819033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153400" cy="6186309"/>
          </a:xfrm>
          <a:prstGeom prst="rect">
            <a:avLst/>
          </a:prstGeom>
          <a:noFill/>
        </p:spPr>
        <p:txBody>
          <a:bodyPr wrap="square" rtlCol="0">
            <a:spAutoFit/>
          </a:bodyPr>
          <a:lstStyle/>
          <a:p>
            <a:pPr algn="ctr"/>
            <a:r>
              <a:rPr lang="en-US" sz="2000" dirty="0" smtClean="0">
                <a:solidFill>
                  <a:prstClr val="black"/>
                </a:solidFill>
              </a:rPr>
              <a:t>Force Act (1870)</a:t>
            </a:r>
          </a:p>
          <a:p>
            <a:endParaRPr lang="en-US" dirty="0">
              <a:solidFill>
                <a:prstClr val="black"/>
              </a:solidFill>
            </a:endParaRPr>
          </a:p>
          <a:p>
            <a:r>
              <a:rPr lang="en-US" dirty="0" smtClean="0">
                <a:solidFill>
                  <a:prstClr val="black"/>
                </a:solidFill>
              </a:rPr>
              <a:t>Be </a:t>
            </a:r>
            <a:r>
              <a:rPr lang="en-US" dirty="0">
                <a:solidFill>
                  <a:prstClr val="black"/>
                </a:solidFill>
              </a:rPr>
              <a:t>it further enacted, That if any person shall </a:t>
            </a:r>
            <a:r>
              <a:rPr lang="en-US" b="1" dirty="0">
                <a:solidFill>
                  <a:srgbClr val="FF0000"/>
                </a:solidFill>
              </a:rPr>
              <a:t>prevent, hinder, control, or intimidate, or shall attempt to prevent, hinder, control, or intimidate</a:t>
            </a:r>
            <a:r>
              <a:rPr lang="en-US" b="1" dirty="0">
                <a:solidFill>
                  <a:prstClr val="black"/>
                </a:solidFill>
              </a:rPr>
              <a:t>, </a:t>
            </a:r>
            <a:r>
              <a:rPr lang="en-US" dirty="0">
                <a:solidFill>
                  <a:prstClr val="black"/>
                </a:solidFill>
              </a:rPr>
              <a:t>any person from exercising or in exercising the right of suffrage, to whom the right of suffrage is secured or guaranteed by the fifteenth amendment to the Constitution of the United States, </a:t>
            </a:r>
            <a:r>
              <a:rPr lang="en-US" b="1" dirty="0">
                <a:solidFill>
                  <a:srgbClr val="FF0000"/>
                </a:solidFill>
              </a:rPr>
              <a:t>by means of bribery, threats, or threats of depriving such person of employment or occupation, or of ejecting such person from rented house, lands, or other property, or by threats of refusing to renew leases or contracts for labor, or by threats of violence to himself or family, </a:t>
            </a:r>
            <a:r>
              <a:rPr lang="en-US" dirty="0">
                <a:solidFill>
                  <a:prstClr val="black"/>
                </a:solidFill>
              </a:rPr>
              <a:t>such person so offending shall be deemed guilty of a misdemeanor, and shall, on conviction thereof, be fined not less than five hundred dollars, or be imprisoned not less than one month and not more than one year, or both, at the discretion of the </a:t>
            </a:r>
            <a:r>
              <a:rPr lang="en-US" dirty="0" smtClean="0">
                <a:solidFill>
                  <a:prstClr val="black"/>
                </a:solidFill>
              </a:rPr>
              <a:t>court</a:t>
            </a:r>
            <a:r>
              <a:rPr lang="en-US" dirty="0">
                <a:solidFill>
                  <a:prstClr val="black"/>
                </a:solidFill>
              </a:rPr>
              <a:t> </a:t>
            </a:r>
            <a:r>
              <a:rPr lang="en-US" dirty="0" smtClean="0">
                <a:solidFill>
                  <a:prstClr val="black"/>
                </a:solidFill>
              </a:rPr>
              <a:t>. . .</a:t>
            </a:r>
          </a:p>
          <a:p>
            <a:endParaRPr lang="en-US" dirty="0">
              <a:solidFill>
                <a:prstClr val="black"/>
              </a:solidFill>
            </a:endParaRPr>
          </a:p>
          <a:p>
            <a:r>
              <a:rPr lang="en-US" dirty="0" smtClean="0">
                <a:solidFill>
                  <a:prstClr val="black"/>
                </a:solidFill>
              </a:rPr>
              <a:t>And </a:t>
            </a:r>
            <a:r>
              <a:rPr lang="en-US" dirty="0">
                <a:solidFill>
                  <a:prstClr val="black"/>
                </a:solidFill>
              </a:rPr>
              <a:t>be it further enacted, That if two or more persons shall </a:t>
            </a:r>
            <a:r>
              <a:rPr lang="en-US" b="1" dirty="0">
                <a:solidFill>
                  <a:srgbClr val="FF0000"/>
                </a:solidFill>
              </a:rPr>
              <a:t>band or conspire together</a:t>
            </a:r>
            <a:r>
              <a:rPr lang="en-US" b="1" dirty="0">
                <a:solidFill>
                  <a:prstClr val="black"/>
                </a:solidFill>
              </a:rPr>
              <a:t> </a:t>
            </a:r>
            <a:r>
              <a:rPr lang="en-US" dirty="0">
                <a:solidFill>
                  <a:prstClr val="black"/>
                </a:solidFill>
              </a:rPr>
              <a:t>... to violate any provision of this act, or to injure, oppress, threaten, or intimidate any citizen with intent to prevent or hinder his free exercise and enjoyment of any right or privilege granted or secured to him by the Constitution or laws of the United States, or because of his having exercised the same, such persons </a:t>
            </a:r>
            <a:r>
              <a:rPr lang="en-US" b="1" dirty="0">
                <a:solidFill>
                  <a:srgbClr val="FF0000"/>
                </a:solidFill>
              </a:rPr>
              <a:t>shall be held guilty of felony</a:t>
            </a:r>
            <a:r>
              <a:rPr lang="en-US" b="1" dirty="0">
                <a:solidFill>
                  <a:prstClr val="black"/>
                </a:solidFill>
              </a:rPr>
              <a:t>, </a:t>
            </a:r>
            <a:r>
              <a:rPr lang="en-US" dirty="0">
                <a:solidFill>
                  <a:prstClr val="black"/>
                </a:solidFill>
              </a:rPr>
              <a:t>and, on conviction thereof, shall be fined or imprisoned, or both, at the discretion of the court, -- the fine not to exceed five thousand dollars, and the imprisonment not to exceed ten years </a:t>
            </a:r>
            <a:r>
              <a:rPr lang="en-US" dirty="0" smtClean="0">
                <a:solidFill>
                  <a:prstClr val="black"/>
                </a:solidFill>
              </a:rPr>
              <a:t>...</a:t>
            </a:r>
          </a:p>
        </p:txBody>
      </p:sp>
    </p:spTree>
    <p:extLst>
      <p:ext uri="{BB962C8B-B14F-4D97-AF65-F5344CB8AC3E}">
        <p14:creationId xmlns:p14="http://schemas.microsoft.com/office/powerpoint/2010/main" val="21986275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543800" cy="4924425"/>
          </a:xfrm>
          <a:prstGeom prst="rect">
            <a:avLst/>
          </a:prstGeom>
          <a:noFill/>
        </p:spPr>
        <p:txBody>
          <a:bodyPr wrap="square" rtlCol="0">
            <a:spAutoFit/>
          </a:bodyPr>
          <a:lstStyle/>
          <a:p>
            <a:pPr algn="ctr"/>
            <a:r>
              <a:rPr lang="en-US" dirty="0" smtClean="0">
                <a:solidFill>
                  <a:prstClr val="black"/>
                </a:solidFill>
              </a:rPr>
              <a:t>Civil Rights Act (1871)</a:t>
            </a:r>
          </a:p>
          <a:p>
            <a:endParaRPr lang="en-US" dirty="0">
              <a:solidFill>
                <a:prstClr val="black"/>
              </a:solidFill>
            </a:endParaRPr>
          </a:p>
          <a:p>
            <a:r>
              <a:rPr lang="en-US" dirty="0" smtClean="0">
                <a:solidFill>
                  <a:prstClr val="black"/>
                </a:solidFill>
              </a:rPr>
              <a:t>[Sec. 1983] </a:t>
            </a:r>
            <a:r>
              <a:rPr lang="en-US" sz="2000" dirty="0" smtClean="0">
                <a:solidFill>
                  <a:prstClr val="black"/>
                </a:solidFill>
              </a:rPr>
              <a:t>Every </a:t>
            </a:r>
            <a:r>
              <a:rPr lang="en-US" sz="2000" dirty="0">
                <a:solidFill>
                  <a:prstClr val="black"/>
                </a:solidFill>
              </a:rPr>
              <a:t>person who under color of any statute, ordinance, regulation, custom, or usage, of any State or Territory or the District of Columbia, subjects, or causes to be subjected, any citizen of the United States or other person within the jurisdiction thereof to the deprivation of any rights, privileges, or immunities secured by the Constitution and laws, </a:t>
            </a:r>
            <a:r>
              <a:rPr lang="en-US" sz="2000" b="1" dirty="0">
                <a:solidFill>
                  <a:srgbClr val="FF0000"/>
                </a:solidFill>
              </a:rPr>
              <a:t>shall be liable to the party injured in an action at law, </a:t>
            </a:r>
            <a:r>
              <a:rPr lang="en-US" sz="2000" dirty="0">
                <a:solidFill>
                  <a:prstClr val="black"/>
                </a:solidFill>
              </a:rPr>
              <a:t>Suit in equity, or other proper proceeding for redress, except that in any action brought against a judicial officer for an act or omission taken in such officer's judicial capacity, injunctive relief shall not be granted unless a declaratory decree was violated or declaratory relief was unavailable. For the purposes of this section, any Act of Congress applicable exclusively to the District of Columbia shall be considered to be a statute of the District of Columbia.</a:t>
            </a:r>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41993699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696200" cy="6186309"/>
          </a:xfrm>
          <a:prstGeom prst="rect">
            <a:avLst/>
          </a:prstGeom>
          <a:noFill/>
        </p:spPr>
        <p:txBody>
          <a:bodyPr wrap="square" rtlCol="0">
            <a:spAutoFit/>
          </a:bodyPr>
          <a:lstStyle/>
          <a:p>
            <a:pPr algn="ctr"/>
            <a:r>
              <a:rPr lang="en-US" dirty="0" smtClean="0">
                <a:solidFill>
                  <a:prstClr val="black"/>
                </a:solidFill>
              </a:rPr>
              <a:t>Civil Rights Act (1875)</a:t>
            </a:r>
          </a:p>
          <a:p>
            <a:endParaRPr lang="en-US" dirty="0">
              <a:solidFill>
                <a:prstClr val="black"/>
              </a:solidFill>
            </a:endParaRPr>
          </a:p>
          <a:p>
            <a:r>
              <a:rPr lang="en-US" dirty="0" smtClean="0">
                <a:solidFill>
                  <a:prstClr val="black"/>
                </a:solidFill>
              </a:rPr>
              <a:t>An </a:t>
            </a:r>
            <a:r>
              <a:rPr lang="en-US" dirty="0">
                <a:solidFill>
                  <a:prstClr val="black"/>
                </a:solidFill>
              </a:rPr>
              <a:t>act to protect all citizens in their civil and legal rights. Whereas, it is essential to just government we recognize the equality of all men before the law, and hold that it is the duty of government in its dealings with the people to mete out equal and exact justice to all, of whatever nativity, race, color, or persuasion, religious or political; and it being the appropriate object of legislation to enact great fundamental principles into law</a:t>
            </a:r>
            <a:r>
              <a:rPr lang="en-US" dirty="0" smtClean="0">
                <a:solidFill>
                  <a:prstClr val="black"/>
                </a:solidFill>
              </a:rPr>
              <a:t>:</a:t>
            </a:r>
          </a:p>
          <a:p>
            <a:endParaRPr lang="en-US" dirty="0">
              <a:solidFill>
                <a:prstClr val="black"/>
              </a:solidFill>
            </a:endParaRPr>
          </a:p>
          <a:p>
            <a:r>
              <a:rPr lang="en-US" dirty="0" smtClean="0">
                <a:solidFill>
                  <a:prstClr val="black"/>
                </a:solidFill>
              </a:rPr>
              <a:t>Therefore</a:t>
            </a:r>
            <a:r>
              <a:rPr lang="en-US" dirty="0">
                <a:solidFill>
                  <a:prstClr val="black"/>
                </a:solidFill>
              </a:rPr>
              <a:t>, Be it enacted by the Senate and House of Representatives of the United States of America in Congress assembled, That all persons within the jurisdiction of the United States shall be entitled to the </a:t>
            </a:r>
            <a:r>
              <a:rPr lang="en-US" b="1" dirty="0">
                <a:solidFill>
                  <a:srgbClr val="FF0000"/>
                </a:solidFill>
              </a:rPr>
              <a:t>full and equal and enjoyment of the accommodations, advantages, facilities, and privileges of inns, public conveyances on land or water, theaters, and other places of public amusement</a:t>
            </a:r>
            <a:r>
              <a:rPr lang="en-US" dirty="0">
                <a:solidFill>
                  <a:prstClr val="black"/>
                </a:solidFill>
              </a:rPr>
              <a:t>; subject only to the conditions and limitations established by law, and applicable alike to citizens of every race and color, regardless of any previous condition of </a:t>
            </a:r>
            <a:r>
              <a:rPr lang="en-US" dirty="0" smtClean="0">
                <a:solidFill>
                  <a:prstClr val="black"/>
                </a:solidFill>
              </a:rPr>
              <a:t>servitude</a:t>
            </a:r>
            <a:r>
              <a:rPr lang="en-US" dirty="0">
                <a:solidFill>
                  <a:prstClr val="black"/>
                </a:solidFill>
              </a:rPr>
              <a:t> </a:t>
            </a:r>
            <a:r>
              <a:rPr lang="en-US" dirty="0" smtClean="0">
                <a:solidFill>
                  <a:prstClr val="black"/>
                </a:solidFill>
              </a:rPr>
              <a:t>. . .</a:t>
            </a:r>
          </a:p>
          <a:p>
            <a:endParaRPr lang="en-US" dirty="0">
              <a:solidFill>
                <a:prstClr val="black"/>
              </a:solidFill>
            </a:endParaRPr>
          </a:p>
          <a:p>
            <a:r>
              <a:rPr lang="en-US" dirty="0" smtClean="0">
                <a:solidFill>
                  <a:prstClr val="black"/>
                </a:solidFill>
              </a:rPr>
              <a:t>Sec</a:t>
            </a:r>
            <a:r>
              <a:rPr lang="en-US" dirty="0">
                <a:solidFill>
                  <a:prstClr val="black"/>
                </a:solidFill>
              </a:rPr>
              <a:t>. 3. That the district and circuit courts of the United States shall have, </a:t>
            </a:r>
            <a:r>
              <a:rPr lang="en-US" b="1" dirty="0">
                <a:solidFill>
                  <a:srgbClr val="FF0000"/>
                </a:solidFill>
              </a:rPr>
              <a:t>exclusively of the courts of the several States</a:t>
            </a:r>
            <a:r>
              <a:rPr lang="en-US" dirty="0">
                <a:solidFill>
                  <a:prstClr val="black"/>
                </a:solidFill>
              </a:rPr>
              <a:t>, cognizance of all crimes and offenses against, and violations of, the provisions of this act</a:t>
            </a:r>
          </a:p>
          <a:p>
            <a:endParaRPr lang="en-US" dirty="0">
              <a:solidFill>
                <a:prstClr val="black"/>
              </a:solidFill>
            </a:endParaRPr>
          </a:p>
        </p:txBody>
      </p:sp>
    </p:spTree>
    <p:extLst>
      <p:ext uri="{BB962C8B-B14F-4D97-AF65-F5344CB8AC3E}">
        <p14:creationId xmlns:p14="http://schemas.microsoft.com/office/powerpoint/2010/main" val="2639910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cstate="print"/>
          <a:srcRect/>
          <a:stretch>
            <a:fillRect/>
          </a:stretch>
        </p:blipFill>
        <p:spPr bwMode="auto">
          <a:xfrm>
            <a:off x="123062" y="602092"/>
            <a:ext cx="8792338" cy="5722507"/>
          </a:xfrm>
          <a:prstGeom prst="rect">
            <a:avLst/>
          </a:prstGeom>
          <a:noFill/>
          <a:ln w="9525">
            <a:noFill/>
            <a:miter lim="800000"/>
            <a:headEnd/>
            <a:tailEnd/>
          </a:ln>
        </p:spPr>
      </p:pic>
    </p:spTree>
    <p:extLst>
      <p:ext uri="{BB962C8B-B14F-4D97-AF65-F5344CB8AC3E}">
        <p14:creationId xmlns:p14="http://schemas.microsoft.com/office/powerpoint/2010/main" val="4931300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le:Chief Justice Morrison Waite.jpg"/>
          <p:cNvPicPr>
            <a:picLocks noChangeAspect="1" noChangeArrowheads="1"/>
          </p:cNvPicPr>
          <p:nvPr/>
        </p:nvPicPr>
        <p:blipFill>
          <a:blip r:embed="rId3" cstate="print"/>
          <a:srcRect/>
          <a:stretch>
            <a:fillRect/>
          </a:stretch>
        </p:blipFill>
        <p:spPr bwMode="auto">
          <a:xfrm>
            <a:off x="1838246" y="152400"/>
            <a:ext cx="5341632" cy="6477000"/>
          </a:xfrm>
          <a:prstGeom prst="rect">
            <a:avLst/>
          </a:prstGeom>
          <a:noFill/>
        </p:spPr>
      </p:pic>
    </p:spTree>
    <p:extLst>
      <p:ext uri="{BB962C8B-B14F-4D97-AF65-F5344CB8AC3E}">
        <p14:creationId xmlns:p14="http://schemas.microsoft.com/office/powerpoint/2010/main" val="3965760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ColfaxMassacre.jpg"/>
          <p:cNvPicPr>
            <a:picLocks noChangeAspect="1" noChangeArrowheads="1"/>
          </p:cNvPicPr>
          <p:nvPr/>
        </p:nvPicPr>
        <p:blipFill>
          <a:blip r:embed="rId3" cstate="print"/>
          <a:srcRect/>
          <a:stretch>
            <a:fillRect/>
          </a:stretch>
        </p:blipFill>
        <p:spPr bwMode="auto">
          <a:xfrm>
            <a:off x="440873" y="57531"/>
            <a:ext cx="7941127" cy="6114669"/>
          </a:xfrm>
          <a:prstGeom prst="rect">
            <a:avLst/>
          </a:prstGeom>
          <a:noFill/>
        </p:spPr>
      </p:pic>
    </p:spTree>
    <p:extLst>
      <p:ext uri="{BB962C8B-B14F-4D97-AF65-F5344CB8AC3E}">
        <p14:creationId xmlns:p14="http://schemas.microsoft.com/office/powerpoint/2010/main" val="38418236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315200" cy="6494085"/>
          </a:xfrm>
          <a:prstGeom prst="rect">
            <a:avLst/>
          </a:prstGeom>
          <a:noFill/>
        </p:spPr>
        <p:txBody>
          <a:bodyPr wrap="square" rtlCol="0">
            <a:spAutoFit/>
          </a:bodyPr>
          <a:lstStyle/>
          <a:p>
            <a:pPr algn="ctr"/>
            <a:r>
              <a:rPr lang="en-US" i="1" dirty="0" smtClean="0">
                <a:solidFill>
                  <a:prstClr val="black"/>
                </a:solidFill>
              </a:rPr>
              <a:t>U.S. v Cruikshank </a:t>
            </a:r>
            <a:r>
              <a:rPr lang="en-US" dirty="0" smtClean="0">
                <a:solidFill>
                  <a:prstClr val="black"/>
                </a:solidFill>
              </a:rPr>
              <a:t>(1876)</a:t>
            </a:r>
          </a:p>
          <a:p>
            <a:endParaRPr lang="en-US" dirty="0">
              <a:solidFill>
                <a:prstClr val="black"/>
              </a:solidFill>
            </a:endParaRPr>
          </a:p>
          <a:p>
            <a:r>
              <a:rPr lang="en-US" dirty="0">
                <a:solidFill>
                  <a:prstClr val="black"/>
                </a:solidFill>
              </a:rPr>
              <a:t>The people of the United States resident within any State are subject to two governments: one State, and the other National; but there need be no conflict between the two. </a:t>
            </a:r>
            <a:r>
              <a:rPr lang="en-US" b="1" dirty="0">
                <a:solidFill>
                  <a:srgbClr val="FF0000"/>
                </a:solidFill>
              </a:rPr>
              <a:t>The powers which one possesses, the other does </a:t>
            </a:r>
            <a:r>
              <a:rPr lang="en-US" b="1" dirty="0" smtClean="0">
                <a:solidFill>
                  <a:srgbClr val="FF0000"/>
                </a:solidFill>
              </a:rPr>
              <a:t>not</a:t>
            </a:r>
            <a:r>
              <a:rPr lang="en-US" dirty="0">
                <a:solidFill>
                  <a:srgbClr val="FF0000"/>
                </a:solidFill>
              </a:rPr>
              <a:t> </a:t>
            </a:r>
            <a:r>
              <a:rPr lang="en-US" dirty="0" smtClean="0">
                <a:solidFill>
                  <a:srgbClr val="FF0000"/>
                </a:solidFill>
              </a:rPr>
              <a:t>. . .</a:t>
            </a:r>
          </a:p>
          <a:p>
            <a:endParaRPr lang="en-US" dirty="0">
              <a:solidFill>
                <a:prstClr val="black"/>
              </a:solidFill>
            </a:endParaRPr>
          </a:p>
          <a:p>
            <a:r>
              <a:rPr lang="en-US" dirty="0">
                <a:solidFill>
                  <a:prstClr val="black"/>
                </a:solidFill>
              </a:rPr>
              <a:t>The government of the United States is one of delegated powers alone. Its authority is defined and limited by the Constitution. All powers not granted to it by that instrument are reserved to the States or the people. No rights can be acquired under the constitution or laws of the United States, except such as the government of the United States has the authority to grant or secure. All that cannot be so granted or secured are left under the protection of the </a:t>
            </a:r>
            <a:r>
              <a:rPr lang="en-US" dirty="0" smtClean="0">
                <a:solidFill>
                  <a:prstClr val="black"/>
                </a:solidFill>
              </a:rPr>
              <a:t>States . . .</a:t>
            </a:r>
          </a:p>
          <a:p>
            <a:endParaRPr lang="en-US" dirty="0">
              <a:solidFill>
                <a:prstClr val="black"/>
              </a:solidFill>
            </a:endParaRPr>
          </a:p>
          <a:p>
            <a:r>
              <a:rPr lang="en-US" dirty="0">
                <a:solidFill>
                  <a:prstClr val="black"/>
                </a:solidFill>
              </a:rPr>
              <a:t>Inasmuch, therefore, as it does not appear in these counts that the intent of the defendants was to prevent these parties from exercising their right to vote on account of their race, &amp;c., it does not appear that it was their intent to interfere with any right granted or secured by the constitution or laws of the United States. </a:t>
            </a:r>
            <a:r>
              <a:rPr lang="en-US" b="1" dirty="0">
                <a:solidFill>
                  <a:srgbClr val="FF0000"/>
                </a:solidFill>
              </a:rPr>
              <a:t>We may suspect that race was the cause of the hostility; but it is not so averred</a:t>
            </a:r>
            <a:r>
              <a:rPr lang="en-US" dirty="0">
                <a:solidFill>
                  <a:prstClr val="black"/>
                </a:solidFill>
              </a:rPr>
              <a:t>.</a:t>
            </a:r>
            <a:r>
              <a:rPr lang="en-US" sz="2000" dirty="0">
                <a:solidFill>
                  <a:prstClr val="black"/>
                </a:solidFill>
              </a:rPr>
              <a:t> </a:t>
            </a:r>
          </a:p>
          <a:p>
            <a:endParaRPr lang="en-US" b="1"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4123551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391400" cy="5355312"/>
          </a:xfrm>
          <a:prstGeom prst="rect">
            <a:avLst/>
          </a:prstGeom>
          <a:noFill/>
        </p:spPr>
        <p:txBody>
          <a:bodyPr wrap="square" rtlCol="0">
            <a:spAutoFit/>
          </a:bodyPr>
          <a:lstStyle/>
          <a:p>
            <a:pPr algn="ctr"/>
            <a:r>
              <a:rPr lang="en-US" i="1" dirty="0" smtClean="0">
                <a:solidFill>
                  <a:prstClr val="black"/>
                </a:solidFill>
              </a:rPr>
              <a:t>U.S. v. Reese </a:t>
            </a:r>
            <a:r>
              <a:rPr lang="en-US" dirty="0" smtClean="0">
                <a:solidFill>
                  <a:prstClr val="black"/>
                </a:solidFill>
              </a:rPr>
              <a:t>(1876)</a:t>
            </a:r>
          </a:p>
          <a:p>
            <a:endParaRPr lang="en-US" dirty="0">
              <a:solidFill>
                <a:prstClr val="black"/>
              </a:solidFill>
            </a:endParaRPr>
          </a:p>
          <a:p>
            <a:r>
              <a:rPr lang="en-US" dirty="0">
                <a:solidFill>
                  <a:prstClr val="black"/>
                </a:solidFill>
              </a:rPr>
              <a:t>Looking, then, to this </a:t>
            </a:r>
            <a:r>
              <a:rPr lang="en-US" dirty="0" smtClean="0">
                <a:solidFill>
                  <a:prstClr val="black"/>
                </a:solidFill>
              </a:rPr>
              <a:t>statute, we </a:t>
            </a:r>
            <a:r>
              <a:rPr lang="en-US" dirty="0">
                <a:solidFill>
                  <a:prstClr val="black"/>
                </a:solidFill>
              </a:rPr>
              <a:t>find that its first section provides that all citizens of the United States, who are or shall be otherwise qualified by law to vote at any election, &amp;c., shall be entitled and allowed to vote thereat, without distinction of race, color, or previous condition of servitude, any constitution, &amp;c., of the State to the contrary notwithstanding. This simply declares a right, without providing a punishment for its </a:t>
            </a:r>
            <a:r>
              <a:rPr lang="en-US" dirty="0" smtClean="0">
                <a:solidFill>
                  <a:prstClr val="black"/>
                </a:solidFill>
              </a:rPr>
              <a:t>violation . . .</a:t>
            </a:r>
          </a:p>
          <a:p>
            <a:endParaRPr lang="en-US" dirty="0">
              <a:solidFill>
                <a:prstClr val="black"/>
              </a:solidFill>
            </a:endParaRPr>
          </a:p>
          <a:p>
            <a:r>
              <a:rPr lang="en-US" b="1" dirty="0">
                <a:solidFill>
                  <a:srgbClr val="FF0000"/>
                </a:solidFill>
              </a:rPr>
              <a:t>The Fifteenth Amendment does not confer the right of suffrage upon any one. </a:t>
            </a:r>
            <a:r>
              <a:rPr lang="en-US" dirty="0">
                <a:solidFill>
                  <a:prstClr val="black"/>
                </a:solidFill>
              </a:rPr>
              <a:t>It prevents the States, or the United States, however, from giving preference, in this particular, to one citizen of the United States over another on account of race, color, or previous condition of servitude</a:t>
            </a:r>
            <a:r>
              <a:rPr lang="en-US" dirty="0" smtClean="0">
                <a:solidFill>
                  <a:prstClr val="black"/>
                </a:solidFill>
              </a:rPr>
              <a:t>. . .</a:t>
            </a:r>
          </a:p>
          <a:p>
            <a:endParaRPr lang="en-US" dirty="0">
              <a:solidFill>
                <a:prstClr val="black"/>
              </a:solidFill>
            </a:endParaRPr>
          </a:p>
          <a:p>
            <a:r>
              <a:rPr lang="en-US" b="1" dirty="0">
                <a:solidFill>
                  <a:srgbClr val="FF0000"/>
                </a:solidFill>
              </a:rPr>
              <a:t>It has not been contended, nor can it be, that the amendment confers authority to impose penalties for every wrongful refusal to receive the vote of a qualified elector at State elections. </a:t>
            </a:r>
            <a:r>
              <a:rPr lang="en-US" dirty="0">
                <a:solidFill>
                  <a:prstClr val="black"/>
                </a:solidFill>
              </a:rPr>
              <a:t>It is only when the wrongful refusal at such an election is because of race, color, or previous condition of servitude, that Congress can interfere, and provide for its punishment. </a:t>
            </a:r>
          </a:p>
        </p:txBody>
      </p:sp>
    </p:spTree>
    <p:extLst>
      <p:ext uri="{BB962C8B-B14F-4D97-AF65-F5344CB8AC3E}">
        <p14:creationId xmlns:p14="http://schemas.microsoft.com/office/powerpoint/2010/main" val="41071270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609600"/>
            <a:ext cx="6324600" cy="5078313"/>
          </a:xfrm>
          <a:prstGeom prst="rect">
            <a:avLst/>
          </a:prstGeom>
          <a:noFill/>
        </p:spPr>
        <p:txBody>
          <a:bodyPr wrap="square" rtlCol="0">
            <a:spAutoFit/>
          </a:bodyPr>
          <a:lstStyle/>
          <a:p>
            <a:pPr algn="ctr"/>
            <a:r>
              <a:rPr lang="en-US" i="1" dirty="0" smtClean="0">
                <a:solidFill>
                  <a:prstClr val="black"/>
                </a:solidFill>
              </a:rPr>
              <a:t>Civil Rights Cases </a:t>
            </a:r>
            <a:r>
              <a:rPr lang="en-US" dirty="0" smtClean="0">
                <a:solidFill>
                  <a:prstClr val="black"/>
                </a:solidFill>
              </a:rPr>
              <a:t>(1883)</a:t>
            </a:r>
          </a:p>
          <a:p>
            <a:endParaRPr lang="en-US" dirty="0">
              <a:solidFill>
                <a:prstClr val="black"/>
              </a:solidFill>
            </a:endParaRPr>
          </a:p>
          <a:p>
            <a:r>
              <a:rPr lang="en-US" dirty="0" smtClean="0">
                <a:solidFill>
                  <a:prstClr val="black"/>
                </a:solidFill>
              </a:rPr>
              <a:t>[Regarding the 14</a:t>
            </a:r>
            <a:r>
              <a:rPr lang="en-US" baseline="30000" dirty="0" smtClean="0">
                <a:solidFill>
                  <a:prstClr val="black"/>
                </a:solidFill>
              </a:rPr>
              <a:t>th</a:t>
            </a:r>
            <a:r>
              <a:rPr lang="en-US" dirty="0" smtClean="0">
                <a:solidFill>
                  <a:prstClr val="black"/>
                </a:solidFill>
              </a:rPr>
              <a:t> amendment] it is </a:t>
            </a:r>
            <a:r>
              <a:rPr lang="en-US" dirty="0">
                <a:solidFill>
                  <a:prstClr val="black"/>
                </a:solidFill>
              </a:rPr>
              <a:t>State action of a particular character that is prohibited. Individual invasion of individual rights is not the subject matter of the amendment. It has a deeper and broader scope. It nullifies and makes void all State legislation, and State action of every kind, which impairs the privileges and immunities of citizens of the United </a:t>
            </a:r>
            <a:r>
              <a:rPr lang="en-US" dirty="0" smtClean="0">
                <a:solidFill>
                  <a:prstClr val="black"/>
                </a:solidFill>
              </a:rPr>
              <a:t>States…</a:t>
            </a:r>
          </a:p>
          <a:p>
            <a:endParaRPr lang="en-US" dirty="0">
              <a:solidFill>
                <a:prstClr val="black"/>
              </a:solidFill>
            </a:endParaRPr>
          </a:p>
          <a:p>
            <a:r>
              <a:rPr lang="en-US" dirty="0" smtClean="0">
                <a:solidFill>
                  <a:prstClr val="black"/>
                </a:solidFill>
              </a:rPr>
              <a:t>It </a:t>
            </a:r>
            <a:r>
              <a:rPr lang="en-US" dirty="0">
                <a:solidFill>
                  <a:prstClr val="black"/>
                </a:solidFill>
              </a:rPr>
              <a:t>does not invest Congress with power to legislate upon subjects which are within the domain of State legislation, but to provide modes of relief against State legislation, or State action, of the kind referred to. </a:t>
            </a:r>
            <a:r>
              <a:rPr lang="en-US" b="1" dirty="0">
                <a:solidFill>
                  <a:srgbClr val="FF0000"/>
                </a:solidFill>
              </a:rPr>
              <a:t>It does not authorize Congress to create a code of municipal law for the regulation of private rights, but to provide modes of redress against the operation of State laws and the action of State officers executive or judicial when these are subversive of the fundamental rights specified in the amendment.</a:t>
            </a:r>
            <a:r>
              <a:rPr lang="en-US" dirty="0">
                <a:solidFill>
                  <a:prstClr val="black"/>
                </a:solidFill>
              </a:rPr>
              <a:t> </a:t>
            </a:r>
          </a:p>
        </p:txBody>
      </p:sp>
    </p:spTree>
    <p:extLst>
      <p:ext uri="{BB962C8B-B14F-4D97-AF65-F5344CB8AC3E}">
        <p14:creationId xmlns:p14="http://schemas.microsoft.com/office/powerpoint/2010/main" val="1794188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4" y="7345"/>
            <a:ext cx="917398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216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poll tax receipt"/>
          <p:cNvPicPr>
            <a:picLocks noChangeAspect="1" noChangeArrowheads="1"/>
          </p:cNvPicPr>
          <p:nvPr/>
        </p:nvPicPr>
        <p:blipFill>
          <a:blip r:embed="rId3" cstate="print"/>
          <a:srcRect/>
          <a:stretch>
            <a:fillRect/>
          </a:stretch>
        </p:blipFill>
        <p:spPr bwMode="auto">
          <a:xfrm>
            <a:off x="581494" y="990600"/>
            <a:ext cx="8228042" cy="4191000"/>
          </a:xfrm>
          <a:prstGeom prst="rect">
            <a:avLst/>
          </a:prstGeom>
          <a:noFill/>
        </p:spPr>
      </p:pic>
    </p:spTree>
    <p:extLst>
      <p:ext uri="{BB962C8B-B14F-4D97-AF65-F5344CB8AC3E}">
        <p14:creationId xmlns:p14="http://schemas.microsoft.com/office/powerpoint/2010/main" val="25916110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ne Vote Less"/>
          <p:cNvPicPr>
            <a:picLocks noChangeAspect="1" noChangeArrowheads="1"/>
          </p:cNvPicPr>
          <p:nvPr/>
        </p:nvPicPr>
        <p:blipFill>
          <a:blip r:embed="rId3" cstate="print"/>
          <a:srcRect/>
          <a:stretch>
            <a:fillRect/>
          </a:stretch>
        </p:blipFill>
        <p:spPr bwMode="auto">
          <a:xfrm>
            <a:off x="1475290" y="152400"/>
            <a:ext cx="6192709" cy="6553200"/>
          </a:xfrm>
          <a:prstGeom prst="rect">
            <a:avLst/>
          </a:prstGeom>
          <a:noFill/>
        </p:spPr>
      </p:pic>
    </p:spTree>
    <p:extLst>
      <p:ext uri="{BB962C8B-B14F-4D97-AF65-F5344CB8AC3E}">
        <p14:creationId xmlns:p14="http://schemas.microsoft.com/office/powerpoint/2010/main" val="18738129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1567" y="1132166"/>
            <a:ext cx="9122433" cy="4582834"/>
          </a:xfrm>
          <a:prstGeom prst="rect">
            <a:avLst/>
          </a:prstGeom>
          <a:noFill/>
          <a:ln w="9525">
            <a:noFill/>
            <a:miter lim="800000"/>
            <a:headEnd/>
            <a:tailEnd/>
          </a:ln>
        </p:spPr>
      </p:pic>
    </p:spTree>
    <p:extLst>
      <p:ext uri="{BB962C8B-B14F-4D97-AF65-F5344CB8AC3E}">
        <p14:creationId xmlns:p14="http://schemas.microsoft.com/office/powerpoint/2010/main" val="36238893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391400" cy="6463308"/>
          </a:xfrm>
          <a:prstGeom prst="rect">
            <a:avLst/>
          </a:prstGeom>
          <a:noFill/>
        </p:spPr>
        <p:txBody>
          <a:bodyPr wrap="square" rtlCol="0">
            <a:spAutoFit/>
          </a:bodyPr>
          <a:lstStyle/>
          <a:p>
            <a:pPr algn="ctr"/>
            <a:r>
              <a:rPr lang="en-US" dirty="0" smtClean="0">
                <a:solidFill>
                  <a:prstClr val="black"/>
                </a:solidFill>
              </a:rPr>
              <a:t>Mississippi</a:t>
            </a:r>
          </a:p>
          <a:p>
            <a:endParaRPr lang="en-US" dirty="0">
              <a:solidFill>
                <a:prstClr val="black"/>
              </a:solidFill>
            </a:endParaRPr>
          </a:p>
          <a:p>
            <a:r>
              <a:rPr lang="en-US" b="1" dirty="0">
                <a:solidFill>
                  <a:prstClr val="black"/>
                </a:solidFill>
              </a:rPr>
              <a:t>1880:</a:t>
            </a:r>
            <a:r>
              <a:rPr lang="en-US" dirty="0">
                <a:solidFill>
                  <a:prstClr val="black"/>
                </a:solidFill>
              </a:rPr>
              <a:t> Miscegenation [State Code]</a:t>
            </a:r>
            <a:br>
              <a:rPr lang="en-US" dirty="0">
                <a:solidFill>
                  <a:prstClr val="black"/>
                </a:solidFill>
              </a:rPr>
            </a:br>
            <a:r>
              <a:rPr lang="en-US" dirty="0">
                <a:solidFill>
                  <a:prstClr val="black"/>
                </a:solidFill>
              </a:rPr>
              <a:t>Revised state code to declare marriage between white persons and Negroes or mulattoes or persons of one-quarter or more Negro blood as "incestuous and void." Penalty: Fine up to $500, or imprisonment in the penitentiary up to ten years, or both.</a:t>
            </a:r>
          </a:p>
          <a:p>
            <a:endParaRPr lang="en-US" dirty="0">
              <a:solidFill>
                <a:prstClr val="black"/>
              </a:solidFill>
            </a:endParaRPr>
          </a:p>
          <a:p>
            <a:r>
              <a:rPr lang="en-US" b="1" dirty="0">
                <a:solidFill>
                  <a:prstClr val="black"/>
                </a:solidFill>
              </a:rPr>
              <a:t>1890:</a:t>
            </a:r>
            <a:r>
              <a:rPr lang="en-US" dirty="0">
                <a:solidFill>
                  <a:prstClr val="black"/>
                </a:solidFill>
              </a:rPr>
              <a:t> Miscegenation [Constitution]</a:t>
            </a:r>
            <a:br>
              <a:rPr lang="en-US" dirty="0">
                <a:solidFill>
                  <a:prstClr val="black"/>
                </a:solidFill>
              </a:rPr>
            </a:br>
            <a:r>
              <a:rPr lang="en-US" dirty="0">
                <a:solidFill>
                  <a:prstClr val="black"/>
                </a:solidFill>
              </a:rPr>
              <a:t>Prohibited marriage of a white person with a Negro or mulatto or person who has one-eighth or more of Negro blood</a:t>
            </a:r>
            <a:r>
              <a:rPr lang="en-US" dirty="0" smtClean="0">
                <a:solidFill>
                  <a:prstClr val="black"/>
                </a:solidFill>
              </a:rPr>
              <a:t>.</a:t>
            </a:r>
          </a:p>
          <a:p>
            <a:endParaRPr lang="en-US" dirty="0">
              <a:solidFill>
                <a:prstClr val="black"/>
              </a:solidFill>
            </a:endParaRPr>
          </a:p>
          <a:p>
            <a:r>
              <a:rPr lang="en-US" b="1" dirty="0">
                <a:solidFill>
                  <a:prstClr val="black"/>
                </a:solidFill>
              </a:rPr>
              <a:t>1890:</a:t>
            </a:r>
            <a:r>
              <a:rPr lang="en-US" dirty="0">
                <a:solidFill>
                  <a:prstClr val="black"/>
                </a:solidFill>
              </a:rPr>
              <a:t> Education [Constitution]</a:t>
            </a:r>
            <a:br>
              <a:rPr lang="en-US" dirty="0">
                <a:solidFill>
                  <a:prstClr val="black"/>
                </a:solidFill>
              </a:rPr>
            </a:br>
            <a:r>
              <a:rPr lang="en-US" dirty="0">
                <a:solidFill>
                  <a:prstClr val="black"/>
                </a:solidFill>
              </a:rPr>
              <a:t>Separate schools to be maintained for white and black children</a:t>
            </a:r>
            <a:r>
              <a:rPr lang="en-US" dirty="0" smtClean="0">
                <a:solidFill>
                  <a:prstClr val="black"/>
                </a:solidFill>
              </a:rPr>
              <a:t>.</a:t>
            </a:r>
          </a:p>
          <a:p>
            <a:endParaRPr lang="en-US" dirty="0">
              <a:solidFill>
                <a:prstClr val="black"/>
              </a:solidFill>
            </a:endParaRPr>
          </a:p>
          <a:p>
            <a:r>
              <a:rPr lang="en-US" b="1" dirty="0" smtClean="0">
                <a:solidFill>
                  <a:prstClr val="black"/>
                </a:solidFill>
              </a:rPr>
              <a:t>1902</a:t>
            </a:r>
            <a:r>
              <a:rPr lang="en-US" dirty="0" smtClean="0">
                <a:solidFill>
                  <a:prstClr val="black"/>
                </a:solidFill>
              </a:rPr>
              <a:t> [Statute]: Any </a:t>
            </a:r>
            <a:r>
              <a:rPr lang="en-US" dirty="0">
                <a:solidFill>
                  <a:prstClr val="black"/>
                </a:solidFill>
              </a:rPr>
              <a:t>person...who shall be guilty of printing, publishing or circulating printed, typewritten or written matter urging or presenting for public acceptance or general information, arguments or suggestions in favor of social equality or of intermarriage between whites and negroes, shall be guilty of a misdemeanor and subject to fine or not exceeding five hundred (500.00) dollars or imprisonment not exceeding six (6) months or both. </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3387639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543800" cy="5078313"/>
          </a:xfrm>
          <a:prstGeom prst="rect">
            <a:avLst/>
          </a:prstGeom>
          <a:noFill/>
        </p:spPr>
        <p:txBody>
          <a:bodyPr wrap="square" rtlCol="0">
            <a:spAutoFit/>
          </a:bodyPr>
          <a:lstStyle/>
          <a:p>
            <a:pPr algn="ctr"/>
            <a:r>
              <a:rPr lang="en-US" dirty="0" smtClean="0">
                <a:solidFill>
                  <a:prstClr val="black"/>
                </a:solidFill>
              </a:rPr>
              <a:t>Georgia</a:t>
            </a:r>
          </a:p>
          <a:p>
            <a:endParaRPr lang="en-US" dirty="0">
              <a:solidFill>
                <a:prstClr val="black"/>
              </a:solidFill>
            </a:endParaRPr>
          </a:p>
          <a:p>
            <a:r>
              <a:rPr lang="en-US" b="1" dirty="0">
                <a:solidFill>
                  <a:prstClr val="black"/>
                </a:solidFill>
              </a:rPr>
              <a:t>1895:</a:t>
            </a:r>
            <a:r>
              <a:rPr lang="en-US" dirty="0">
                <a:solidFill>
                  <a:prstClr val="black"/>
                </a:solidFill>
              </a:rPr>
              <a:t> Education [State Code]</a:t>
            </a:r>
            <a:br>
              <a:rPr lang="en-US" dirty="0">
                <a:solidFill>
                  <a:prstClr val="black"/>
                </a:solidFill>
              </a:rPr>
            </a:br>
            <a:r>
              <a:rPr lang="en-US" dirty="0">
                <a:solidFill>
                  <a:prstClr val="black"/>
                </a:solidFill>
              </a:rPr>
              <a:t>Black and white children not allowed to attend the same school. Penalty: Teachers who taught white and black pupils in the same school would not be compensated out of the public school fund.</a:t>
            </a:r>
          </a:p>
          <a:p>
            <a:r>
              <a:rPr lang="en-US" dirty="0" smtClean="0">
                <a:solidFill>
                  <a:prstClr val="black"/>
                </a:solidFill>
              </a:rPr>
              <a:t/>
            </a:r>
            <a:br>
              <a:rPr lang="en-US" dirty="0" smtClean="0">
                <a:solidFill>
                  <a:prstClr val="black"/>
                </a:solidFill>
              </a:rPr>
            </a:br>
            <a:r>
              <a:rPr lang="en-US" b="1" dirty="0" smtClean="0">
                <a:solidFill>
                  <a:prstClr val="black"/>
                </a:solidFill>
              </a:rPr>
              <a:t>[1897, </a:t>
            </a:r>
            <a:r>
              <a:rPr lang="en-US" dirty="0" smtClean="0">
                <a:solidFill>
                  <a:prstClr val="black"/>
                </a:solidFill>
              </a:rPr>
              <a:t>Statute:] No </a:t>
            </a:r>
            <a:r>
              <a:rPr lang="en-US" dirty="0">
                <a:solidFill>
                  <a:prstClr val="black"/>
                </a:solidFill>
              </a:rPr>
              <a:t>colored barber shall serve as a barber [to] white women or girls</a:t>
            </a:r>
            <a:r>
              <a:rPr lang="en-US" dirty="0" smtClean="0">
                <a:solidFill>
                  <a:prstClr val="black"/>
                </a:solidFill>
              </a:rPr>
              <a:t>.</a:t>
            </a:r>
          </a:p>
          <a:p>
            <a:endParaRPr lang="en-US" dirty="0">
              <a:solidFill>
                <a:prstClr val="black"/>
              </a:solidFill>
            </a:endParaRPr>
          </a:p>
          <a:p>
            <a:r>
              <a:rPr lang="en-US" b="1" dirty="0" smtClean="0">
                <a:solidFill>
                  <a:prstClr val="black"/>
                </a:solidFill>
              </a:rPr>
              <a:t>[1897, </a:t>
            </a:r>
            <a:r>
              <a:rPr lang="en-US" dirty="0" smtClean="0">
                <a:solidFill>
                  <a:prstClr val="black"/>
                </a:solidFill>
              </a:rPr>
              <a:t>Statute:] </a:t>
            </a:r>
            <a:r>
              <a:rPr lang="en-US" dirty="0">
                <a:solidFill>
                  <a:prstClr val="black"/>
                </a:solidFill>
              </a:rPr>
              <a:t> The officer in charge shall not bury, or allow to be buried, any colored persons upon ground set apart or used for the burial of white persons</a:t>
            </a:r>
            <a:r>
              <a:rPr lang="en-US" dirty="0" smtClean="0">
                <a:solidFill>
                  <a:prstClr val="black"/>
                </a:solidFill>
              </a:rPr>
              <a:t>.</a:t>
            </a:r>
          </a:p>
          <a:p>
            <a:endParaRPr lang="en-US" dirty="0">
              <a:solidFill>
                <a:prstClr val="black"/>
              </a:solidFill>
            </a:endParaRPr>
          </a:p>
          <a:p>
            <a:r>
              <a:rPr lang="en-US" b="1" dirty="0" smtClean="0">
                <a:solidFill>
                  <a:prstClr val="black"/>
                </a:solidFill>
              </a:rPr>
              <a:t>[1901, </a:t>
            </a:r>
            <a:r>
              <a:rPr lang="en-US" dirty="0" smtClean="0">
                <a:solidFill>
                  <a:prstClr val="black"/>
                </a:solidFill>
              </a:rPr>
              <a:t>Statute:]  All </a:t>
            </a:r>
            <a:r>
              <a:rPr lang="en-US" dirty="0">
                <a:solidFill>
                  <a:prstClr val="black"/>
                </a:solidFill>
              </a:rPr>
              <a:t>persons licensed to conduct a restaurant, shall serve either white people exclusively or colored people exclusively and shall not sell to the two races within the same room or serve the two races anywhere under the same license.</a:t>
            </a:r>
          </a:p>
          <a:p>
            <a:endParaRPr lang="en-US" dirty="0">
              <a:solidFill>
                <a:prstClr val="black"/>
              </a:solidFill>
            </a:endParaRPr>
          </a:p>
        </p:txBody>
      </p:sp>
    </p:spTree>
    <p:extLst>
      <p:ext uri="{BB962C8B-B14F-4D97-AF65-F5344CB8AC3E}">
        <p14:creationId xmlns:p14="http://schemas.microsoft.com/office/powerpoint/2010/main" val="8120416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p:cNvPicPr>
            <a:picLocks noChangeAspect="1" noChangeArrowheads="1"/>
          </p:cNvPicPr>
          <p:nvPr/>
        </p:nvPicPr>
        <p:blipFill>
          <a:blip r:embed="rId3" cstate="print"/>
          <a:srcRect/>
          <a:stretch>
            <a:fillRect/>
          </a:stretch>
        </p:blipFill>
        <p:spPr bwMode="auto">
          <a:xfrm>
            <a:off x="23813" y="490538"/>
            <a:ext cx="9096375" cy="5876925"/>
          </a:xfrm>
          <a:prstGeom prst="rect">
            <a:avLst/>
          </a:prstGeom>
          <a:noFill/>
          <a:ln w="9525">
            <a:noFill/>
            <a:miter lim="800000"/>
            <a:headEnd/>
            <a:tailEnd/>
          </a:ln>
        </p:spPr>
      </p:pic>
    </p:spTree>
    <p:extLst>
      <p:ext uri="{BB962C8B-B14F-4D97-AF65-F5344CB8AC3E}">
        <p14:creationId xmlns:p14="http://schemas.microsoft.com/office/powerpoint/2010/main" val="21863174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77200" cy="5324535"/>
          </a:xfrm>
          <a:prstGeom prst="rect">
            <a:avLst/>
          </a:prstGeom>
          <a:noFill/>
        </p:spPr>
        <p:txBody>
          <a:bodyPr wrap="square" rtlCol="0">
            <a:spAutoFit/>
          </a:bodyPr>
          <a:lstStyle/>
          <a:p>
            <a:pPr algn="ctr"/>
            <a:r>
              <a:rPr lang="en-US" sz="2000" dirty="0" smtClean="0">
                <a:solidFill>
                  <a:prstClr val="black"/>
                </a:solidFill>
              </a:rPr>
              <a:t>Louisiana:</a:t>
            </a:r>
          </a:p>
          <a:p>
            <a:endParaRPr lang="en-US" sz="2000" dirty="0">
              <a:solidFill>
                <a:prstClr val="black"/>
              </a:solidFill>
            </a:endParaRPr>
          </a:p>
          <a:p>
            <a:r>
              <a:rPr lang="en-US" sz="2000" dirty="0" smtClean="0">
                <a:solidFill>
                  <a:prstClr val="black"/>
                </a:solidFill>
              </a:rPr>
              <a:t>[1890, Statute:]</a:t>
            </a:r>
            <a:r>
              <a:rPr lang="en-US" sz="2000" dirty="0">
                <a:solidFill>
                  <a:prstClr val="black"/>
                </a:solidFill>
              </a:rPr>
              <a:t/>
            </a:r>
            <a:br>
              <a:rPr lang="en-US" sz="2000" dirty="0">
                <a:solidFill>
                  <a:prstClr val="black"/>
                </a:solidFill>
              </a:rPr>
            </a:br>
            <a:r>
              <a:rPr lang="en-US" sz="2000" dirty="0">
                <a:solidFill>
                  <a:prstClr val="black"/>
                </a:solidFill>
              </a:rPr>
              <a:t>Railway companies to provide equal but separate accommodations for white and colored passengers. Penalty: Passengers or conductors not complying with the law subject to a fine of $25 or imprisonment for 20 days. Officers and directors of railway companies that fail to comply guilty of a misdemeanor and could be fined between $100 and $500. </a:t>
            </a:r>
            <a:endParaRPr lang="en-US" sz="2000" dirty="0" smtClean="0">
              <a:solidFill>
                <a:prstClr val="black"/>
              </a:solidFill>
            </a:endParaRPr>
          </a:p>
          <a:p>
            <a:endParaRPr lang="en-US" sz="2000" dirty="0">
              <a:solidFill>
                <a:prstClr val="black"/>
              </a:solidFill>
            </a:endParaRPr>
          </a:p>
          <a:p>
            <a:r>
              <a:rPr lang="en-US" sz="2000" b="1" dirty="0" smtClean="0">
                <a:solidFill>
                  <a:prstClr val="black"/>
                </a:solidFill>
              </a:rPr>
              <a:t>[1894, </a:t>
            </a:r>
            <a:r>
              <a:rPr lang="en-US" sz="2000" dirty="0" smtClean="0">
                <a:solidFill>
                  <a:prstClr val="black"/>
                </a:solidFill>
              </a:rPr>
              <a:t>Statute:]</a:t>
            </a:r>
            <a:r>
              <a:rPr lang="en-US" sz="2000" dirty="0">
                <a:solidFill>
                  <a:prstClr val="black"/>
                </a:solidFill>
              </a:rPr>
              <a:t/>
            </a:r>
            <a:br>
              <a:rPr lang="en-US" sz="2000" dirty="0">
                <a:solidFill>
                  <a:prstClr val="black"/>
                </a:solidFill>
              </a:rPr>
            </a:br>
            <a:r>
              <a:rPr lang="en-US" sz="2000" dirty="0">
                <a:solidFill>
                  <a:prstClr val="black"/>
                </a:solidFill>
              </a:rPr>
              <a:t>Depots must provide equal but separate waiting rooms for the white and colored races. "No person shall occupy the wrong room." Law must be posted in a conspicuous place. Penalty: Persons who insist on entering the improper place may be fined $25 or imprisoned up to 30 days. Agents failing to enforce the law guilty of misdemeanor, punishable by a fine of $25 to $</a:t>
            </a:r>
            <a:r>
              <a:rPr lang="en-US" sz="2000" dirty="0" smtClean="0">
                <a:solidFill>
                  <a:prstClr val="black"/>
                </a:solidFill>
              </a:rPr>
              <a:t>50.</a:t>
            </a:r>
          </a:p>
          <a:p>
            <a:endParaRPr lang="en-US" sz="2000" dirty="0">
              <a:solidFill>
                <a:prstClr val="black"/>
              </a:solidFill>
            </a:endParaRPr>
          </a:p>
        </p:txBody>
      </p:sp>
    </p:spTree>
    <p:extLst>
      <p:ext uri="{BB962C8B-B14F-4D97-AF65-F5344CB8AC3E}">
        <p14:creationId xmlns:p14="http://schemas.microsoft.com/office/powerpoint/2010/main" val="9415854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696200" cy="5632311"/>
          </a:xfrm>
          <a:prstGeom prst="rect">
            <a:avLst/>
          </a:prstGeom>
          <a:noFill/>
        </p:spPr>
        <p:txBody>
          <a:bodyPr wrap="square" rtlCol="0">
            <a:spAutoFit/>
          </a:bodyPr>
          <a:lstStyle/>
          <a:p>
            <a:pPr algn="ctr"/>
            <a:r>
              <a:rPr lang="en-US" i="1" dirty="0" err="1" smtClean="0">
                <a:solidFill>
                  <a:prstClr val="black"/>
                </a:solidFill>
              </a:rPr>
              <a:t>Plessy</a:t>
            </a:r>
            <a:r>
              <a:rPr lang="en-US" i="1" dirty="0" smtClean="0">
                <a:solidFill>
                  <a:prstClr val="black"/>
                </a:solidFill>
              </a:rPr>
              <a:t> v. Ferguson </a:t>
            </a:r>
            <a:r>
              <a:rPr lang="en-US" dirty="0" smtClean="0">
                <a:solidFill>
                  <a:prstClr val="black"/>
                </a:solidFill>
              </a:rPr>
              <a:t>(1896)</a:t>
            </a:r>
          </a:p>
          <a:p>
            <a:endParaRPr lang="en-US" dirty="0">
              <a:solidFill>
                <a:prstClr val="black"/>
              </a:solidFill>
            </a:endParaRPr>
          </a:p>
          <a:p>
            <a:r>
              <a:rPr lang="en-US" dirty="0" smtClean="0">
                <a:solidFill>
                  <a:prstClr val="black"/>
                </a:solidFill>
              </a:rPr>
              <a:t>The </a:t>
            </a:r>
            <a:r>
              <a:rPr lang="en-US" dirty="0">
                <a:solidFill>
                  <a:prstClr val="black"/>
                </a:solidFill>
              </a:rPr>
              <a:t>object of the </a:t>
            </a:r>
            <a:r>
              <a:rPr lang="en-US" dirty="0" smtClean="0">
                <a:solidFill>
                  <a:prstClr val="black"/>
                </a:solidFill>
              </a:rPr>
              <a:t>[14</a:t>
            </a:r>
            <a:r>
              <a:rPr lang="en-US" baseline="30000" dirty="0" smtClean="0">
                <a:solidFill>
                  <a:prstClr val="black"/>
                </a:solidFill>
              </a:rPr>
              <a:t>th</a:t>
            </a:r>
            <a:r>
              <a:rPr lang="en-US" dirty="0" smtClean="0">
                <a:solidFill>
                  <a:prstClr val="black"/>
                </a:solidFill>
              </a:rPr>
              <a:t>] amendment </a:t>
            </a:r>
            <a:r>
              <a:rPr lang="en-US" dirty="0">
                <a:solidFill>
                  <a:prstClr val="black"/>
                </a:solidFill>
              </a:rPr>
              <a:t>was undoubtedly to enforce the absolute equality of the two races before the law, but, in the nature of things, </a:t>
            </a:r>
            <a:r>
              <a:rPr lang="en-US" b="1" dirty="0">
                <a:solidFill>
                  <a:srgbClr val="FF0000"/>
                </a:solidFill>
              </a:rPr>
              <a:t>it could not have been intended to abolish distinctions based upon color, or to enforce social, as distinguished from political, equality, or a commingling of the two races upon terms unsatisfactory to </a:t>
            </a:r>
            <a:r>
              <a:rPr lang="en-US" b="1" dirty="0" smtClean="0">
                <a:solidFill>
                  <a:srgbClr val="FF0000"/>
                </a:solidFill>
              </a:rPr>
              <a:t>either</a:t>
            </a:r>
            <a:r>
              <a:rPr lang="en-US" dirty="0" smtClean="0">
                <a:solidFill>
                  <a:srgbClr val="FF0000"/>
                </a:solidFill>
              </a:rPr>
              <a:t> . . .</a:t>
            </a:r>
          </a:p>
          <a:p>
            <a:endParaRPr lang="en-US" dirty="0">
              <a:solidFill>
                <a:prstClr val="black"/>
              </a:solidFill>
            </a:endParaRPr>
          </a:p>
          <a:p>
            <a:r>
              <a:rPr lang="en-US" dirty="0">
                <a:solidFill>
                  <a:prstClr val="black"/>
                </a:solidFill>
              </a:rPr>
              <a:t>In determining the question of reasonableness</a:t>
            </a:r>
            <a:r>
              <a:rPr lang="en-US" b="1" dirty="0">
                <a:solidFill>
                  <a:prstClr val="black"/>
                </a:solidFill>
              </a:rPr>
              <a:t>, </a:t>
            </a:r>
            <a:r>
              <a:rPr lang="en-US" b="1" dirty="0" smtClean="0">
                <a:solidFill>
                  <a:srgbClr val="FF0000"/>
                </a:solidFill>
              </a:rPr>
              <a:t>[the legislature] is </a:t>
            </a:r>
            <a:r>
              <a:rPr lang="en-US" b="1" dirty="0">
                <a:solidFill>
                  <a:srgbClr val="FF0000"/>
                </a:solidFill>
              </a:rPr>
              <a:t>at liberty to act with reference to the established usages, customs, and traditions of the people, and with a view to the promotion of their comfort and the preservation of the public peace and good order</a:t>
            </a:r>
            <a:r>
              <a:rPr lang="en-US" dirty="0">
                <a:solidFill>
                  <a:srgbClr val="FF0000"/>
                </a:solidFill>
              </a:rPr>
              <a:t>. </a:t>
            </a:r>
            <a:r>
              <a:rPr lang="en-US" dirty="0">
                <a:solidFill>
                  <a:prstClr val="black"/>
                </a:solidFill>
              </a:rPr>
              <a:t>Gauged by this standard, we cannot say that a law which authorizes or even requires the separation of the two races in public conveyances  is unreasonable, or more obnoxious to the Fourteenth Amendment than the acts of Congress requiring separate schools for colored children in the District of Columbia, the constitutionality of which does not seem to have been questioned, or the corresponding acts of state legislatures.</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28561776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shmoop.com/media/images/large/john-marshall-harlan.jpg"/>
          <p:cNvPicPr>
            <a:picLocks noChangeAspect="1" noChangeArrowheads="1"/>
          </p:cNvPicPr>
          <p:nvPr/>
        </p:nvPicPr>
        <p:blipFill>
          <a:blip r:embed="rId3" cstate="print"/>
          <a:srcRect/>
          <a:stretch>
            <a:fillRect/>
          </a:stretch>
        </p:blipFill>
        <p:spPr bwMode="auto">
          <a:xfrm>
            <a:off x="1224280" y="0"/>
            <a:ext cx="6126480" cy="6858000"/>
          </a:xfrm>
          <a:prstGeom prst="rect">
            <a:avLst/>
          </a:prstGeom>
          <a:noFill/>
        </p:spPr>
      </p:pic>
    </p:spTree>
    <p:extLst>
      <p:ext uri="{BB962C8B-B14F-4D97-AF65-F5344CB8AC3E}">
        <p14:creationId xmlns:p14="http://schemas.microsoft.com/office/powerpoint/2010/main" val="42133343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924800" cy="5632311"/>
          </a:xfrm>
          <a:prstGeom prst="rect">
            <a:avLst/>
          </a:prstGeom>
          <a:noFill/>
        </p:spPr>
        <p:txBody>
          <a:bodyPr wrap="square" rtlCol="0">
            <a:spAutoFit/>
          </a:bodyPr>
          <a:lstStyle/>
          <a:p>
            <a:pPr algn="ctr"/>
            <a:endParaRPr lang="en-US" i="1" dirty="0" smtClean="0">
              <a:solidFill>
                <a:prstClr val="black"/>
              </a:solidFill>
            </a:endParaRPr>
          </a:p>
          <a:p>
            <a:pPr algn="ctr"/>
            <a:r>
              <a:rPr lang="en-US" i="1" dirty="0" err="1" smtClean="0">
                <a:solidFill>
                  <a:prstClr val="black"/>
                </a:solidFill>
              </a:rPr>
              <a:t>Plessy</a:t>
            </a:r>
            <a:r>
              <a:rPr lang="en-US" dirty="0" smtClean="0">
                <a:solidFill>
                  <a:prstClr val="black"/>
                </a:solidFill>
              </a:rPr>
              <a:t> —Harlan dissent</a:t>
            </a:r>
          </a:p>
          <a:p>
            <a:endParaRPr lang="en-US" dirty="0">
              <a:solidFill>
                <a:prstClr val="black"/>
              </a:solidFill>
            </a:endParaRPr>
          </a:p>
          <a:p>
            <a:r>
              <a:rPr lang="en-US" dirty="0">
                <a:solidFill>
                  <a:prstClr val="black"/>
                </a:solidFill>
              </a:rPr>
              <a:t>The white race deems itself to be the dominant race in this country. And so it is in prestige, in achievements, in education, in wealth and in power. So, I doubt not, it will continue to be for all time if it remains true to its great heritage and holds fast to the principles of constitutional liberty. But in view of the Constitution, in the eye of the law, there is in this country no superior, dominant, ruling class of citizens. There is no caste here. </a:t>
            </a:r>
            <a:r>
              <a:rPr lang="en-US" b="1" dirty="0">
                <a:solidFill>
                  <a:srgbClr val="FF0000"/>
                </a:solidFill>
              </a:rPr>
              <a:t>Our Constitution is color-blind, and neither knows nor tolerates classes among citizens. In respect of civil rights, all citizens are equal before the law. </a:t>
            </a:r>
            <a:r>
              <a:rPr lang="en-US" dirty="0">
                <a:solidFill>
                  <a:prstClr val="black"/>
                </a:solidFill>
              </a:rPr>
              <a:t>The humblest is the peer of the most powerful. The law regards man as man, and takes no account of his surroundings or of his color when his civil rights as guaranteed by the supreme law of the land are involved. It is therefore to be regretted that this high tribunal, the final expositor of the fundamental law of the land, has reached the conclusion that it is competent for a State to regulate the enjoyment by citizens of their civil rights solely upon the basis of race</a:t>
            </a:r>
            <a:r>
              <a:rPr lang="en-US" dirty="0" smtClean="0">
                <a:solidFill>
                  <a:prstClr val="black"/>
                </a:solidFill>
              </a:rPr>
              <a:t>.</a:t>
            </a:r>
          </a:p>
          <a:p>
            <a:endParaRPr lang="en-US" dirty="0">
              <a:solidFill>
                <a:prstClr val="black"/>
              </a:solidFill>
            </a:endParaRPr>
          </a:p>
          <a:p>
            <a:r>
              <a:rPr lang="en-US" b="1" dirty="0">
                <a:solidFill>
                  <a:srgbClr val="FF0000"/>
                </a:solidFill>
              </a:rPr>
              <a:t>In my opinion, the judgment this day rendered will, in time, prove to be quite as pernicious as the decision made by this tribunal in the </a:t>
            </a:r>
            <a:r>
              <a:rPr lang="en-US" b="1" i="1" dirty="0" err="1">
                <a:solidFill>
                  <a:srgbClr val="FF0000"/>
                </a:solidFill>
              </a:rPr>
              <a:t>Dred</a:t>
            </a:r>
            <a:r>
              <a:rPr lang="en-US" b="1" i="1" dirty="0">
                <a:solidFill>
                  <a:srgbClr val="FF0000"/>
                </a:solidFill>
              </a:rPr>
              <a:t> Scott Case.</a:t>
            </a:r>
            <a:r>
              <a:rPr lang="en-US" dirty="0">
                <a:solidFill>
                  <a:prstClr val="black"/>
                </a:solidFill>
              </a:rPr>
              <a:t> </a:t>
            </a:r>
          </a:p>
          <a:p>
            <a:endParaRPr lang="en-US" dirty="0">
              <a:solidFill>
                <a:prstClr val="black"/>
              </a:solidFill>
            </a:endParaRPr>
          </a:p>
        </p:txBody>
      </p:sp>
    </p:spTree>
    <p:extLst>
      <p:ext uri="{BB962C8B-B14F-4D97-AF65-F5344CB8AC3E}">
        <p14:creationId xmlns:p14="http://schemas.microsoft.com/office/powerpoint/2010/main" val="2557271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zaffnews.com/wp-content/uploads/2011/02/susan-b-anthony.jpg"/>
          <p:cNvPicPr>
            <a:picLocks noChangeAspect="1" noChangeArrowheads="1"/>
          </p:cNvPicPr>
          <p:nvPr/>
        </p:nvPicPr>
        <p:blipFill>
          <a:blip r:embed="rId3" cstate="print"/>
          <a:srcRect/>
          <a:stretch>
            <a:fillRect/>
          </a:stretch>
        </p:blipFill>
        <p:spPr bwMode="auto">
          <a:xfrm>
            <a:off x="736604" y="342900"/>
            <a:ext cx="7569196" cy="5676900"/>
          </a:xfrm>
          <a:prstGeom prst="rect">
            <a:avLst/>
          </a:prstGeom>
          <a:noFill/>
        </p:spPr>
      </p:pic>
    </p:spTree>
    <p:extLst>
      <p:ext uri="{BB962C8B-B14F-4D97-AF65-F5344CB8AC3E}">
        <p14:creationId xmlns:p14="http://schemas.microsoft.com/office/powerpoint/2010/main" val="11097813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shs.org/images/wshm/bellinghamsuffragists.jpg"/>
          <p:cNvPicPr>
            <a:picLocks noChangeAspect="1" noChangeArrowheads="1"/>
          </p:cNvPicPr>
          <p:nvPr/>
        </p:nvPicPr>
        <p:blipFill>
          <a:blip r:embed="rId3" cstate="print"/>
          <a:srcRect/>
          <a:stretch>
            <a:fillRect/>
          </a:stretch>
        </p:blipFill>
        <p:spPr bwMode="auto">
          <a:xfrm>
            <a:off x="152400" y="228600"/>
            <a:ext cx="8775700" cy="6328945"/>
          </a:xfrm>
          <a:prstGeom prst="rect">
            <a:avLst/>
          </a:prstGeom>
          <a:noFill/>
        </p:spPr>
      </p:pic>
    </p:spTree>
    <p:extLst>
      <p:ext uri="{BB962C8B-B14F-4D97-AF65-F5344CB8AC3E}">
        <p14:creationId xmlns:p14="http://schemas.microsoft.com/office/powerpoint/2010/main" val="16193051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1.png"/>
          <p:cNvPicPr>
            <a:picLocks noChangeAspect="1"/>
          </p:cNvPicPr>
          <p:nvPr/>
        </p:nvPicPr>
        <p:blipFill>
          <a:blip r:embed="rId3" cstate="print"/>
          <a:stretch>
            <a:fillRect/>
          </a:stretch>
        </p:blipFill>
        <p:spPr>
          <a:xfrm>
            <a:off x="824380" y="471857"/>
            <a:ext cx="7495239" cy="5914286"/>
          </a:xfrm>
          <a:prstGeom prst="rect">
            <a:avLst/>
          </a:prstGeom>
        </p:spPr>
      </p:pic>
    </p:spTree>
    <p:extLst>
      <p:ext uri="{BB962C8B-B14F-4D97-AF65-F5344CB8AC3E}">
        <p14:creationId xmlns:p14="http://schemas.microsoft.com/office/powerpoint/2010/main" val="20446167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2.png"/>
          <p:cNvPicPr>
            <a:picLocks noChangeAspect="1"/>
          </p:cNvPicPr>
          <p:nvPr/>
        </p:nvPicPr>
        <p:blipFill>
          <a:blip r:embed="rId3" cstate="print"/>
          <a:stretch>
            <a:fillRect/>
          </a:stretch>
        </p:blipFill>
        <p:spPr>
          <a:xfrm>
            <a:off x="824380" y="471857"/>
            <a:ext cx="7495239" cy="5914286"/>
          </a:xfrm>
          <a:prstGeom prst="rect">
            <a:avLst/>
          </a:prstGeom>
        </p:spPr>
      </p:pic>
    </p:spTree>
    <p:extLst>
      <p:ext uri="{BB962C8B-B14F-4D97-AF65-F5344CB8AC3E}">
        <p14:creationId xmlns:p14="http://schemas.microsoft.com/office/powerpoint/2010/main" val="17082623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3.png"/>
          <p:cNvPicPr>
            <a:picLocks noChangeAspect="1"/>
          </p:cNvPicPr>
          <p:nvPr/>
        </p:nvPicPr>
        <p:blipFill>
          <a:blip r:embed="rId3" cstate="print"/>
          <a:stretch>
            <a:fillRect/>
          </a:stretch>
        </p:blipFill>
        <p:spPr>
          <a:xfrm>
            <a:off x="824380" y="471857"/>
            <a:ext cx="7495239" cy="5914286"/>
          </a:xfrm>
          <a:prstGeom prst="rect">
            <a:avLst/>
          </a:prstGeom>
        </p:spPr>
      </p:pic>
    </p:spTree>
    <p:extLst>
      <p:ext uri="{BB962C8B-B14F-4D97-AF65-F5344CB8AC3E}">
        <p14:creationId xmlns:p14="http://schemas.microsoft.com/office/powerpoint/2010/main" val="28608141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2" name="Picture 6" descr="http://writerwoman61.files.wordpress.com/2010/11/file-wctu_logo.jpg?w=200&amp;h=200"/>
          <p:cNvPicPr>
            <a:picLocks noChangeAspect="1" noChangeArrowheads="1"/>
          </p:cNvPicPr>
          <p:nvPr/>
        </p:nvPicPr>
        <p:blipFill>
          <a:blip r:embed="rId3" cstate="print"/>
          <a:srcRect/>
          <a:stretch>
            <a:fillRect/>
          </a:stretch>
        </p:blipFill>
        <p:spPr bwMode="auto">
          <a:xfrm>
            <a:off x="2743200" y="1066800"/>
            <a:ext cx="4038600" cy="4038600"/>
          </a:xfrm>
          <a:prstGeom prst="rect">
            <a:avLst/>
          </a:prstGeom>
          <a:noFill/>
        </p:spPr>
      </p:pic>
    </p:spTree>
    <p:extLst>
      <p:ext uri="{BB962C8B-B14F-4D97-AF65-F5344CB8AC3E}">
        <p14:creationId xmlns:p14="http://schemas.microsoft.com/office/powerpoint/2010/main" val="26743802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Francis Willard 40552.jpg"/>
          <p:cNvPicPr>
            <a:picLocks noChangeAspect="1" noChangeArrowheads="1"/>
          </p:cNvPicPr>
          <p:nvPr/>
        </p:nvPicPr>
        <p:blipFill>
          <a:blip r:embed="rId3" cstate="print"/>
          <a:srcRect/>
          <a:stretch>
            <a:fillRect/>
          </a:stretch>
        </p:blipFill>
        <p:spPr bwMode="auto">
          <a:xfrm>
            <a:off x="1724956" y="99707"/>
            <a:ext cx="5209244" cy="6529693"/>
          </a:xfrm>
          <a:prstGeom prst="rect">
            <a:avLst/>
          </a:prstGeom>
          <a:noFill/>
        </p:spPr>
      </p:pic>
    </p:spTree>
    <p:extLst>
      <p:ext uri="{BB962C8B-B14F-4D97-AF65-F5344CB8AC3E}">
        <p14:creationId xmlns:p14="http://schemas.microsoft.com/office/powerpoint/2010/main" val="871792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blacktable.com/images/states/illinois/wctu.jpg"/>
          <p:cNvPicPr>
            <a:picLocks noChangeAspect="1" noChangeArrowheads="1"/>
          </p:cNvPicPr>
          <p:nvPr/>
        </p:nvPicPr>
        <p:blipFill>
          <a:blip r:embed="rId3" cstate="print"/>
          <a:srcRect/>
          <a:stretch>
            <a:fillRect/>
          </a:stretch>
        </p:blipFill>
        <p:spPr bwMode="auto">
          <a:xfrm>
            <a:off x="419100" y="664029"/>
            <a:ext cx="8572500" cy="4898571"/>
          </a:xfrm>
          <a:prstGeom prst="rect">
            <a:avLst/>
          </a:prstGeom>
          <a:noFill/>
        </p:spPr>
      </p:pic>
    </p:spTree>
    <p:extLst>
      <p:ext uri="{BB962C8B-B14F-4D97-AF65-F5344CB8AC3E}">
        <p14:creationId xmlns:p14="http://schemas.microsoft.com/office/powerpoint/2010/main" val="23539869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elle &quot;Arabella&quot; Mansfield"/>
          <p:cNvPicPr>
            <a:picLocks noChangeAspect="1" noChangeArrowheads="1"/>
          </p:cNvPicPr>
          <p:nvPr/>
        </p:nvPicPr>
        <p:blipFill>
          <a:blip r:embed="rId3" cstate="print"/>
          <a:srcRect/>
          <a:stretch>
            <a:fillRect/>
          </a:stretch>
        </p:blipFill>
        <p:spPr bwMode="auto">
          <a:xfrm>
            <a:off x="2015498" y="-37206"/>
            <a:ext cx="5452102" cy="6742806"/>
          </a:xfrm>
          <a:prstGeom prst="rect">
            <a:avLst/>
          </a:prstGeom>
          <a:noFill/>
        </p:spPr>
      </p:pic>
    </p:spTree>
    <p:extLst>
      <p:ext uri="{BB962C8B-B14F-4D97-AF65-F5344CB8AC3E}">
        <p14:creationId xmlns:p14="http://schemas.microsoft.com/office/powerpoint/2010/main" val="24854960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Myra Bradwell 1870.png"/>
          <p:cNvPicPr>
            <a:picLocks noChangeAspect="1" noChangeArrowheads="1"/>
          </p:cNvPicPr>
          <p:nvPr/>
        </p:nvPicPr>
        <p:blipFill>
          <a:blip r:embed="rId3" cstate="print"/>
          <a:srcRect/>
          <a:stretch>
            <a:fillRect/>
          </a:stretch>
        </p:blipFill>
        <p:spPr bwMode="auto">
          <a:xfrm>
            <a:off x="2597591" y="42333"/>
            <a:ext cx="4641409" cy="6510867"/>
          </a:xfrm>
          <a:prstGeom prst="rect">
            <a:avLst/>
          </a:prstGeom>
          <a:noFill/>
        </p:spPr>
      </p:pic>
    </p:spTree>
    <p:extLst>
      <p:ext uri="{BB962C8B-B14F-4D97-AF65-F5344CB8AC3E}">
        <p14:creationId xmlns:p14="http://schemas.microsoft.com/office/powerpoint/2010/main" val="14666546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229600" cy="6740307"/>
          </a:xfrm>
          <a:prstGeom prst="rect">
            <a:avLst/>
          </a:prstGeom>
          <a:noFill/>
        </p:spPr>
        <p:txBody>
          <a:bodyPr wrap="square" rtlCol="0">
            <a:spAutoFit/>
          </a:bodyPr>
          <a:lstStyle/>
          <a:p>
            <a:pPr algn="ctr"/>
            <a:r>
              <a:rPr lang="en-US" i="1" dirty="0" err="1" smtClean="0">
                <a:solidFill>
                  <a:prstClr val="black"/>
                </a:solidFill>
              </a:rPr>
              <a:t>Bradwell</a:t>
            </a:r>
            <a:r>
              <a:rPr lang="en-US" i="1" dirty="0" smtClean="0">
                <a:solidFill>
                  <a:prstClr val="black"/>
                </a:solidFill>
              </a:rPr>
              <a:t> v. Illinois </a:t>
            </a:r>
            <a:r>
              <a:rPr lang="en-US" dirty="0" smtClean="0">
                <a:solidFill>
                  <a:prstClr val="black"/>
                </a:solidFill>
              </a:rPr>
              <a:t>(1873)—Bradley, concurring</a:t>
            </a:r>
          </a:p>
          <a:p>
            <a:endParaRPr lang="en-US" dirty="0">
              <a:solidFill>
                <a:prstClr val="black"/>
              </a:solidFill>
            </a:endParaRPr>
          </a:p>
          <a:p>
            <a:r>
              <a:rPr lang="en-US" sz="2000" dirty="0" smtClean="0">
                <a:solidFill>
                  <a:prstClr val="black"/>
                </a:solidFill>
              </a:rPr>
              <a:t>The </a:t>
            </a:r>
            <a:r>
              <a:rPr lang="en-US" sz="2000" dirty="0">
                <a:solidFill>
                  <a:prstClr val="black"/>
                </a:solidFill>
              </a:rPr>
              <a:t>civil law, as well as nature herself, has always recognized a wide difference in the respective spheres and destinies of man and woman. Man is, or should be, woman's protector and defender. </a:t>
            </a:r>
            <a:r>
              <a:rPr lang="en-US" sz="2000" b="1" dirty="0">
                <a:solidFill>
                  <a:srgbClr val="FF0000"/>
                </a:solidFill>
              </a:rPr>
              <a:t>The natural and proper timidity and delicacy which belongs to the female sex evidently unfits it for many of the occupations of civil life. </a:t>
            </a:r>
            <a:r>
              <a:rPr lang="en-US" sz="2000" dirty="0">
                <a:solidFill>
                  <a:prstClr val="black"/>
                </a:solidFill>
              </a:rPr>
              <a:t>The constitution of the family organization, which is founded in the divine ordinance, as well as in the nature of things, indicates the domestic sphere as that which properly belongs to the domain and functions of womanhood. The harmony, not to say identity, of interest and views which belong, or should belong, to the family institution is repugnant to the idea of a woman adopting a distinct and independent career from that of her husband</a:t>
            </a:r>
            <a:r>
              <a:rPr lang="en-US" sz="2000" dirty="0" smtClean="0">
                <a:solidFill>
                  <a:prstClr val="black"/>
                </a:solidFill>
              </a:rPr>
              <a:t>. . . .</a:t>
            </a:r>
          </a:p>
          <a:p>
            <a:endParaRPr lang="en-US" sz="2000" dirty="0">
              <a:solidFill>
                <a:prstClr val="black"/>
              </a:solidFill>
            </a:endParaRPr>
          </a:p>
          <a:p>
            <a:r>
              <a:rPr lang="en-US" sz="2000" dirty="0">
                <a:solidFill>
                  <a:prstClr val="black"/>
                </a:solidFill>
              </a:rPr>
              <a:t>It is true that many women are unmarried and not affected by any of the duties, complications, and incapacities arising out of the married state, but these are exceptions to the general rule. </a:t>
            </a:r>
            <a:r>
              <a:rPr lang="en-US" sz="2000" b="1" dirty="0">
                <a:solidFill>
                  <a:srgbClr val="FF0000"/>
                </a:solidFill>
              </a:rPr>
              <a:t>The paramount destiny and mission of woman are to </a:t>
            </a:r>
            <a:r>
              <a:rPr lang="en-US" sz="2000" b="1" dirty="0" err="1">
                <a:solidFill>
                  <a:srgbClr val="FF0000"/>
                </a:solidFill>
              </a:rPr>
              <a:t>fulfil</a:t>
            </a:r>
            <a:r>
              <a:rPr lang="en-US" sz="2000" b="1" dirty="0">
                <a:solidFill>
                  <a:srgbClr val="FF0000"/>
                </a:solidFill>
              </a:rPr>
              <a:t> the noble and benign offices of wife and mother. This is the law of the Creator. </a:t>
            </a:r>
            <a:r>
              <a:rPr lang="en-US" sz="2000" dirty="0">
                <a:solidFill>
                  <a:prstClr val="black"/>
                </a:solidFill>
              </a:rPr>
              <a:t>And the rules of civil society </a:t>
            </a:r>
            <a:r>
              <a:rPr lang="en-US" sz="2000" dirty="0" smtClean="0">
                <a:solidFill>
                  <a:prstClr val="black"/>
                </a:solidFill>
              </a:rPr>
              <a:t>must </a:t>
            </a:r>
            <a:r>
              <a:rPr lang="en-US" sz="2000" dirty="0">
                <a:solidFill>
                  <a:prstClr val="black"/>
                </a:solidFill>
              </a:rPr>
              <a:t>be adapted to the general constitution of things, and cannot be based upon exceptional cases</a:t>
            </a:r>
            <a:r>
              <a:rPr lang="en-US" sz="2000" dirty="0" smtClean="0">
                <a:solidFill>
                  <a:prstClr val="black"/>
                </a:solidFill>
              </a:rPr>
              <a:t>.</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0939494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aterAmericaMap.jpg"/>
          <p:cNvPicPr>
            <a:picLocks noChangeAspect="1"/>
          </p:cNvPicPr>
          <p:nvPr/>
        </p:nvPicPr>
        <p:blipFill>
          <a:blip r:embed="rId3" cstate="print"/>
          <a:stretch>
            <a:fillRect/>
          </a:stretch>
        </p:blipFill>
        <p:spPr>
          <a:xfrm>
            <a:off x="381000" y="298260"/>
            <a:ext cx="8763000" cy="6000583"/>
          </a:xfrm>
          <a:prstGeom prst="rect">
            <a:avLst/>
          </a:prstGeom>
        </p:spPr>
      </p:pic>
    </p:spTree>
    <p:extLst>
      <p:ext uri="{BB962C8B-B14F-4D97-AF65-F5344CB8AC3E}">
        <p14:creationId xmlns:p14="http://schemas.microsoft.com/office/powerpoint/2010/main" val="30551937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extLst>
      <p:ext uri="{BB962C8B-B14F-4D97-AF65-F5344CB8AC3E}">
        <p14:creationId xmlns:p14="http://schemas.microsoft.com/office/powerpoint/2010/main" val="9320089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515697" y="762000"/>
            <a:ext cx="8231909" cy="5257800"/>
          </a:xfrm>
          <a:prstGeom prst="rect">
            <a:avLst/>
          </a:prstGeom>
        </p:spPr>
      </p:pic>
    </p:spTree>
    <p:extLst>
      <p:ext uri="{BB962C8B-B14F-4D97-AF65-F5344CB8AC3E}">
        <p14:creationId xmlns:p14="http://schemas.microsoft.com/office/powerpoint/2010/main" val="36979300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543800" cy="5016758"/>
          </a:xfrm>
          <a:prstGeom prst="rect">
            <a:avLst/>
          </a:prstGeom>
          <a:noFill/>
        </p:spPr>
        <p:txBody>
          <a:bodyPr wrap="square" rtlCol="0">
            <a:spAutoFit/>
          </a:bodyPr>
          <a:lstStyle/>
          <a:p>
            <a:pPr algn="ctr"/>
            <a:r>
              <a:rPr lang="en-US" sz="2000" i="1" dirty="0" err="1" smtClean="0">
                <a:solidFill>
                  <a:prstClr val="black"/>
                </a:solidFill>
              </a:rPr>
              <a:t>Downes</a:t>
            </a:r>
            <a:r>
              <a:rPr lang="en-US" sz="2000" i="1" dirty="0" smtClean="0">
                <a:solidFill>
                  <a:prstClr val="black"/>
                </a:solidFill>
              </a:rPr>
              <a:t> v. Bidwell </a:t>
            </a:r>
            <a:r>
              <a:rPr lang="en-US" sz="2000" dirty="0" smtClean="0">
                <a:solidFill>
                  <a:prstClr val="black"/>
                </a:solidFill>
              </a:rPr>
              <a:t>(1901) [Insular Cases]</a:t>
            </a:r>
          </a:p>
          <a:p>
            <a:endParaRPr lang="en-US" sz="2000" dirty="0">
              <a:solidFill>
                <a:prstClr val="black"/>
              </a:solidFill>
            </a:endParaRPr>
          </a:p>
          <a:p>
            <a:r>
              <a:rPr lang="en-US" sz="2000" dirty="0">
                <a:solidFill>
                  <a:prstClr val="black"/>
                </a:solidFill>
              </a:rPr>
              <a:t>Choice in some cases, the natural gravitation of small bodies towards large ones in others, the result of a successful war in still others, may bring about conditions which would render the annexation of distant </a:t>
            </a:r>
            <a:r>
              <a:rPr lang="en-US" sz="2000" dirty="0" smtClean="0">
                <a:solidFill>
                  <a:prstClr val="black"/>
                </a:solidFill>
              </a:rPr>
              <a:t>possessions </a:t>
            </a:r>
            <a:r>
              <a:rPr lang="en-US" sz="2000" dirty="0">
                <a:solidFill>
                  <a:prstClr val="black"/>
                </a:solidFill>
              </a:rPr>
              <a:t>desirable. </a:t>
            </a:r>
            <a:r>
              <a:rPr lang="en-US" sz="2000" b="1" dirty="0">
                <a:solidFill>
                  <a:srgbClr val="FF0000"/>
                </a:solidFill>
              </a:rPr>
              <a:t>If those possessions are inhabited by alien races, differing from us in religion, customs, laws, methods of taxation, and modes of thought, the administration of government and justice, according to Anglo-Saxon principles, may for a time be impossible; and the question at once arises whether large concessions ought not to be made for a time, that ultimately our own theories may be carried out, and the blessings of a free government under the Constitution extended to them</a:t>
            </a:r>
            <a:r>
              <a:rPr lang="en-US" sz="2000" dirty="0">
                <a:solidFill>
                  <a:srgbClr val="FF0000"/>
                </a:solidFill>
              </a:rPr>
              <a:t>.</a:t>
            </a:r>
            <a:r>
              <a:rPr lang="en-US" sz="2000" dirty="0">
                <a:solidFill>
                  <a:prstClr val="black"/>
                </a:solidFill>
              </a:rPr>
              <a:t> We decline to hold that there is anything in the Constitution to forbid such action.</a:t>
            </a:r>
          </a:p>
          <a:p>
            <a:r>
              <a:rPr lang="en-US" sz="2000" dirty="0" smtClean="0">
                <a:solidFill>
                  <a:prstClr val="black"/>
                </a:solidFill>
              </a:rPr>
              <a:t/>
            </a:r>
            <a:br>
              <a:rPr lang="en-US" sz="2000" dirty="0" smtClean="0">
                <a:solidFill>
                  <a:prstClr val="black"/>
                </a:solidFill>
              </a:rPr>
            </a:br>
            <a:endParaRPr lang="en-US" sz="2000" dirty="0">
              <a:solidFill>
                <a:prstClr val="black"/>
              </a:solidFill>
            </a:endParaRPr>
          </a:p>
        </p:txBody>
      </p:sp>
    </p:spTree>
    <p:extLst>
      <p:ext uri="{BB962C8B-B14F-4D97-AF65-F5344CB8AC3E}">
        <p14:creationId xmlns:p14="http://schemas.microsoft.com/office/powerpoint/2010/main" val="272274714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7543800" cy="5909310"/>
          </a:xfrm>
          <a:prstGeom prst="rect">
            <a:avLst/>
          </a:prstGeom>
          <a:noFill/>
        </p:spPr>
        <p:txBody>
          <a:bodyPr wrap="square" rtlCol="0">
            <a:spAutoFit/>
          </a:bodyPr>
          <a:lstStyle/>
          <a:p>
            <a:pPr algn="ctr"/>
            <a:r>
              <a:rPr lang="en-US" i="1" dirty="0" err="1" smtClean="0">
                <a:solidFill>
                  <a:prstClr val="black"/>
                </a:solidFill>
              </a:rPr>
              <a:t>Downes</a:t>
            </a:r>
            <a:r>
              <a:rPr lang="en-US" dirty="0" smtClean="0">
                <a:solidFill>
                  <a:prstClr val="black"/>
                </a:solidFill>
              </a:rPr>
              <a:t> —Harlan dissent</a:t>
            </a:r>
          </a:p>
          <a:p>
            <a:endParaRPr lang="en-US" dirty="0">
              <a:solidFill>
                <a:prstClr val="black"/>
              </a:solidFill>
            </a:endParaRPr>
          </a:p>
          <a:p>
            <a:r>
              <a:rPr lang="en-US" dirty="0">
                <a:solidFill>
                  <a:prstClr val="black"/>
                </a:solidFill>
              </a:rPr>
              <a:t>It will be an evil day for American liberty if the theory of a government outside of the supreme law of the land finds lodgment in our constitutional jurisprudence. No higher duty rests upon this court than to exert its full authority to prevent all violation of the principles of the </a:t>
            </a:r>
            <a:r>
              <a:rPr lang="en-US" dirty="0" smtClean="0">
                <a:solidFill>
                  <a:prstClr val="black"/>
                </a:solidFill>
              </a:rPr>
              <a:t>Constitution.</a:t>
            </a:r>
          </a:p>
          <a:p>
            <a:endParaRPr lang="en-US" dirty="0">
              <a:solidFill>
                <a:prstClr val="black"/>
              </a:solidFill>
            </a:endParaRPr>
          </a:p>
          <a:p>
            <a:r>
              <a:rPr lang="en-US" dirty="0">
                <a:solidFill>
                  <a:prstClr val="black"/>
                </a:solidFill>
              </a:rPr>
              <a:t>Again, it is said that Congress has assumed, in its past history, that the Constitution goes into territories acquired by purchase or conquest only when and as it shall so direct, and we are informed of the liberality of Congress in legislating the Constitution into all our contiguous territories. This is a view of the Constitution that may well cause surprise, if not alarm. </a:t>
            </a:r>
            <a:r>
              <a:rPr lang="en-US" b="1" dirty="0">
                <a:solidFill>
                  <a:srgbClr val="FF0000"/>
                </a:solidFill>
              </a:rPr>
              <a:t>Congress, as I have observed, has no existence except by virtue of the Constitution. It is the creature of the Constitution. It has no powers which that instrument has not granted, expressly or by necessary implication. I confess that I cannot grasp the thought that Congress, which lives and moves and has its being in the Constitution, and is consequently the mere creature of that instrument, can, at its pleasure, legislate or exclude its creator from territories which were acquired only by authority of the Constitution.</a:t>
            </a: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3144075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8001000" cy="4893647"/>
          </a:xfrm>
          <a:prstGeom prst="rect">
            <a:avLst/>
          </a:prstGeom>
          <a:noFill/>
        </p:spPr>
        <p:txBody>
          <a:bodyPr wrap="square" rtlCol="0">
            <a:spAutoFit/>
          </a:bodyPr>
          <a:lstStyle/>
          <a:p>
            <a:pPr algn="ctr"/>
            <a:r>
              <a:rPr lang="en-US" i="1" dirty="0" smtClean="0">
                <a:solidFill>
                  <a:prstClr val="black"/>
                </a:solidFill>
              </a:rPr>
              <a:t>Dorr v. United States </a:t>
            </a:r>
            <a:r>
              <a:rPr lang="en-US" dirty="0" smtClean="0">
                <a:solidFill>
                  <a:prstClr val="black"/>
                </a:solidFill>
              </a:rPr>
              <a:t>(1904)</a:t>
            </a:r>
          </a:p>
          <a:p>
            <a:pPr algn="ctr"/>
            <a:endParaRPr lang="en-US" dirty="0" smtClean="0">
              <a:solidFill>
                <a:prstClr val="black"/>
              </a:solidFill>
            </a:endParaRPr>
          </a:p>
          <a:p>
            <a:r>
              <a:rPr lang="en-US" sz="2000" dirty="0" smtClean="0">
                <a:solidFill>
                  <a:prstClr val="black"/>
                </a:solidFill>
              </a:rPr>
              <a:t>If the right to trial by jury were a fundamental right which goes wherever the jurisdiction of the United States extends, or if Congress, in framing laws for outlying territory belonging to the United States, was obliged to establish that system by affirmative legislation, it would follow that, no matter what the needs or capacities of the people, trial by jury, and in no other way, must be forthwith established, although the result may be to work injustice and provoke disturbance, rather than to aid the orderly administration of justice. </a:t>
            </a:r>
            <a:r>
              <a:rPr lang="en-US" sz="2000" b="1" dirty="0" smtClean="0">
                <a:solidFill>
                  <a:srgbClr val="FF0000"/>
                </a:solidFill>
              </a:rPr>
              <a:t>If the United States, impelled by its duty or advantage, shall acquire territory people by savages, and of which it may dispose or not hold for ultimate admission to statehood, if this doctrine is sound, it must establish there the trial by jury. To state such a proposition demonstrates the impossibility of carrying it into practice.</a:t>
            </a: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244619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2255</TotalTime>
  <Words>3217</Words>
  <Application>Microsoft Office PowerPoint</Application>
  <PresentationFormat>On-screen Show (4:3)</PresentationFormat>
  <Paragraphs>206</Paragraphs>
  <Slides>55</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PowerPoint Presentation</vt:lpstr>
      <vt:lpstr>PowerPoint Presentation</vt:lpstr>
      <vt:lpstr>Reconstruction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48</cp:revision>
  <dcterms:created xsi:type="dcterms:W3CDTF">2011-02-18T23:53:31Z</dcterms:created>
  <dcterms:modified xsi:type="dcterms:W3CDTF">2016-03-18T01:47:53Z</dcterms:modified>
</cp:coreProperties>
</file>