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5"/>
  </p:notesMasterIdLst>
  <p:sldIdLst>
    <p:sldId id="349" r:id="rId4"/>
    <p:sldId id="374" r:id="rId5"/>
    <p:sldId id="353" r:id="rId6"/>
    <p:sldId id="354" r:id="rId7"/>
    <p:sldId id="356" r:id="rId8"/>
    <p:sldId id="357" r:id="rId9"/>
    <p:sldId id="358" r:id="rId10"/>
    <p:sldId id="367" r:id="rId11"/>
    <p:sldId id="373" r:id="rId12"/>
    <p:sldId id="311" r:id="rId13"/>
    <p:sldId id="305" r:id="rId14"/>
    <p:sldId id="375" r:id="rId15"/>
    <p:sldId id="306" r:id="rId16"/>
    <p:sldId id="307" r:id="rId17"/>
    <p:sldId id="376" r:id="rId18"/>
    <p:sldId id="312" r:id="rId19"/>
    <p:sldId id="381" r:id="rId20"/>
    <p:sldId id="380" r:id="rId21"/>
    <p:sldId id="377" r:id="rId22"/>
    <p:sldId id="330" r:id="rId23"/>
    <p:sldId id="331" r:id="rId24"/>
    <p:sldId id="378" r:id="rId25"/>
    <p:sldId id="298" r:id="rId26"/>
    <p:sldId id="342" r:id="rId27"/>
    <p:sldId id="335" r:id="rId28"/>
    <p:sldId id="257" r:id="rId29"/>
    <p:sldId id="391" r:id="rId30"/>
    <p:sldId id="269" r:id="rId31"/>
    <p:sldId id="271" r:id="rId32"/>
    <p:sldId id="274" r:id="rId33"/>
    <p:sldId id="273" r:id="rId34"/>
    <p:sldId id="281" r:id="rId35"/>
    <p:sldId id="384" r:id="rId36"/>
    <p:sldId id="385" r:id="rId37"/>
    <p:sldId id="386" r:id="rId38"/>
    <p:sldId id="387" r:id="rId39"/>
    <p:sldId id="388" r:id="rId40"/>
    <p:sldId id="389" r:id="rId41"/>
    <p:sldId id="383" r:id="rId42"/>
    <p:sldId id="382" r:id="rId43"/>
    <p:sldId id="39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9836B6-6C96-47F9-AEFE-970821F2A69F}" type="datetimeFigureOut">
              <a:rPr lang="en-US" smtClean="0"/>
              <a:pPr/>
              <a:t>02-May-16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25F5F-18C0-484C-B92B-8957CE0F1F94}" type="slidenum">
              <a:rPr lang="en-US" smtClean="0"/>
              <a:pPr/>
              <a:t>‹#›</a:t>
            </a:fld>
            <a:endParaRPr lang="en-US"/>
          </a:p>
        </p:txBody>
      </p:sp>
    </p:spTree>
    <p:extLst>
      <p:ext uri="{BB962C8B-B14F-4D97-AF65-F5344CB8AC3E}">
        <p14:creationId xmlns:p14="http://schemas.microsoft.com/office/powerpoint/2010/main" val="185277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508146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Rr</a:t>
            </a:r>
            <a:r>
              <a:rPr lang="en-US" dirty="0" smtClean="0"/>
              <a:t> signing</a:t>
            </a:r>
            <a:endParaRPr lang="en-US" dirty="0"/>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989855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washington</a:t>
            </a:r>
            <a:endParaRPr lang="en-US" dirty="0"/>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113904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48612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217914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13199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87254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177072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23</a:t>
            </a:fld>
            <a:endParaRPr lang="en-US"/>
          </a:p>
        </p:txBody>
      </p:sp>
    </p:spTree>
    <p:extLst>
      <p:ext uri="{BB962C8B-B14F-4D97-AF65-F5344CB8AC3E}">
        <p14:creationId xmlns:p14="http://schemas.microsoft.com/office/powerpoint/2010/main" val="3811368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26</a:t>
            </a:fld>
            <a:endParaRPr lang="en-US"/>
          </a:p>
        </p:txBody>
      </p:sp>
    </p:spTree>
    <p:extLst>
      <p:ext uri="{BB962C8B-B14F-4D97-AF65-F5344CB8AC3E}">
        <p14:creationId xmlns:p14="http://schemas.microsoft.com/office/powerpoint/2010/main" val="844965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28</a:t>
            </a:fld>
            <a:endParaRPr lang="en-US"/>
          </a:p>
        </p:txBody>
      </p:sp>
    </p:spTree>
    <p:extLst>
      <p:ext uri="{BB962C8B-B14F-4D97-AF65-F5344CB8AC3E}">
        <p14:creationId xmlns:p14="http://schemas.microsoft.com/office/powerpoint/2010/main" val="808450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29</a:t>
            </a:fld>
            <a:endParaRPr lang="en-US"/>
          </a:p>
        </p:txBody>
      </p:sp>
    </p:spTree>
    <p:extLst>
      <p:ext uri="{BB962C8B-B14F-4D97-AF65-F5344CB8AC3E}">
        <p14:creationId xmlns:p14="http://schemas.microsoft.com/office/powerpoint/2010/main" val="3111415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30</a:t>
            </a:fld>
            <a:endParaRPr lang="en-US"/>
          </a:p>
        </p:txBody>
      </p:sp>
    </p:spTree>
    <p:extLst>
      <p:ext uri="{BB962C8B-B14F-4D97-AF65-F5344CB8AC3E}">
        <p14:creationId xmlns:p14="http://schemas.microsoft.com/office/powerpoint/2010/main" val="3981297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31</a:t>
            </a:fld>
            <a:endParaRPr lang="en-US"/>
          </a:p>
        </p:txBody>
      </p:sp>
    </p:spTree>
    <p:extLst>
      <p:ext uri="{BB962C8B-B14F-4D97-AF65-F5344CB8AC3E}">
        <p14:creationId xmlns:p14="http://schemas.microsoft.com/office/powerpoint/2010/main" val="13313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32</a:t>
            </a:fld>
            <a:endParaRPr lang="en-US"/>
          </a:p>
        </p:txBody>
      </p:sp>
    </p:spTree>
    <p:extLst>
      <p:ext uri="{BB962C8B-B14F-4D97-AF65-F5344CB8AC3E}">
        <p14:creationId xmlns:p14="http://schemas.microsoft.com/office/powerpoint/2010/main" val="1682915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797141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75661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02-May-16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02-May-16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088850-5CE7-4788-9884-19FDE9CFB9DB}" type="datetimeFigureOut">
              <a:rPr lang="en-US" smtClean="0"/>
              <a:pPr/>
              <a:t>02-May-16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088850-5CE7-4788-9884-19FDE9CFB9DB}" type="datetimeFigureOut">
              <a:rPr lang="en-US" smtClean="0"/>
              <a:pPr/>
              <a:t>02-May-16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088850-5CE7-4788-9884-19FDE9CFB9DB}" type="datetimeFigureOut">
              <a:rPr lang="en-US" smtClean="0"/>
              <a:pPr/>
              <a:t>02-May-16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088850-5CE7-4788-9884-19FDE9CFB9DB}" type="datetimeFigureOut">
              <a:rPr lang="en-US" smtClean="0"/>
              <a:pPr/>
              <a:t>02-May-16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88850-5CE7-4788-9884-19FDE9CFB9DB}" type="datetimeFigureOut">
              <a:rPr lang="en-US" smtClean="0"/>
              <a:pPr/>
              <a:t>02-May-16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02-May-16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02-May-16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02-May-16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02-May-16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66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0141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893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1740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7648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1704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0993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3010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612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983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375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9479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3756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2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4712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1154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6661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522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1568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9077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5745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79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088850-5CE7-4788-9884-19FDE9CFB9DB}" type="datetimeFigureOut">
              <a:rPr lang="en-US" smtClean="0"/>
              <a:pPr/>
              <a:t>02-May-16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FA723-48E3-464B-86F7-41641E3C62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437DC-F18E-4EB2-B1C6-D4ABF99F89EE}"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563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364C-5136-4A9C-B6EE-4BFE8B8E092F}" type="datetimeFigureOut">
              <a:rPr lang="en-US" smtClean="0">
                <a:solidFill>
                  <a:prstClr val="black">
                    <a:tint val="75000"/>
                  </a:prstClr>
                </a:solidFill>
              </a:rPr>
              <a:pPr/>
              <a:t>02-May-16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2F852F-009C-4E2C-AEA2-5803A5CCE5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14472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w.cornell.edu/supct-cgi/get-const?amendmenti" TargetMode="External"/><Relationship Id="rId7" Type="http://schemas.openxmlformats.org/officeDocument/2006/relationships/hyperlink" Target="http://www.law.cornell.edu/supct-cgi/get-const?amendmentix"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www.law.cornell.edu/supct-cgi/get-const?amendmentv" TargetMode="External"/><Relationship Id="rId5" Type="http://schemas.openxmlformats.org/officeDocument/2006/relationships/hyperlink" Target="http://www.law.cornell.edu/supct-cgi/get-const?amendmentiv" TargetMode="External"/><Relationship Id="rId4" Type="http://schemas.openxmlformats.org/officeDocument/2006/relationships/hyperlink" Target="http://www.law.cornell.edu/supct-cgi/get-const?amendmentiii"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0"/>
            <a:ext cx="7772400" cy="6494085"/>
          </a:xfrm>
          <a:prstGeom prst="rect">
            <a:avLst/>
          </a:prstGeom>
          <a:noFill/>
        </p:spPr>
        <p:txBody>
          <a:bodyPr wrap="square" rtlCol="0">
            <a:spAutoFit/>
          </a:bodyPr>
          <a:lstStyle/>
          <a:p>
            <a:pPr algn="ctr"/>
            <a:r>
              <a:rPr lang="en-US" i="1" dirty="0" smtClean="0">
                <a:solidFill>
                  <a:prstClr val="black"/>
                </a:solidFill>
              </a:rPr>
              <a:t>Griswold v. Connecticut </a:t>
            </a:r>
            <a:r>
              <a:rPr lang="en-US" dirty="0" smtClean="0">
                <a:solidFill>
                  <a:prstClr val="black"/>
                </a:solidFill>
              </a:rPr>
              <a:t>(1965)</a:t>
            </a:r>
          </a:p>
          <a:p>
            <a:endParaRPr lang="en-US" dirty="0">
              <a:solidFill>
                <a:prstClr val="black"/>
              </a:solidFill>
            </a:endParaRPr>
          </a:p>
          <a:p>
            <a:r>
              <a:rPr lang="en-US" sz="2000" dirty="0" smtClean="0">
                <a:solidFill>
                  <a:prstClr val="black"/>
                </a:solidFill>
              </a:rPr>
              <a:t>The</a:t>
            </a:r>
            <a:r>
              <a:rPr lang="en-US" sz="2000" dirty="0">
                <a:solidFill>
                  <a:prstClr val="black"/>
                </a:solidFill>
              </a:rPr>
              <a:t> </a:t>
            </a:r>
            <a:r>
              <a:rPr lang="en-US" sz="2000" dirty="0">
                <a:solidFill>
                  <a:prstClr val="black"/>
                </a:solidFill>
                <a:hlinkClick r:id="rId3"/>
              </a:rPr>
              <a:t>First Amendment</a:t>
            </a:r>
            <a:r>
              <a:rPr lang="en-US" sz="2000" dirty="0">
                <a:solidFill>
                  <a:prstClr val="black"/>
                </a:solidFill>
              </a:rPr>
              <a:t> has a penumbra where privacy is protected from governmental intrusion. In like context, we have protected forms of "association" that are not political in the customary sense, but pertain to the social, legal, and economic benefit of the </a:t>
            </a:r>
            <a:r>
              <a:rPr lang="en-US" sz="2000" dirty="0" smtClean="0">
                <a:solidFill>
                  <a:prstClr val="black"/>
                </a:solidFill>
              </a:rPr>
              <a:t>members . . .</a:t>
            </a:r>
          </a:p>
          <a:p>
            <a:endParaRPr lang="en-US" sz="2000" dirty="0">
              <a:solidFill>
                <a:prstClr val="black"/>
              </a:solidFill>
            </a:endParaRPr>
          </a:p>
          <a:p>
            <a:r>
              <a:rPr lang="en-US" sz="2000" b="1" dirty="0" smtClean="0">
                <a:solidFill>
                  <a:srgbClr val="FF0000"/>
                </a:solidFill>
              </a:rPr>
              <a:t>Specific </a:t>
            </a:r>
            <a:r>
              <a:rPr lang="en-US" sz="2000" b="1" dirty="0">
                <a:solidFill>
                  <a:srgbClr val="FF0000"/>
                </a:solidFill>
              </a:rPr>
              <a:t>guarantees in the Bill of Rights have penumbras, formed by emanations from those guarantees that help give them life and substance. </a:t>
            </a:r>
            <a:r>
              <a:rPr lang="en-US" sz="2000" b="1" dirty="0" smtClean="0">
                <a:solidFill>
                  <a:srgbClr val="FF0000"/>
                </a:solidFill>
              </a:rPr>
              <a:t>Various </a:t>
            </a:r>
            <a:r>
              <a:rPr lang="en-US" sz="2000" b="1" dirty="0">
                <a:solidFill>
                  <a:srgbClr val="FF0000"/>
                </a:solidFill>
              </a:rPr>
              <a:t>guarantees create zones of privacy. </a:t>
            </a:r>
            <a:r>
              <a:rPr lang="en-US" sz="2000" dirty="0">
                <a:solidFill>
                  <a:prstClr val="black"/>
                </a:solidFill>
              </a:rPr>
              <a:t>The right of association contained in the penumbra of the </a:t>
            </a:r>
            <a:r>
              <a:rPr lang="en-US" sz="2000" dirty="0">
                <a:solidFill>
                  <a:prstClr val="black"/>
                </a:solidFill>
                <a:hlinkClick r:id="rId3"/>
              </a:rPr>
              <a:t>First Amendment</a:t>
            </a:r>
            <a:r>
              <a:rPr lang="en-US" sz="2000" dirty="0">
                <a:solidFill>
                  <a:prstClr val="black"/>
                </a:solidFill>
              </a:rPr>
              <a:t> is one, as we have seen. The </a:t>
            </a:r>
            <a:r>
              <a:rPr lang="en-US" sz="2000" dirty="0">
                <a:solidFill>
                  <a:prstClr val="black"/>
                </a:solidFill>
                <a:hlinkClick r:id="rId4"/>
              </a:rPr>
              <a:t>Third Amendment</a:t>
            </a:r>
            <a:r>
              <a:rPr lang="en-US" sz="2000" dirty="0">
                <a:solidFill>
                  <a:prstClr val="black"/>
                </a:solidFill>
              </a:rPr>
              <a:t>, in its prohibition against the quartering of soldiers "in any house" in time of peace without the consent of the owner, is another facet of that privacy. The </a:t>
            </a:r>
            <a:r>
              <a:rPr lang="en-US" sz="2000" dirty="0">
                <a:solidFill>
                  <a:prstClr val="black"/>
                </a:solidFill>
                <a:hlinkClick r:id="rId5"/>
              </a:rPr>
              <a:t>Fourth Amendment</a:t>
            </a:r>
            <a:r>
              <a:rPr lang="en-US" sz="2000" dirty="0">
                <a:solidFill>
                  <a:prstClr val="black"/>
                </a:solidFill>
              </a:rPr>
              <a:t> explicitly affirms the "right of the people to be secure in their persons, houses, papers, and effects, against unreasonable searches and seizures." The </a:t>
            </a:r>
            <a:r>
              <a:rPr lang="en-US" sz="2000" dirty="0">
                <a:solidFill>
                  <a:prstClr val="black"/>
                </a:solidFill>
                <a:hlinkClick r:id="rId6"/>
              </a:rPr>
              <a:t>Fifth Amendment</a:t>
            </a:r>
            <a:r>
              <a:rPr lang="en-US" sz="2000" dirty="0">
                <a:solidFill>
                  <a:prstClr val="black"/>
                </a:solidFill>
              </a:rPr>
              <a:t>, in its Self-Incrimination Clause, enables the citizen to create a zone of privacy which government may not force him to surrender to his detriment. The </a:t>
            </a:r>
            <a:r>
              <a:rPr lang="en-US" sz="2000" dirty="0">
                <a:solidFill>
                  <a:prstClr val="black"/>
                </a:solidFill>
                <a:hlinkClick r:id="rId7"/>
              </a:rPr>
              <a:t>Ninth </a:t>
            </a:r>
            <a:r>
              <a:rPr lang="en-US" sz="2000" dirty="0" smtClean="0">
                <a:solidFill>
                  <a:prstClr val="black"/>
                </a:solidFill>
                <a:hlinkClick r:id="rId7"/>
              </a:rPr>
              <a:t>Amendment</a:t>
            </a:r>
            <a:r>
              <a:rPr lang="en-US" sz="2000" dirty="0" smtClean="0">
                <a:solidFill>
                  <a:prstClr val="black"/>
                </a:solidFill>
              </a:rPr>
              <a:t> provides</a:t>
            </a:r>
            <a:r>
              <a:rPr lang="en-US" sz="2000" dirty="0">
                <a:solidFill>
                  <a:prstClr val="black"/>
                </a:solidFill>
              </a:rPr>
              <a:t>: "The enumeration in the Constitution, of certain rights, shall not be construed to deny or disparage others retained by the people."</a:t>
            </a:r>
          </a:p>
        </p:txBody>
      </p:sp>
    </p:spTree>
    <p:extLst>
      <p:ext uri="{BB962C8B-B14F-4D97-AF65-F5344CB8AC3E}">
        <p14:creationId xmlns:p14="http://schemas.microsoft.com/office/powerpoint/2010/main" val="2716352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228600"/>
            <a:ext cx="5867400" cy="1754326"/>
          </a:xfrm>
          <a:prstGeom prst="rect">
            <a:avLst/>
          </a:prstGeom>
          <a:noFill/>
        </p:spPr>
        <p:txBody>
          <a:bodyPr wrap="square" rtlCol="0">
            <a:spAutoFit/>
          </a:bodyPr>
          <a:lstStyle/>
          <a:p>
            <a:pPr algn="ctr"/>
            <a:r>
              <a:rPr lang="en-US" i="1" dirty="0" err="1" smtClean="0">
                <a:solidFill>
                  <a:prstClr val="black"/>
                </a:solidFill>
              </a:rPr>
              <a:t>Frontiero</a:t>
            </a:r>
            <a:r>
              <a:rPr lang="en-US" i="1" dirty="0" smtClean="0">
                <a:solidFill>
                  <a:prstClr val="black"/>
                </a:solidFill>
              </a:rPr>
              <a:t> v. Richardson </a:t>
            </a:r>
            <a:r>
              <a:rPr lang="en-US" dirty="0" smtClean="0">
                <a:solidFill>
                  <a:prstClr val="black"/>
                </a:solidFill>
              </a:rPr>
              <a:t>(1973)</a:t>
            </a:r>
          </a:p>
          <a:p>
            <a:endParaRPr lang="en-US" dirty="0">
              <a:solidFill>
                <a:prstClr val="black"/>
              </a:solidFill>
            </a:endParaRPr>
          </a:p>
          <a:p>
            <a:r>
              <a:rPr lang="en-US" dirty="0">
                <a:solidFill>
                  <a:prstClr val="black"/>
                </a:solidFill>
              </a:rPr>
              <a:t>At the outset, appellants contend that classifications based upon sex, like classifications based upon race</a:t>
            </a:r>
            <a:r>
              <a:rPr lang="en-US" dirty="0" smtClean="0">
                <a:solidFill>
                  <a:prstClr val="black"/>
                </a:solidFill>
              </a:rPr>
              <a:t>,</a:t>
            </a:r>
            <a:r>
              <a:rPr lang="en-US" dirty="0">
                <a:solidFill>
                  <a:prstClr val="black"/>
                </a:solidFill>
              </a:rPr>
              <a:t> </a:t>
            </a:r>
            <a:r>
              <a:rPr lang="en-US" dirty="0" smtClean="0">
                <a:solidFill>
                  <a:prstClr val="black"/>
                </a:solidFill>
              </a:rPr>
              <a:t>alienage</a:t>
            </a:r>
            <a:r>
              <a:rPr lang="en-US" dirty="0">
                <a:solidFill>
                  <a:prstClr val="black"/>
                </a:solidFill>
              </a:rPr>
              <a:t>, and national origin</a:t>
            </a:r>
            <a:r>
              <a:rPr lang="en-US" dirty="0" smtClean="0">
                <a:solidFill>
                  <a:prstClr val="black"/>
                </a:solidFill>
              </a:rPr>
              <a:t>,</a:t>
            </a:r>
            <a:r>
              <a:rPr lang="en-US" dirty="0">
                <a:solidFill>
                  <a:prstClr val="black"/>
                </a:solidFill>
              </a:rPr>
              <a:t> </a:t>
            </a:r>
            <a:r>
              <a:rPr lang="en-US" b="1" dirty="0">
                <a:solidFill>
                  <a:srgbClr val="FF0000"/>
                </a:solidFill>
              </a:rPr>
              <a:t>are inherently suspect</a:t>
            </a:r>
            <a:r>
              <a:rPr lang="en-US" dirty="0">
                <a:solidFill>
                  <a:prstClr val="black"/>
                </a:solidFill>
              </a:rPr>
              <a:t>, and must therefore be subjected to close judicial scrutiny. We </a:t>
            </a:r>
            <a:r>
              <a:rPr lang="en-US" dirty="0" smtClean="0">
                <a:solidFill>
                  <a:prstClr val="black"/>
                </a:solidFill>
              </a:rPr>
              <a:t>agree.</a:t>
            </a:r>
            <a:endParaRPr lang="en-US" dirty="0">
              <a:solidFill>
                <a:prstClr val="black"/>
              </a:solidFill>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286000"/>
            <a:ext cx="2913063" cy="3476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5664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63"/>
            <a:ext cx="5698042"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a:stretch>
            <a:fillRect/>
          </a:stretch>
        </p:blipFill>
        <p:spPr>
          <a:xfrm>
            <a:off x="5535710" y="1608463"/>
            <a:ext cx="3608290" cy="4413754"/>
          </a:xfrm>
          <a:prstGeom prst="rect">
            <a:avLst/>
          </a:prstGeom>
        </p:spPr>
      </p:pic>
    </p:spTree>
    <p:extLst>
      <p:ext uri="{BB962C8B-B14F-4D97-AF65-F5344CB8AC3E}">
        <p14:creationId xmlns:p14="http://schemas.microsoft.com/office/powerpoint/2010/main" val="969428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58293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a:stretch>
            <a:fillRect/>
          </a:stretch>
        </p:blipFill>
        <p:spPr>
          <a:xfrm>
            <a:off x="4155335" y="3091837"/>
            <a:ext cx="4988665" cy="3734030"/>
          </a:xfrm>
          <a:prstGeom prst="rect">
            <a:avLst/>
          </a:prstGeom>
        </p:spPr>
      </p:pic>
    </p:spTree>
    <p:extLst>
      <p:ext uri="{BB962C8B-B14F-4D97-AF65-F5344CB8AC3E}">
        <p14:creationId xmlns:p14="http://schemas.microsoft.com/office/powerpoint/2010/main" val="3140785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2732314"/>
            <a:ext cx="5410200" cy="3108543"/>
          </a:xfrm>
          <a:prstGeom prst="rect">
            <a:avLst/>
          </a:prstGeom>
          <a:noFill/>
        </p:spPr>
        <p:txBody>
          <a:bodyPr wrap="square" rtlCol="0">
            <a:spAutoFit/>
          </a:bodyPr>
          <a:lstStyle/>
          <a:p>
            <a:pPr algn="ctr"/>
            <a:r>
              <a:rPr lang="en-US" dirty="0" smtClean="0">
                <a:solidFill>
                  <a:prstClr val="black"/>
                </a:solidFill>
              </a:rPr>
              <a:t>Michael Long (chairman, NYS Conservative Party):</a:t>
            </a:r>
          </a:p>
          <a:p>
            <a:endParaRPr lang="en-US" dirty="0">
              <a:solidFill>
                <a:prstClr val="black"/>
              </a:solidFill>
            </a:endParaRPr>
          </a:p>
          <a:p>
            <a:r>
              <a:rPr lang="en-US" sz="2000" dirty="0">
                <a:solidFill>
                  <a:prstClr val="black"/>
                </a:solidFill>
              </a:rPr>
              <a:t>We didn't really gear up over it because we didn't think it would pass. It came rather fast, and it even took the church by surprise, because their main concern was the aid for schools. I remember a lot of us being kind of angry at the Cardinal </a:t>
            </a:r>
            <a:r>
              <a:rPr lang="en-US" sz="2000" dirty="0" smtClean="0">
                <a:solidFill>
                  <a:prstClr val="black"/>
                </a:solidFill>
              </a:rPr>
              <a:t>[Terence </a:t>
            </a:r>
            <a:r>
              <a:rPr lang="en-US" sz="2000" dirty="0">
                <a:solidFill>
                  <a:prstClr val="black"/>
                </a:solidFill>
              </a:rPr>
              <a:t>Cooke] and the bishops for not doing more, that if they had all gone to Albany, it would have changed the outcome.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95967"/>
            <a:ext cx="3848100" cy="2020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92598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eorge michaels--nys assembly abort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13509359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1085850"/>
            <a:ext cx="7677150" cy="468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5562600"/>
            <a:ext cx="235267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124200" y="381000"/>
            <a:ext cx="4648200" cy="369332"/>
          </a:xfrm>
          <a:prstGeom prst="rect">
            <a:avLst/>
          </a:prstGeom>
          <a:noFill/>
        </p:spPr>
        <p:txBody>
          <a:bodyPr wrap="square" rtlCol="0">
            <a:spAutoFit/>
          </a:bodyPr>
          <a:lstStyle/>
          <a:p>
            <a:r>
              <a:rPr lang="en-US" dirty="0" smtClean="0">
                <a:solidFill>
                  <a:prstClr val="black"/>
                </a:solidFill>
              </a:rPr>
              <a:t>State Abortion Laws, Pre-</a:t>
            </a:r>
            <a:r>
              <a:rPr lang="en-US" i="1" dirty="0" smtClean="0">
                <a:solidFill>
                  <a:prstClr val="black"/>
                </a:solidFill>
              </a:rPr>
              <a:t>Roe v. Wade</a:t>
            </a:r>
            <a:endParaRPr lang="en-US" i="1" dirty="0">
              <a:solidFill>
                <a:prstClr val="black"/>
              </a:solidFill>
            </a:endParaRPr>
          </a:p>
        </p:txBody>
      </p:sp>
    </p:spTree>
    <p:extLst>
      <p:ext uri="{BB962C8B-B14F-4D97-AF65-F5344CB8AC3E}">
        <p14:creationId xmlns:p14="http://schemas.microsoft.com/office/powerpoint/2010/main" val="3210837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228600"/>
            <a:ext cx="88392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6478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04800"/>
            <a:ext cx="6248400" cy="4524315"/>
          </a:xfrm>
          <a:prstGeom prst="rect">
            <a:avLst/>
          </a:prstGeom>
          <a:noFill/>
        </p:spPr>
        <p:txBody>
          <a:bodyPr wrap="square" rtlCol="0">
            <a:spAutoFit/>
          </a:bodyPr>
          <a:lstStyle/>
          <a:p>
            <a:pPr algn="ctr"/>
            <a:r>
              <a:rPr lang="en-US" i="1" dirty="0" smtClean="0">
                <a:solidFill>
                  <a:prstClr val="black"/>
                </a:solidFill>
              </a:rPr>
              <a:t>Roe v. Wade </a:t>
            </a:r>
            <a:r>
              <a:rPr lang="en-US" dirty="0" smtClean="0">
                <a:solidFill>
                  <a:prstClr val="black"/>
                </a:solidFill>
              </a:rPr>
              <a:t>—White dissent</a:t>
            </a:r>
          </a:p>
          <a:p>
            <a:endParaRPr lang="en-US" dirty="0">
              <a:solidFill>
                <a:prstClr val="black"/>
              </a:solidFill>
            </a:endParaRPr>
          </a:p>
          <a:p>
            <a:r>
              <a:rPr lang="en-US" dirty="0">
                <a:solidFill>
                  <a:prstClr val="black"/>
                </a:solidFill>
              </a:rPr>
              <a:t>I find nothing in the language or history of the Constitution to support the Court's judgment. </a:t>
            </a:r>
            <a:r>
              <a:rPr lang="en-US" b="1" dirty="0">
                <a:solidFill>
                  <a:srgbClr val="FF0000"/>
                </a:solidFill>
              </a:rPr>
              <a:t>The Court simply fashions and announces a new constitutional right for pregnant women and, with scarcely any reason or authority for its action, invests that right with sufficient substance to override most existing state abortion statutes. </a:t>
            </a:r>
            <a:r>
              <a:rPr lang="en-US" dirty="0">
                <a:solidFill>
                  <a:prstClr val="black"/>
                </a:solidFill>
              </a:rPr>
              <a:t>The upshot is that the people and the legislatures of the 50 States are constitutionally disentitled to weigh the relative importance of the continued existence and development of the fetus, on the one hand, against a spectrum of possible impacts on the woman, on the other hand. As an exercise of raw judicial power, the Court perhaps has authority to do what it does today; but, in my view, its judgment is an improvident and extravagant exercise of the power of judicial review that the Constitution extends to this Court</a:t>
            </a:r>
          </a:p>
        </p:txBody>
      </p:sp>
    </p:spTree>
    <p:extLst>
      <p:ext uri="{BB962C8B-B14F-4D97-AF65-F5344CB8AC3E}">
        <p14:creationId xmlns:p14="http://schemas.microsoft.com/office/powerpoint/2010/main" val="515539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 y="152400"/>
            <a:ext cx="4648404" cy="3505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313" y="2209800"/>
            <a:ext cx="4841312"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806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 early.png"/>
          <p:cNvPicPr>
            <a:picLocks noChangeAspect="1"/>
          </p:cNvPicPr>
          <p:nvPr/>
        </p:nvPicPr>
        <p:blipFill>
          <a:blip r:embed="rId3" cstate="print"/>
          <a:stretch>
            <a:fillRect/>
          </a:stretch>
        </p:blipFill>
        <p:spPr>
          <a:xfrm>
            <a:off x="990600" y="1595120"/>
            <a:ext cx="7086600" cy="4485818"/>
          </a:xfrm>
          <a:prstGeom prst="rect">
            <a:avLst/>
          </a:prstGeom>
        </p:spPr>
      </p:pic>
      <p:sp>
        <p:nvSpPr>
          <p:cNvPr id="3" name="TextBox 2"/>
          <p:cNvSpPr txBox="1"/>
          <p:nvPr/>
        </p:nvSpPr>
        <p:spPr>
          <a:xfrm>
            <a:off x="2667000" y="457200"/>
            <a:ext cx="4343400" cy="923330"/>
          </a:xfrm>
          <a:prstGeom prst="rect">
            <a:avLst/>
          </a:prstGeom>
          <a:noFill/>
        </p:spPr>
        <p:txBody>
          <a:bodyPr wrap="square" rtlCol="0">
            <a:spAutoFit/>
          </a:bodyPr>
          <a:lstStyle/>
          <a:p>
            <a:r>
              <a:rPr lang="en-US" dirty="0"/>
              <a:t>Equality of rights under the law shall not be denied or abridged by the United States or by any State on account of sex.</a:t>
            </a:r>
          </a:p>
        </p:txBody>
      </p:sp>
    </p:spTree>
    <p:extLst>
      <p:ext uri="{BB962C8B-B14F-4D97-AF65-F5344CB8AC3E}">
        <p14:creationId xmlns:p14="http://schemas.microsoft.com/office/powerpoint/2010/main" val="3366956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427" y="762000"/>
            <a:ext cx="887984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9105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 (1).jpg"/>
          <p:cNvPicPr>
            <a:picLocks noChangeAspect="1"/>
          </p:cNvPicPr>
          <p:nvPr/>
        </p:nvPicPr>
        <p:blipFill>
          <a:blip r:embed="rId3" cstate="print"/>
          <a:stretch>
            <a:fillRect/>
          </a:stretch>
        </p:blipFill>
        <p:spPr>
          <a:xfrm>
            <a:off x="2438400" y="268111"/>
            <a:ext cx="4267200" cy="6321778"/>
          </a:xfrm>
          <a:prstGeom prst="rect">
            <a:avLst/>
          </a:prstGeom>
        </p:spPr>
      </p:pic>
    </p:spTree>
    <p:extLst>
      <p:ext uri="{BB962C8B-B14F-4D97-AF65-F5344CB8AC3E}">
        <p14:creationId xmlns:p14="http://schemas.microsoft.com/office/powerpoint/2010/main" val="2394440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tulane.edu/~wc/lawomen/anti/exhibit%20cartoon%201.JPG"/>
          <p:cNvPicPr>
            <a:picLocks noChangeAspect="1" noChangeArrowheads="1"/>
          </p:cNvPicPr>
          <p:nvPr/>
        </p:nvPicPr>
        <p:blipFill>
          <a:blip r:embed="rId3" cstate="print"/>
          <a:srcRect/>
          <a:stretch>
            <a:fillRect/>
          </a:stretch>
        </p:blipFill>
        <p:spPr bwMode="auto">
          <a:xfrm>
            <a:off x="-33509" y="112256"/>
            <a:ext cx="4834505" cy="339294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1493" y="76696"/>
            <a:ext cx="4760913" cy="64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770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jpg"/>
          <p:cNvPicPr>
            <a:picLocks noChangeAspect="1"/>
          </p:cNvPicPr>
          <p:nvPr/>
        </p:nvPicPr>
        <p:blipFill>
          <a:blip r:embed="rId3" cstate="print"/>
          <a:stretch>
            <a:fillRect/>
          </a:stretch>
        </p:blipFill>
        <p:spPr>
          <a:xfrm>
            <a:off x="1917839" y="152400"/>
            <a:ext cx="5371516" cy="6477000"/>
          </a:xfrm>
          <a:prstGeom prst="rect">
            <a:avLst/>
          </a:prstGeom>
        </p:spPr>
      </p:pic>
    </p:spTree>
    <p:extLst>
      <p:ext uri="{BB962C8B-B14F-4D97-AF65-F5344CB8AC3E}">
        <p14:creationId xmlns:p14="http://schemas.microsoft.com/office/powerpoint/2010/main" val="869621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_John_Paul_II_(1979).jpg"/>
          <p:cNvPicPr>
            <a:picLocks noChangeAspect="1"/>
          </p:cNvPicPr>
          <p:nvPr/>
        </p:nvPicPr>
        <p:blipFill>
          <a:blip r:embed="rId3" cstate="print"/>
          <a:stretch>
            <a:fillRect/>
          </a:stretch>
        </p:blipFill>
        <p:spPr>
          <a:xfrm>
            <a:off x="-36723" y="0"/>
            <a:ext cx="8858292" cy="5867400"/>
          </a:xfrm>
          <a:prstGeom prst="rect">
            <a:avLst/>
          </a:prstGeom>
        </p:spPr>
      </p:pic>
    </p:spTree>
    <p:extLst>
      <p:ext uri="{BB962C8B-B14F-4D97-AF65-F5344CB8AC3E}">
        <p14:creationId xmlns:p14="http://schemas.microsoft.com/office/powerpoint/2010/main" val="35156444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16499"/>
            <a:ext cx="5105400" cy="6725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91653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alwel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20198"/>
            <a:ext cx="7315200" cy="5486400"/>
          </a:xfrm>
          <a:prstGeom prst="rect">
            <a:avLst/>
          </a:prstGeom>
        </p:spPr>
      </p:pic>
    </p:spTree>
    <p:extLst>
      <p:ext uri="{BB962C8B-B14F-4D97-AF65-F5344CB8AC3E}">
        <p14:creationId xmlns:p14="http://schemas.microsoft.com/office/powerpoint/2010/main" val="37011887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82396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64180" y="304800"/>
            <a:ext cx="3352800" cy="400110"/>
          </a:xfrm>
          <a:prstGeom prst="rect">
            <a:avLst/>
          </a:prstGeom>
          <a:noFill/>
        </p:spPr>
        <p:txBody>
          <a:bodyPr wrap="square" rtlCol="0">
            <a:spAutoFit/>
          </a:bodyPr>
          <a:lstStyle/>
          <a:p>
            <a:pPr algn="ctr"/>
            <a:r>
              <a:rPr lang="en-US" sz="2000" dirty="0" smtClean="0">
                <a:solidFill>
                  <a:prstClr val="black"/>
                </a:solidFill>
              </a:rPr>
              <a:t>1980 Republican Platform</a:t>
            </a:r>
            <a:endParaRPr lang="en-US" sz="2000" dirty="0">
              <a:solidFill>
                <a:prstClr val="black"/>
              </a:solidFill>
            </a:endParaRPr>
          </a:p>
        </p:txBody>
      </p:sp>
    </p:spTree>
    <p:extLst>
      <p:ext uri="{BB962C8B-B14F-4D97-AF65-F5344CB8AC3E}">
        <p14:creationId xmlns:p14="http://schemas.microsoft.com/office/powerpoint/2010/main" val="1871714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620000" cy="5940088"/>
          </a:xfrm>
          <a:prstGeom prst="rect">
            <a:avLst/>
          </a:prstGeom>
          <a:noFill/>
        </p:spPr>
        <p:txBody>
          <a:bodyPr wrap="square" rtlCol="0">
            <a:spAutoFit/>
          </a:bodyPr>
          <a:lstStyle/>
          <a:p>
            <a:pPr algn="ctr"/>
            <a:r>
              <a:rPr lang="en-US" sz="1900" i="1" dirty="0" smtClean="0">
                <a:solidFill>
                  <a:prstClr val="black"/>
                </a:solidFill>
              </a:rPr>
              <a:t>Webster v. Reproductive Health Services of Missouri </a:t>
            </a:r>
            <a:r>
              <a:rPr lang="en-US" sz="1900" dirty="0" smtClean="0">
                <a:solidFill>
                  <a:prstClr val="black"/>
                </a:solidFill>
              </a:rPr>
              <a:t>(1989)</a:t>
            </a:r>
          </a:p>
          <a:p>
            <a:pPr algn="ctr"/>
            <a:r>
              <a:rPr lang="en-US" sz="1900" dirty="0" smtClean="0">
                <a:solidFill>
                  <a:prstClr val="black"/>
                </a:solidFill>
              </a:rPr>
              <a:t>Blackmun dissent</a:t>
            </a:r>
          </a:p>
          <a:p>
            <a:endParaRPr lang="en-US" sz="1900" dirty="0">
              <a:solidFill>
                <a:prstClr val="black"/>
              </a:solidFill>
            </a:endParaRPr>
          </a:p>
          <a:p>
            <a:r>
              <a:rPr lang="en-US" sz="1900" dirty="0">
                <a:solidFill>
                  <a:prstClr val="black"/>
                </a:solidFill>
              </a:rPr>
              <a:t>Today, </a:t>
            </a:r>
            <a:r>
              <a:rPr lang="en-US" sz="1900" i="1" dirty="0">
                <a:solidFill>
                  <a:prstClr val="black"/>
                </a:solidFill>
              </a:rPr>
              <a:t>Roe v. Wade</a:t>
            </a:r>
            <a:r>
              <a:rPr lang="en-US" sz="1900" i="1" dirty="0" smtClean="0">
                <a:solidFill>
                  <a:prstClr val="black"/>
                </a:solidFill>
              </a:rPr>
              <a:t>,</a:t>
            </a:r>
            <a:r>
              <a:rPr lang="en-US" sz="1900" dirty="0" smtClean="0">
                <a:solidFill>
                  <a:prstClr val="black"/>
                </a:solidFill>
              </a:rPr>
              <a:t> and </a:t>
            </a:r>
            <a:r>
              <a:rPr lang="en-US" sz="1900" dirty="0">
                <a:solidFill>
                  <a:prstClr val="black"/>
                </a:solidFill>
              </a:rPr>
              <a:t>the fundamental constitutional right of women to decide whether to terminate a pregnancy, survive, but are not secure. Although the Court extricates itself from this case without making a single, even incremental, change in the law of abortion, the plurality and JUSTICE SCALIA would overrule </a:t>
            </a:r>
            <a:r>
              <a:rPr lang="en-US" sz="1900" i="1" dirty="0">
                <a:solidFill>
                  <a:prstClr val="black"/>
                </a:solidFill>
              </a:rPr>
              <a:t>Roe</a:t>
            </a:r>
            <a:r>
              <a:rPr lang="en-US" sz="1900" dirty="0">
                <a:solidFill>
                  <a:prstClr val="black"/>
                </a:solidFill>
              </a:rPr>
              <a:t> (the first silently, the other explicitly) and would return to the </a:t>
            </a:r>
            <a:r>
              <a:rPr lang="en-US" sz="1900" dirty="0" smtClean="0">
                <a:solidFill>
                  <a:prstClr val="black"/>
                </a:solidFill>
              </a:rPr>
              <a:t>States</a:t>
            </a:r>
            <a:r>
              <a:rPr lang="en-US" sz="1900" dirty="0">
                <a:solidFill>
                  <a:prstClr val="black"/>
                </a:solidFill>
              </a:rPr>
              <a:t> virtually unfettered authority to control the quintessentially intimate, personal, and life-directing decision whether to carry a fetus to term. Although today, no less than yesterday, the Constitution and the decisions of this Court prohibit a State from enacting laws that inhibit women from the meaningful exercise of that right, </a:t>
            </a:r>
            <a:r>
              <a:rPr lang="en-US" sz="1900" b="1" dirty="0">
                <a:solidFill>
                  <a:srgbClr val="FF0000"/>
                </a:solidFill>
              </a:rPr>
              <a:t>a plurality of this Court implicitly invites every state legislature to enact more and more restrictive abortion regulations in order to provoke more and more test cases, in the hope that, sometime down the line, the Court will return the law of procreative freedom to the severe limitations that generally prevailed in this country before January 22, 1973. </a:t>
            </a:r>
            <a:r>
              <a:rPr lang="en-US" sz="1900" dirty="0">
                <a:solidFill>
                  <a:prstClr val="black"/>
                </a:solidFill>
              </a:rPr>
              <a:t>Never in my memory has a plurality announced a judgment of this Court that so foments disregard for the law and for our standing decisions.</a:t>
            </a:r>
          </a:p>
        </p:txBody>
      </p:sp>
    </p:spTree>
    <p:extLst>
      <p:ext uri="{BB962C8B-B14F-4D97-AF65-F5344CB8AC3E}">
        <p14:creationId xmlns:p14="http://schemas.microsoft.com/office/powerpoint/2010/main" val="37343462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 y="798830"/>
            <a:ext cx="3779837"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840740"/>
            <a:ext cx="3219450" cy="502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920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76200"/>
            <a:ext cx="6767513" cy="5235035"/>
          </a:xfrm>
          <a:prstGeom prst="rect">
            <a:avLst/>
          </a:prstGeom>
        </p:spPr>
      </p:pic>
    </p:spTree>
    <p:extLst>
      <p:ext uri="{BB962C8B-B14F-4D97-AF65-F5344CB8AC3E}">
        <p14:creationId xmlns:p14="http://schemas.microsoft.com/office/powerpoint/2010/main" val="3758487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647700" y="431800"/>
            <a:ext cx="1104900" cy="1473200"/>
          </a:xfrm>
          <a:prstGeom prst="rect">
            <a:avLst/>
          </a:prstGeom>
          <a:noFill/>
        </p:spPr>
      </p:pic>
      <p:pic>
        <p:nvPicPr>
          <p:cNvPr id="2052" name="Picture 4" descr="Voted with the minority, joined Rehnquist's dissent, joined Scalia's dissent"/>
          <p:cNvPicPr>
            <a:picLocks noChangeAspect="1" noChangeArrowheads="1"/>
          </p:cNvPicPr>
          <p:nvPr/>
        </p:nvPicPr>
        <p:blipFill>
          <a:blip r:embed="rId4" cstate="print"/>
          <a:srcRect/>
          <a:stretch>
            <a:fillRect/>
          </a:stretch>
        </p:blipFill>
        <p:spPr bwMode="auto">
          <a:xfrm>
            <a:off x="2419350" y="381000"/>
            <a:ext cx="1085850" cy="1447800"/>
          </a:xfrm>
          <a:prstGeom prst="rect">
            <a:avLst/>
          </a:prstGeom>
          <a:noFill/>
        </p:spPr>
      </p:pic>
      <p:pic>
        <p:nvPicPr>
          <p:cNvPr id="2054" name="Picture 6" descr="Wrote a dissent, joined Rehnquist's dissent"/>
          <p:cNvPicPr>
            <a:picLocks noChangeAspect="1" noChangeArrowheads="1"/>
          </p:cNvPicPr>
          <p:nvPr/>
        </p:nvPicPr>
        <p:blipFill>
          <a:blip r:embed="rId5" cstate="print"/>
          <a:srcRect/>
          <a:stretch>
            <a:fillRect/>
          </a:stretch>
        </p:blipFill>
        <p:spPr bwMode="auto">
          <a:xfrm>
            <a:off x="4419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6" cstate="print"/>
          <a:srcRect/>
          <a:stretch>
            <a:fillRect/>
          </a:stretch>
        </p:blipFill>
        <p:spPr bwMode="auto">
          <a:xfrm>
            <a:off x="6305550" y="482600"/>
            <a:ext cx="1009650" cy="1346200"/>
          </a:xfrm>
          <a:prstGeom prst="rect">
            <a:avLst/>
          </a:prstGeom>
          <a:noFill/>
        </p:spPr>
      </p:pic>
      <p:pic>
        <p:nvPicPr>
          <p:cNvPr id="2058" name="Picture 10" descr="Wrote a special concurrence"/>
          <p:cNvPicPr>
            <a:picLocks noChangeAspect="1" noChangeArrowheads="1"/>
          </p:cNvPicPr>
          <p:nvPr/>
        </p:nvPicPr>
        <p:blipFill>
          <a:blip r:embed="rId7" cstate="print"/>
          <a:srcRect/>
          <a:stretch>
            <a:fillRect/>
          </a:stretch>
        </p:blipFill>
        <p:spPr bwMode="auto">
          <a:xfrm>
            <a:off x="2438400" y="4953000"/>
            <a:ext cx="1066800" cy="1422400"/>
          </a:xfrm>
          <a:prstGeom prst="rect">
            <a:avLst/>
          </a:prstGeom>
          <a:noFill/>
        </p:spPr>
      </p:pic>
      <p:pic>
        <p:nvPicPr>
          <p:cNvPr id="2060" name="Picture 12" descr="Wrote a special concurrence"/>
          <p:cNvPicPr>
            <a:picLocks noChangeAspect="1" noChangeArrowheads="1"/>
          </p:cNvPicPr>
          <p:nvPr/>
        </p:nvPicPr>
        <p:blipFill>
          <a:blip r:embed="rId8"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9" cstate="print"/>
          <a:srcRect/>
          <a:stretch>
            <a:fillRect/>
          </a:stretch>
        </p:blipFill>
        <p:spPr bwMode="auto">
          <a:xfrm>
            <a:off x="1219200" y="2463800"/>
            <a:ext cx="1219200" cy="1625600"/>
          </a:xfrm>
          <a:prstGeom prst="rect">
            <a:avLst/>
          </a:prstGeom>
          <a:noFill/>
        </p:spPr>
      </p:pic>
      <p:pic>
        <p:nvPicPr>
          <p:cNvPr id="2064" name="Picture 16" descr="Co-authored an opinion"/>
          <p:cNvPicPr>
            <a:picLocks noChangeAspect="1" noChangeArrowheads="1"/>
          </p:cNvPicPr>
          <p:nvPr/>
        </p:nvPicPr>
        <p:blipFill>
          <a:blip r:embed="rId10" cstate="print"/>
          <a:srcRect/>
          <a:stretch>
            <a:fillRect/>
          </a:stretch>
        </p:blipFill>
        <p:spPr bwMode="auto">
          <a:xfrm>
            <a:off x="3429000" y="2438400"/>
            <a:ext cx="1219200" cy="1625600"/>
          </a:xfrm>
          <a:prstGeom prst="rect">
            <a:avLst/>
          </a:prstGeom>
          <a:noFill/>
        </p:spPr>
      </p:pic>
      <p:pic>
        <p:nvPicPr>
          <p:cNvPr id="2066" name="Picture 18" descr="Co-authored an opinion"/>
          <p:cNvPicPr>
            <a:picLocks noChangeAspect="1" noChangeArrowheads="1"/>
          </p:cNvPicPr>
          <p:nvPr/>
        </p:nvPicPr>
        <p:blipFill>
          <a:blip r:embed="rId11" cstate="print"/>
          <a:srcRect/>
          <a:stretch>
            <a:fillRect/>
          </a:stretch>
        </p:blipFill>
        <p:spPr bwMode="auto">
          <a:xfrm>
            <a:off x="5486400" y="2362200"/>
            <a:ext cx="1219200" cy="1625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924800" cy="5693866"/>
          </a:xfrm>
          <a:prstGeom prst="rect">
            <a:avLst/>
          </a:prstGeom>
          <a:noFill/>
        </p:spPr>
        <p:txBody>
          <a:bodyPr wrap="square" rtlCol="0">
            <a:spAutoFit/>
          </a:bodyPr>
          <a:lstStyle/>
          <a:p>
            <a:pPr fontAlgn="base"/>
            <a:r>
              <a:rPr lang="en-US" sz="1400" dirty="0" smtClean="0"/>
              <a:t>	</a:t>
            </a:r>
            <a:r>
              <a:rPr lang="en-US" sz="1400" b="1" cap="small" dirty="0" smtClean="0"/>
              <a:t>Justice Sandra Day O'Connor</a:t>
            </a:r>
            <a:r>
              <a:rPr lang="en-US" sz="1400" b="1" cap="small" dirty="0"/>
              <a:t>:</a:t>
            </a:r>
            <a:r>
              <a:rPr lang="en-US" sz="1400" cap="small" dirty="0"/>
              <a:t> </a:t>
            </a:r>
            <a:r>
              <a:rPr lang="en-US" sz="1400" dirty="0" smtClean="0"/>
              <a:t>Now, the provision does not require notification to a father who is not the husband, I take it--</a:t>
            </a:r>
          </a:p>
          <a:p>
            <a:pPr fontAlgn="base"/>
            <a:r>
              <a:rPr lang="en-US" sz="1400" dirty="0" smtClean="0"/>
              <a:t>	</a:t>
            </a:r>
            <a:r>
              <a:rPr lang="en-US" sz="1400" b="1" cap="small" dirty="0" smtClean="0"/>
              <a:t>Mr. Ernest </a:t>
            </a:r>
            <a:r>
              <a:rPr lang="en-US" sz="1400" b="1" cap="small" dirty="0" err="1" smtClean="0"/>
              <a:t>Preate</a:t>
            </a:r>
            <a:r>
              <a:rPr lang="en-US" sz="1400" b="1" cap="small" dirty="0" smtClean="0"/>
              <a:t>: </a:t>
            </a:r>
            <a:r>
              <a:rPr lang="en-US" sz="1400" dirty="0" smtClean="0"/>
              <a:t>That's correct, Justice O'Connor.</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a:t>
            </a:r>
            <a:r>
              <a:rPr lang="en-US" sz="1400" dirty="0"/>
              <a:t>or notice if the woman is unmarried.</a:t>
            </a:r>
          </a:p>
          <a:p>
            <a:pPr fontAlgn="base"/>
            <a:r>
              <a:rPr lang="en-US" sz="1400" dirty="0" smtClean="0"/>
              <a:t>	</a:t>
            </a:r>
            <a:r>
              <a:rPr lang="en-US" sz="1400" b="1" cap="small" dirty="0" smtClean="0"/>
              <a:t>Mr</a:t>
            </a:r>
            <a:r>
              <a:rPr lang="en-US" sz="1400" b="1" cap="small" dirty="0"/>
              <a:t>. </a:t>
            </a:r>
            <a:r>
              <a:rPr lang="en-US" sz="1400" b="1" cap="small" dirty="0" err="1"/>
              <a:t>Preate</a:t>
            </a:r>
            <a:r>
              <a:rPr lang="en-US" sz="1400" b="1" cap="small" dirty="0"/>
              <a:t>: </a:t>
            </a:r>
            <a:r>
              <a:rPr lang="en-US" sz="1400" dirty="0"/>
              <a:t>It only applies to married women.</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So what's </a:t>
            </a:r>
            <a:r>
              <a:rPr lang="en-US" sz="1400" dirty="0"/>
              <a:t>the interest, to try to preserve the marriage?</a:t>
            </a:r>
          </a:p>
          <a:p>
            <a:pPr fontAlgn="base"/>
            <a:r>
              <a:rPr lang="en-US" sz="1400" dirty="0" smtClean="0"/>
              <a:t>	</a:t>
            </a:r>
            <a:r>
              <a:rPr lang="en-US" sz="1400" b="1" cap="small" dirty="0" smtClean="0"/>
              <a:t>Mr</a:t>
            </a:r>
            <a:r>
              <a:rPr lang="en-US" sz="1400" b="1" cap="small" dirty="0"/>
              <a:t>. </a:t>
            </a:r>
            <a:r>
              <a:rPr lang="en-US" sz="1400" b="1" cap="small" dirty="0" err="1"/>
              <a:t>Preate</a:t>
            </a:r>
            <a:r>
              <a:rPr lang="en-US" sz="1400" b="1" cap="small" dirty="0"/>
              <a:t>: </a:t>
            </a:r>
            <a:r>
              <a:rPr lang="en-US" sz="1400" dirty="0" smtClean="0"/>
              <a:t>There </a:t>
            </a:r>
            <a:r>
              <a:rPr lang="en-US" sz="1400" dirty="0"/>
              <a:t>are several interests.</a:t>
            </a:r>
          </a:p>
          <a:p>
            <a:pPr fontAlgn="base"/>
            <a:r>
              <a:rPr lang="en-US" sz="1400" dirty="0" smtClean="0"/>
              <a:t>	The </a:t>
            </a:r>
            <a:r>
              <a:rPr lang="en-US" sz="1400" dirty="0"/>
              <a:t>interest, of course, in protecting the life of the unborn child.</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Well </a:t>
            </a:r>
            <a:r>
              <a:rPr lang="en-US" sz="1400" dirty="0"/>
              <a:t>then, why not require notice to all fathers?</a:t>
            </a:r>
          </a:p>
          <a:p>
            <a:pPr fontAlgn="base"/>
            <a:r>
              <a:rPr lang="en-US" sz="1400" dirty="0" smtClean="0"/>
              <a:t>	It's </a:t>
            </a:r>
            <a:r>
              <a:rPr lang="en-US" sz="1400" dirty="0"/>
              <a:t>a curious sort of a provision, </a:t>
            </a:r>
            <a:r>
              <a:rPr lang="en-US" sz="1400" dirty="0" smtClean="0"/>
              <a:t>isn't </a:t>
            </a:r>
            <a:r>
              <a:rPr lang="en-US" sz="1400" dirty="0"/>
              <a:t>it?</a:t>
            </a:r>
          </a:p>
          <a:p>
            <a:pPr fontAlgn="base"/>
            <a:r>
              <a:rPr lang="en-US" sz="1400" dirty="0" smtClean="0"/>
              <a:t>	</a:t>
            </a:r>
            <a:r>
              <a:rPr lang="en-US" sz="1400" b="1" dirty="0"/>
              <a:t> </a:t>
            </a:r>
            <a:r>
              <a:rPr lang="en-US" sz="1400" b="1" cap="small" dirty="0"/>
              <a:t>Mr. </a:t>
            </a:r>
            <a:r>
              <a:rPr lang="en-US" sz="1400" b="1" cap="small" dirty="0" err="1"/>
              <a:t>Preate</a:t>
            </a:r>
            <a:r>
              <a:rPr lang="en-US" sz="1400" b="1" cap="small" dirty="0"/>
              <a:t>: </a:t>
            </a:r>
            <a:r>
              <a:rPr lang="en-US" sz="1400" dirty="0" smtClean="0"/>
              <a:t>It </a:t>
            </a:r>
            <a:r>
              <a:rPr lang="en-US" sz="1400" dirty="0"/>
              <a:t>is that, but the legislature has made the judgment that it wanted its statute to apply in this specific instance because it wanted to further the integrity of marriages.</a:t>
            </a:r>
          </a:p>
          <a:p>
            <a:pPr fontAlgn="base"/>
            <a:r>
              <a:rPr lang="en-US" sz="1400" dirty="0" smtClean="0"/>
              <a:t>	</a:t>
            </a:r>
            <a:r>
              <a:rPr lang="en-US" sz="1400" b="1" dirty="0"/>
              <a:t> </a:t>
            </a:r>
            <a:r>
              <a:rPr lang="en-US" sz="1400" b="1" cap="small" dirty="0"/>
              <a:t>Justice O'Connor:</a:t>
            </a:r>
            <a:r>
              <a:rPr lang="en-US" sz="1400" cap="small" dirty="0"/>
              <a:t> </a:t>
            </a:r>
            <a:r>
              <a:rPr lang="en-US" sz="1400" dirty="0" smtClean="0"/>
              <a:t>Would </a:t>
            </a:r>
            <a:r>
              <a:rPr lang="en-US" sz="1400" dirty="0"/>
              <a:t>you say that the State could similarly require a woman to notify anyone with whom she had intercourse that she planned to use some means of birth control after the intercourse that operates, </a:t>
            </a:r>
            <a:r>
              <a:rPr lang="en-US" sz="1400" dirty="0" smtClean="0"/>
              <a:t>let's </a:t>
            </a:r>
            <a:r>
              <a:rPr lang="en-US" sz="1400" dirty="0"/>
              <a:t>say, as an </a:t>
            </a:r>
            <a:r>
              <a:rPr lang="en-US" sz="1400" dirty="0" err="1"/>
              <a:t>abortifacient</a:t>
            </a:r>
            <a:r>
              <a:rPr lang="en-US" sz="1400" dirty="0" smtClean="0"/>
              <a:t>?</a:t>
            </a:r>
          </a:p>
          <a:p>
            <a:pPr fontAlgn="base"/>
            <a:r>
              <a:rPr lang="en-US" sz="1400" dirty="0"/>
              <a:t>	 </a:t>
            </a:r>
            <a:r>
              <a:rPr lang="en-US" sz="1400" b="1" cap="small" dirty="0"/>
              <a:t>Mr. </a:t>
            </a:r>
            <a:r>
              <a:rPr lang="en-US" sz="1400" b="1" cap="small" dirty="0" err="1"/>
              <a:t>Preate</a:t>
            </a:r>
            <a:r>
              <a:rPr lang="en-US" sz="1400" b="1" cap="small" dirty="0"/>
              <a:t>: </a:t>
            </a:r>
            <a:r>
              <a:rPr lang="en-US" sz="1400" dirty="0" smtClean="0"/>
              <a:t>Well--</a:t>
            </a:r>
            <a:endParaRPr lang="en-US" sz="1400" dirty="0"/>
          </a:p>
          <a:p>
            <a:pPr fontAlgn="base"/>
            <a:r>
              <a:rPr lang="en-US" sz="1400" dirty="0" smtClean="0"/>
              <a:t>	</a:t>
            </a:r>
            <a:r>
              <a:rPr lang="en-US" sz="1400" b="1" dirty="0"/>
              <a:t> </a:t>
            </a:r>
            <a:r>
              <a:rPr lang="en-US" sz="1400" b="1" cap="small" dirty="0"/>
              <a:t>Justice O'Connor:</a:t>
            </a:r>
            <a:r>
              <a:rPr lang="en-US" sz="1400" cap="small" dirty="0"/>
              <a:t> </a:t>
            </a:r>
            <a:r>
              <a:rPr lang="en-US" sz="1400" dirty="0" smtClean="0"/>
              <a:t>Could </a:t>
            </a:r>
            <a:r>
              <a:rPr lang="en-US" sz="1400" dirty="0"/>
              <a:t>the State do that?</a:t>
            </a:r>
          </a:p>
          <a:p>
            <a:pPr fontAlgn="base"/>
            <a:r>
              <a:rPr lang="en-US" sz="1400" dirty="0" smtClean="0"/>
              <a:t>	I </a:t>
            </a:r>
            <a:r>
              <a:rPr lang="en-US" sz="1400" dirty="0"/>
              <a:t>mean, it would be the same State interest, I suppose.</a:t>
            </a:r>
          </a:p>
          <a:p>
            <a:pPr fontAlgn="base"/>
            <a:r>
              <a:rPr lang="en-US" sz="1400" dirty="0" smtClean="0"/>
              <a:t>[</a:t>
            </a:r>
            <a:r>
              <a:rPr lang="en-US" sz="1400" i="1" dirty="0" smtClean="0"/>
              <a:t>Break</a:t>
            </a:r>
            <a:r>
              <a:rPr lang="en-US" sz="1400" dirty="0" smtClean="0"/>
              <a:t>.]</a:t>
            </a:r>
            <a:endParaRPr lang="en-US" sz="1400" dirty="0"/>
          </a:p>
          <a:p>
            <a:pPr fontAlgn="base"/>
            <a:r>
              <a:rPr lang="en-US" sz="1400" dirty="0" smtClean="0"/>
              <a:t>	</a:t>
            </a:r>
            <a:r>
              <a:rPr lang="en-US" sz="1400" b="1" dirty="0"/>
              <a:t> </a:t>
            </a:r>
            <a:r>
              <a:rPr lang="en-US" sz="1400" b="1" cap="small" dirty="0"/>
              <a:t>Justice O'Connor:</a:t>
            </a:r>
            <a:r>
              <a:rPr lang="en-US" sz="1400" cap="small" dirty="0"/>
              <a:t> </a:t>
            </a:r>
            <a:r>
              <a:rPr lang="en-US" sz="1400" dirty="0" smtClean="0"/>
              <a:t>Well</a:t>
            </a:r>
            <a:r>
              <a:rPr lang="en-US" sz="1400" dirty="0"/>
              <a:t>, </a:t>
            </a:r>
            <a:r>
              <a:rPr lang="en-US" sz="1400" dirty="0" smtClean="0"/>
              <a:t>we're </a:t>
            </a:r>
            <a:r>
              <a:rPr lang="en-US" sz="1400" dirty="0"/>
              <a:t>talking about the provision for notification in this case under the statute to the husband, and </a:t>
            </a:r>
            <a:r>
              <a:rPr lang="en-US" sz="1400" dirty="0" smtClean="0"/>
              <a:t>I'm </a:t>
            </a:r>
            <a:r>
              <a:rPr lang="en-US" sz="1400" dirty="0"/>
              <a:t>just asking whether a different type of State regulation would have to be upheld under your standard.</a:t>
            </a:r>
          </a:p>
          <a:p>
            <a:pPr fontAlgn="base"/>
            <a:r>
              <a:rPr lang="en-US" sz="1400" dirty="0"/>
              <a:t>	</a:t>
            </a:r>
            <a:r>
              <a:rPr lang="en-US" sz="1400" b="1" dirty="0"/>
              <a:t> </a:t>
            </a:r>
            <a:r>
              <a:rPr lang="en-US" sz="1400" b="1" cap="small" dirty="0"/>
              <a:t>Mr. </a:t>
            </a:r>
            <a:r>
              <a:rPr lang="en-US" sz="1400" b="1" cap="small" dirty="0" err="1"/>
              <a:t>Preate</a:t>
            </a:r>
            <a:r>
              <a:rPr lang="en-US" sz="1400" b="1" cap="small" dirty="0"/>
              <a:t>: </a:t>
            </a:r>
            <a:r>
              <a:rPr lang="en-US" sz="1400" dirty="0" smtClean="0"/>
              <a:t>Well</a:t>
            </a:r>
            <a:r>
              <a:rPr lang="en-US" sz="1400" dirty="0"/>
              <a:t>, if the State had posited its interest as protecting the life of the </a:t>
            </a:r>
            <a:r>
              <a:rPr lang="en-US" sz="1400" dirty="0" smtClean="0"/>
              <a:t>unborn, </a:t>
            </a:r>
            <a:r>
              <a:rPr lang="en-US" sz="1400" dirty="0"/>
              <a:t>then utilizing the rational basis standard, then I would submit that it </a:t>
            </a:r>
            <a:r>
              <a:rPr lang="en-US" sz="1400" i="1" dirty="0"/>
              <a:t>could</a:t>
            </a:r>
            <a:r>
              <a:rPr lang="en-US" sz="1400" dirty="0"/>
              <a:t> legitimately require that kind of notification to all people.</a:t>
            </a:r>
          </a:p>
          <a:p>
            <a:endParaRPr lang="en-US" sz="1400" dirty="0"/>
          </a:p>
        </p:txBody>
      </p:sp>
      <p:pic>
        <p:nvPicPr>
          <p:cNvPr id="3" name="planned phood excerp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10400" y="5414466"/>
            <a:ext cx="609600" cy="609600"/>
          </a:xfrm>
          <a:prstGeom prst="rect">
            <a:avLst/>
          </a:prstGeom>
        </p:spPr>
      </p:pic>
    </p:spTree>
    <p:extLst>
      <p:ext uri="{BB962C8B-B14F-4D97-AF65-F5344CB8AC3E}">
        <p14:creationId xmlns:p14="http://schemas.microsoft.com/office/powerpoint/2010/main" val="1686296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2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609600"/>
            <a:ext cx="6400800" cy="4801314"/>
          </a:xfrm>
          <a:prstGeom prst="rect">
            <a:avLst/>
          </a:prstGeom>
          <a:noFill/>
        </p:spPr>
        <p:txBody>
          <a:bodyPr wrap="square" rtlCol="0">
            <a:spAutoFit/>
          </a:bodyPr>
          <a:lstStyle/>
          <a:p>
            <a:pPr algn="ctr"/>
            <a:r>
              <a:rPr lang="en-US" i="1" dirty="0" smtClean="0"/>
              <a:t>Planned Parenthood v. Casey </a:t>
            </a:r>
            <a:r>
              <a:rPr lang="en-US" dirty="0" smtClean="0"/>
              <a:t>(1992)</a:t>
            </a:r>
          </a:p>
          <a:p>
            <a:endParaRPr lang="en-US" dirty="0"/>
          </a:p>
          <a:p>
            <a:r>
              <a:rPr lang="en-US" b="1" dirty="0">
                <a:solidFill>
                  <a:srgbClr val="FF0000"/>
                </a:solidFill>
              </a:rPr>
              <a:t>Liberty finds no refuge in a jurisprudence of doubt. </a:t>
            </a:r>
            <a:r>
              <a:rPr lang="en-US" dirty="0"/>
              <a:t>Yet 19 years after our holding that the Constitution protects </a:t>
            </a:r>
            <a:r>
              <a:rPr lang="en-US"/>
              <a:t>a </a:t>
            </a:r>
            <a:r>
              <a:rPr lang="en-US" smtClean="0"/>
              <a:t>woman's </a:t>
            </a:r>
            <a:r>
              <a:rPr lang="en-US" dirty="0"/>
              <a:t>right to terminate her pregnancy in its early stages, </a:t>
            </a:r>
            <a:r>
              <a:rPr lang="en-US" i="1" dirty="0"/>
              <a:t>Roe</a:t>
            </a:r>
            <a:r>
              <a:rPr lang="en-US" dirty="0"/>
              <a:t> v. </a:t>
            </a:r>
            <a:r>
              <a:rPr lang="en-US" i="1" dirty="0"/>
              <a:t>Wade</a:t>
            </a:r>
            <a:r>
              <a:rPr lang="en-US" dirty="0"/>
              <a:t>, </a:t>
            </a:r>
            <a:r>
              <a:rPr lang="en-US" dirty="0" smtClean="0"/>
              <a:t>that </a:t>
            </a:r>
            <a:r>
              <a:rPr lang="en-US" dirty="0"/>
              <a:t>definition </a:t>
            </a:r>
            <a:r>
              <a:rPr lang="en-US" dirty="0" smtClean="0"/>
              <a:t>of liberty </a:t>
            </a:r>
            <a:r>
              <a:rPr lang="en-US" dirty="0"/>
              <a:t>is still </a:t>
            </a:r>
            <a:r>
              <a:rPr lang="en-US" dirty="0" smtClean="0"/>
              <a:t>questioned…</a:t>
            </a:r>
          </a:p>
          <a:p>
            <a:endParaRPr lang="en-US" dirty="0"/>
          </a:p>
          <a:p>
            <a:r>
              <a:rPr lang="en-US" dirty="0" smtClean="0"/>
              <a:t>Numerous </a:t>
            </a:r>
            <a:r>
              <a:rPr lang="en-US" dirty="0"/>
              <a:t>forms of state regulation might have the incidental effect of increasing the cost or decreasing the availability of medical care, whether for abortion or any other medical procedure. The fact that a law which serves a valid purpose, one not designed </a:t>
            </a:r>
            <a:r>
              <a:rPr lang="en-US" dirty="0" smtClean="0"/>
              <a:t>to strike </a:t>
            </a:r>
            <a:r>
              <a:rPr lang="en-US" dirty="0"/>
              <a:t>at the right itself, has the incidental effect of making it more difficult or more expensive to procure an abortion cannot be enough to invalidate it. </a:t>
            </a:r>
            <a:r>
              <a:rPr lang="en-US" b="1" dirty="0">
                <a:solidFill>
                  <a:srgbClr val="FF0000"/>
                </a:solidFill>
              </a:rPr>
              <a:t>Only where state regulation imposes an undue burden on </a:t>
            </a:r>
            <a:r>
              <a:rPr lang="en-US" b="1">
                <a:solidFill>
                  <a:srgbClr val="FF0000"/>
                </a:solidFill>
              </a:rPr>
              <a:t>a </a:t>
            </a:r>
            <a:r>
              <a:rPr lang="en-US" b="1" smtClean="0">
                <a:solidFill>
                  <a:srgbClr val="FF0000"/>
                </a:solidFill>
              </a:rPr>
              <a:t>woman's </a:t>
            </a:r>
            <a:r>
              <a:rPr lang="en-US" b="1" dirty="0">
                <a:solidFill>
                  <a:srgbClr val="FF0000"/>
                </a:solidFill>
              </a:rPr>
              <a:t>ability to make this decision does the power of the State reach into the heart of the liberty protected by the Due Process Clause</a:t>
            </a:r>
            <a:r>
              <a:rPr lang="en-US" dirty="0"/>
              <a:t>. </a:t>
            </a:r>
          </a:p>
        </p:txBody>
      </p:sp>
    </p:spTree>
    <p:extLst>
      <p:ext uri="{BB962C8B-B14F-4D97-AF65-F5344CB8AC3E}">
        <p14:creationId xmlns:p14="http://schemas.microsoft.com/office/powerpoint/2010/main" val="18780190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620000" cy="6186309"/>
          </a:xfrm>
          <a:prstGeom prst="rect">
            <a:avLst/>
          </a:prstGeom>
          <a:noFill/>
        </p:spPr>
        <p:txBody>
          <a:bodyPr wrap="square" rtlCol="0">
            <a:spAutoFit/>
          </a:bodyPr>
          <a:lstStyle/>
          <a:p>
            <a:pPr algn="ctr"/>
            <a:r>
              <a:rPr lang="en-US" i="1" dirty="0" smtClean="0"/>
              <a:t>Planned Parenthood v. Casey </a:t>
            </a:r>
            <a:r>
              <a:rPr lang="en-US" dirty="0" smtClean="0"/>
              <a:t>(1992)—Scalia dissent</a:t>
            </a:r>
          </a:p>
          <a:p>
            <a:endParaRPr lang="en-US" dirty="0"/>
          </a:p>
          <a:p>
            <a:r>
              <a:rPr lang="en-US" dirty="0"/>
              <a:t>There is a poignant aspect to </a:t>
            </a:r>
            <a:r>
              <a:rPr lang="en-US" dirty="0" smtClean="0"/>
              <a:t>today’s </a:t>
            </a:r>
            <a:r>
              <a:rPr lang="en-US" dirty="0"/>
              <a:t>opinion. Its length, and what might be called its epic tone, suggest that its authors believe they are bringing to an end a troublesome era in the history of our Nation and of our Court. “It is the dimension” of authority, they say, to “</a:t>
            </a:r>
            <a:r>
              <a:rPr lang="en-US" dirty="0" err="1"/>
              <a:t>cal</a:t>
            </a:r>
            <a:r>
              <a:rPr lang="en-US" dirty="0"/>
              <a:t>[l] the contending sides of national controversy to end their national division by accepting a common mandate rooted in the Constitution.”</a:t>
            </a:r>
          </a:p>
          <a:p>
            <a:endParaRPr lang="en-US" dirty="0"/>
          </a:p>
          <a:p>
            <a:r>
              <a:rPr lang="en-US" dirty="0"/>
              <a:t>There comes vividly to mind a portrait by Emanuel Leutze that hangs in the Harvard Law School: Roger Brooke Taney, painted in 1859, the </a:t>
            </a:r>
            <a:r>
              <a:rPr lang="en-US" dirty="0" smtClean="0"/>
              <a:t>82</a:t>
            </a:r>
            <a:r>
              <a:rPr lang="en-US" baseline="30000" dirty="0" smtClean="0"/>
              <a:t>nd</a:t>
            </a:r>
            <a:r>
              <a:rPr lang="en-US" dirty="0" smtClean="0"/>
              <a:t> year </a:t>
            </a:r>
            <a:r>
              <a:rPr lang="en-US" dirty="0"/>
              <a:t>of his life, the </a:t>
            </a:r>
            <a:r>
              <a:rPr lang="en-US" dirty="0" smtClean="0"/>
              <a:t>24</a:t>
            </a:r>
            <a:r>
              <a:rPr lang="en-US" baseline="30000" dirty="0" smtClean="0"/>
              <a:t>th</a:t>
            </a:r>
            <a:r>
              <a:rPr lang="en-US" dirty="0" smtClean="0"/>
              <a:t> of </a:t>
            </a:r>
            <a:r>
              <a:rPr lang="en-US" dirty="0"/>
              <a:t>his Chief Justiceship, the second after his opinion in </a:t>
            </a:r>
            <a:r>
              <a:rPr lang="en-US" i="1" dirty="0"/>
              <a:t>Dred Scott</a:t>
            </a:r>
            <a:r>
              <a:rPr lang="en-US" dirty="0"/>
              <a:t>…There seems to be on his face, and in his deep set eyes, an expression of profound sadness and disillusionment. Perhaps he always looked that way, even when dwelling upon the happiest of thoughts. But those of us who know how the </a:t>
            </a:r>
            <a:r>
              <a:rPr lang="en-US" dirty="0" err="1"/>
              <a:t>lustre</a:t>
            </a:r>
            <a:r>
              <a:rPr lang="en-US" dirty="0"/>
              <a:t> of his great Chief Justiceship came to be eclipsed by </a:t>
            </a:r>
            <a:r>
              <a:rPr lang="en-US" i="1" dirty="0"/>
              <a:t>Dred Scott</a:t>
            </a:r>
            <a:r>
              <a:rPr lang="en-US" dirty="0"/>
              <a:t> cannot help believing that he had that case--its already apparent consequences for the Court, and its soon to be played out consequences for the Nation--burning on his mind</a:t>
            </a:r>
            <a:r>
              <a:rPr lang="en-US" b="1" dirty="0">
                <a:solidFill>
                  <a:srgbClr val="FF0000"/>
                </a:solidFill>
              </a:rPr>
              <a:t>. I expect that two years earlier he, too, had thought himself “call[</a:t>
            </a:r>
            <a:r>
              <a:rPr lang="en-US" b="1" dirty="0" err="1">
                <a:solidFill>
                  <a:srgbClr val="FF0000"/>
                </a:solidFill>
              </a:rPr>
              <a:t>ing</a:t>
            </a:r>
            <a:r>
              <a:rPr lang="en-US" b="1" dirty="0">
                <a:solidFill>
                  <a:srgbClr val="FF0000"/>
                </a:solidFill>
              </a:rPr>
              <a:t>] the contending sides of national controversy to end their national division by accepting a common mandate rooted in the Constitution</a:t>
            </a:r>
            <a:r>
              <a:rPr lang="en-US" b="1" dirty="0" smtClean="0">
                <a:solidFill>
                  <a:srgbClr val="FF0000"/>
                </a:solidFill>
              </a:rPr>
              <a:t>.”</a:t>
            </a:r>
            <a:r>
              <a:rPr lang="en-US" dirty="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impson-hil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 y="-1"/>
            <a:ext cx="9067800" cy="5096655"/>
          </a:xfrm>
          <a:prstGeom prst="rect">
            <a:avLst/>
          </a:prstGeom>
        </p:spPr>
      </p:pic>
    </p:spTree>
    <p:extLst>
      <p:ext uri="{BB962C8B-B14F-4D97-AF65-F5344CB8AC3E}">
        <p14:creationId xmlns:p14="http://schemas.microsoft.com/office/powerpoint/2010/main" val="18477350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eurweb.com/wp-content/uploads/2011/01/carol_moseley_braun2011-med-wide.jpg"/>
          <p:cNvPicPr>
            <a:picLocks noChangeAspect="1" noChangeArrowheads="1"/>
          </p:cNvPicPr>
          <p:nvPr/>
        </p:nvPicPr>
        <p:blipFill>
          <a:blip r:embed="rId3" cstate="print"/>
          <a:srcRect/>
          <a:stretch>
            <a:fillRect/>
          </a:stretch>
        </p:blipFill>
        <p:spPr bwMode="auto">
          <a:xfrm>
            <a:off x="-15239" y="0"/>
            <a:ext cx="4053840" cy="3283111"/>
          </a:xfrm>
          <a:prstGeom prst="rect">
            <a:avLst/>
          </a:prstGeom>
          <a:noFill/>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191000"/>
            <a:ext cx="6505575"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99" y="15240"/>
            <a:ext cx="6048375"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Yearofthewoman.jpg"/>
          <p:cNvPicPr>
            <a:picLocks noChangeAspect="1" noChangeArrowheads="1"/>
          </p:cNvPicPr>
          <p:nvPr/>
        </p:nvPicPr>
        <p:blipFill>
          <a:blip r:embed="rId3" cstate="print"/>
          <a:srcRect/>
          <a:stretch>
            <a:fillRect/>
          </a:stretch>
        </p:blipFill>
        <p:spPr bwMode="auto">
          <a:xfrm>
            <a:off x="381000" y="0"/>
            <a:ext cx="8443682" cy="567415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With Vice President Albert Gore, Jr., and Attorney General nominee Janet Reno in the Rose Garden, February 11."/>
          <p:cNvPicPr>
            <a:picLocks noChangeAspect="1" noChangeArrowheads="1"/>
          </p:cNvPicPr>
          <p:nvPr/>
        </p:nvPicPr>
        <p:blipFill>
          <a:blip r:embed="rId3" cstate="print"/>
          <a:srcRect/>
          <a:stretch>
            <a:fillRect/>
          </a:stretch>
        </p:blipFill>
        <p:spPr bwMode="auto">
          <a:xfrm>
            <a:off x="1143000" y="20320"/>
            <a:ext cx="7162800" cy="668528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ccess.gpo.gov/nara/pubpaps/photos/phol93v1.jpg"/>
          <p:cNvPicPr>
            <a:picLocks noChangeAspect="1" noChangeArrowheads="1"/>
          </p:cNvPicPr>
          <p:nvPr/>
        </p:nvPicPr>
        <p:blipFill>
          <a:blip r:embed="rId3" cstate="print"/>
          <a:srcRect/>
          <a:stretch>
            <a:fillRect/>
          </a:stretch>
        </p:blipFill>
        <p:spPr bwMode="auto">
          <a:xfrm>
            <a:off x="2209801" y="381000"/>
            <a:ext cx="5819710" cy="585851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nieman.harvard.edu/assets/Image/Nieman%20Reports/Images%20by%20Issue/spring02/70p019.jpg"/>
          <p:cNvPicPr>
            <a:picLocks noChangeAspect="1" noChangeArrowheads="1"/>
          </p:cNvPicPr>
          <p:nvPr/>
        </p:nvPicPr>
        <p:blipFill>
          <a:blip r:embed="rId3" cstate="print"/>
          <a:srcRect/>
          <a:stretch>
            <a:fillRect/>
          </a:stretch>
        </p:blipFill>
        <p:spPr bwMode="auto">
          <a:xfrm>
            <a:off x="-33977" y="76200"/>
            <a:ext cx="9177977" cy="6037072"/>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jpg"/>
          <p:cNvPicPr>
            <a:picLocks noChangeAspect="1"/>
          </p:cNvPicPr>
          <p:nvPr/>
        </p:nvPicPr>
        <p:blipFill>
          <a:blip r:embed="rId3" cstate="print"/>
          <a:stretch>
            <a:fillRect/>
          </a:stretch>
        </p:blipFill>
        <p:spPr>
          <a:xfrm>
            <a:off x="914400" y="16525"/>
            <a:ext cx="7436339" cy="5395669"/>
          </a:xfrm>
          <a:prstGeom prst="rect">
            <a:avLst/>
          </a:prstGeom>
        </p:spPr>
      </p:pic>
    </p:spTree>
    <p:extLst>
      <p:ext uri="{BB962C8B-B14F-4D97-AF65-F5344CB8AC3E}">
        <p14:creationId xmlns:p14="http://schemas.microsoft.com/office/powerpoint/2010/main" val="38630293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ist diagnosing terry schiavo on senate floorwmv.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14400" y="0"/>
            <a:ext cx="7239000" cy="5429250"/>
          </a:xfrm>
          <a:prstGeom prst="rect">
            <a:avLst/>
          </a:prstGeom>
        </p:spPr>
      </p:pic>
    </p:spTree>
    <p:extLst>
      <p:ext uri="{BB962C8B-B14F-4D97-AF65-F5344CB8AC3E}">
        <p14:creationId xmlns:p14="http://schemas.microsoft.com/office/powerpoint/2010/main" val="10401059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 poll.PNG"/>
          <p:cNvPicPr>
            <a:picLocks noChangeAspect="1"/>
          </p:cNvPicPr>
          <p:nvPr/>
        </p:nvPicPr>
        <p:blipFill>
          <a:blip r:embed="rId3" cstate="print"/>
          <a:stretch>
            <a:fillRect/>
          </a:stretch>
        </p:blipFill>
        <p:spPr>
          <a:xfrm>
            <a:off x="37467" y="213863"/>
            <a:ext cx="9069066" cy="6430273"/>
          </a:xfrm>
          <a:prstGeom prst="rect">
            <a:avLst/>
          </a:prstGeom>
        </p:spPr>
      </p:pic>
    </p:spTree>
    <p:extLst>
      <p:ext uri="{BB962C8B-B14F-4D97-AF65-F5344CB8AC3E}">
        <p14:creationId xmlns:p14="http://schemas.microsoft.com/office/powerpoint/2010/main" val="16012555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553200" cy="5355312"/>
          </a:xfrm>
          <a:prstGeom prst="rect">
            <a:avLst/>
          </a:prstGeom>
          <a:noFill/>
        </p:spPr>
        <p:txBody>
          <a:bodyPr wrap="square" rtlCol="0">
            <a:spAutoFit/>
          </a:bodyPr>
          <a:lstStyle/>
          <a:p>
            <a:pPr algn="ctr"/>
            <a:r>
              <a:rPr lang="en-US" i="1" dirty="0" smtClean="0">
                <a:solidFill>
                  <a:prstClr val="black"/>
                </a:solidFill>
              </a:rPr>
              <a:t>Gonzales v</a:t>
            </a:r>
            <a:r>
              <a:rPr lang="en-US" i="1" dirty="0">
                <a:solidFill>
                  <a:prstClr val="black"/>
                </a:solidFill>
              </a:rPr>
              <a:t>. </a:t>
            </a:r>
            <a:r>
              <a:rPr lang="en-US" i="1" dirty="0" err="1">
                <a:solidFill>
                  <a:prstClr val="black"/>
                </a:solidFill>
              </a:rPr>
              <a:t>Carhart</a:t>
            </a:r>
            <a:r>
              <a:rPr lang="en-US" i="1" dirty="0">
                <a:solidFill>
                  <a:prstClr val="black"/>
                </a:solidFill>
              </a:rPr>
              <a:t> </a:t>
            </a:r>
            <a:r>
              <a:rPr lang="en-US" dirty="0">
                <a:solidFill>
                  <a:prstClr val="black"/>
                </a:solidFill>
              </a:rPr>
              <a:t>(</a:t>
            </a:r>
            <a:r>
              <a:rPr lang="en-US" dirty="0" smtClean="0">
                <a:solidFill>
                  <a:prstClr val="black"/>
                </a:solidFill>
              </a:rPr>
              <a:t>2007)</a:t>
            </a:r>
          </a:p>
          <a:p>
            <a:endParaRPr lang="en-US" dirty="0">
              <a:solidFill>
                <a:prstClr val="black"/>
              </a:solidFill>
            </a:endParaRPr>
          </a:p>
          <a:p>
            <a:r>
              <a:rPr lang="en-US" dirty="0">
                <a:solidFill>
                  <a:prstClr val="black"/>
                </a:solidFill>
              </a:rPr>
              <a:t>Whatever one’s views concerning the </a:t>
            </a:r>
            <a:r>
              <a:rPr lang="en-US" i="1" dirty="0">
                <a:solidFill>
                  <a:prstClr val="black"/>
                </a:solidFill>
              </a:rPr>
              <a:t>Casey</a:t>
            </a:r>
            <a:r>
              <a:rPr lang="en-US" dirty="0">
                <a:solidFill>
                  <a:prstClr val="black"/>
                </a:solidFill>
              </a:rPr>
              <a:t> joint opinion, it is evident a premise central to its conclusion—that the government has a legitimate and substantial interest in preserving and promoting fetal life—would be repudiated were the Court now to affirm the judgments of the Courts of </a:t>
            </a:r>
            <a:r>
              <a:rPr lang="en-US" dirty="0" smtClean="0">
                <a:solidFill>
                  <a:prstClr val="black"/>
                </a:solidFill>
              </a:rPr>
              <a:t>Appeals [and overturn the NE law]…</a:t>
            </a:r>
          </a:p>
          <a:p>
            <a:endParaRPr lang="en-US" dirty="0">
              <a:solidFill>
                <a:prstClr val="black"/>
              </a:solidFill>
            </a:endParaRPr>
          </a:p>
          <a:p>
            <a:r>
              <a:rPr lang="en-US" b="1" dirty="0">
                <a:solidFill>
                  <a:srgbClr val="FF0000"/>
                </a:solidFill>
              </a:rPr>
              <a:t>T</a:t>
            </a:r>
            <a:r>
              <a:rPr lang="en-US" b="1" dirty="0" smtClean="0">
                <a:solidFill>
                  <a:srgbClr val="FF0000"/>
                </a:solidFill>
              </a:rPr>
              <a:t>he </a:t>
            </a:r>
            <a:r>
              <a:rPr lang="en-US" b="1" dirty="0">
                <a:solidFill>
                  <a:srgbClr val="FF0000"/>
                </a:solidFill>
              </a:rPr>
              <a:t>Act furthers the legitimate interest of the Government in protecting the life of the fetus that may become a </a:t>
            </a:r>
            <a:r>
              <a:rPr lang="en-US" b="1" dirty="0" smtClean="0">
                <a:solidFill>
                  <a:srgbClr val="FF0000"/>
                </a:solidFill>
              </a:rPr>
              <a:t>child</a:t>
            </a:r>
            <a:r>
              <a:rPr lang="en-US" dirty="0" smtClean="0">
                <a:solidFill>
                  <a:prstClr val="black"/>
                </a:solidFill>
              </a:rPr>
              <a:t>…</a:t>
            </a:r>
          </a:p>
          <a:p>
            <a:endParaRPr lang="en-US" dirty="0">
              <a:solidFill>
                <a:prstClr val="black"/>
              </a:solidFill>
            </a:endParaRPr>
          </a:p>
          <a:p>
            <a:r>
              <a:rPr lang="en-US" dirty="0" smtClean="0">
                <a:solidFill>
                  <a:prstClr val="black"/>
                </a:solidFill>
              </a:rPr>
              <a:t>Respondents </a:t>
            </a:r>
            <a:r>
              <a:rPr lang="en-US" dirty="0">
                <a:solidFill>
                  <a:prstClr val="black"/>
                </a:solidFill>
              </a:rPr>
              <a:t>have not demonstrated that the Act, as a facial matter, is void for vagueness, or that it imposes an undue burden on a woman’s right to abortion based on its </a:t>
            </a:r>
            <a:r>
              <a:rPr lang="en-US" dirty="0" err="1">
                <a:solidFill>
                  <a:prstClr val="black"/>
                </a:solidFill>
              </a:rPr>
              <a:t>overbreadth</a:t>
            </a:r>
            <a:r>
              <a:rPr lang="en-US" dirty="0">
                <a:solidFill>
                  <a:prstClr val="black"/>
                </a:solidFill>
              </a:rPr>
              <a:t> or lack of a health exception.</a:t>
            </a:r>
            <a:endParaRPr lang="en-US" dirty="0" smtClean="0">
              <a:solidFill>
                <a:prstClr val="black"/>
              </a:solidFill>
            </a:endParaRPr>
          </a:p>
          <a:p>
            <a:endParaRPr lang="en-US" dirty="0">
              <a:solidFill>
                <a:prstClr val="black"/>
              </a:solidFill>
            </a:endParaRPr>
          </a:p>
          <a:p>
            <a:endParaRPr lang="en-US" dirty="0" smtClean="0">
              <a:solidFill>
                <a:prstClr val="black"/>
              </a:solidFill>
            </a:endParaRPr>
          </a:p>
          <a:p>
            <a:endParaRPr lang="en-US" dirty="0">
              <a:solidFill>
                <a:prstClr val="black"/>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5638800"/>
            <a:ext cx="49911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3480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381000"/>
            <a:ext cx="6019800" cy="5632311"/>
          </a:xfrm>
          <a:prstGeom prst="rect">
            <a:avLst/>
          </a:prstGeom>
          <a:noFill/>
        </p:spPr>
        <p:txBody>
          <a:bodyPr wrap="square" rtlCol="0">
            <a:spAutoFit/>
          </a:bodyPr>
          <a:lstStyle/>
          <a:p>
            <a:r>
              <a:rPr lang="en-US" i="1" dirty="0">
                <a:solidFill>
                  <a:prstClr val="black"/>
                </a:solidFill>
              </a:rPr>
              <a:t>Ledbetter v. Goodyear Tire &amp; Rubber </a:t>
            </a:r>
            <a:r>
              <a:rPr lang="en-US" dirty="0">
                <a:solidFill>
                  <a:prstClr val="black"/>
                </a:solidFill>
              </a:rPr>
              <a:t>(2007</a:t>
            </a:r>
            <a:r>
              <a:rPr lang="en-US" dirty="0" smtClean="0">
                <a:solidFill>
                  <a:prstClr val="black"/>
                </a:solidFill>
              </a:rPr>
              <a:t>)—Ginsburg dissent</a:t>
            </a:r>
          </a:p>
          <a:p>
            <a:endParaRPr lang="en-US" dirty="0">
              <a:solidFill>
                <a:prstClr val="black"/>
              </a:solidFill>
            </a:endParaRPr>
          </a:p>
          <a:p>
            <a:r>
              <a:rPr lang="en-US" dirty="0">
                <a:solidFill>
                  <a:prstClr val="black"/>
                </a:solidFill>
              </a:rPr>
              <a:t>The Court’s insistence on immediate contest overlooks common characteristics of pay discrimination. Pay disparities often occur, as they did in Ledbetter’s case, in small increments; cause to suspect that discrimination is at work develops only over time. Comparative pay information, moreover, is often hidden from the employee’s view. Employers may keep under wraps the pay differentials maintained among supervisors, no less the reasons for those </a:t>
            </a:r>
            <a:r>
              <a:rPr lang="en-US" dirty="0" smtClean="0">
                <a:solidFill>
                  <a:prstClr val="black"/>
                </a:solidFill>
              </a:rPr>
              <a:t>differentials…</a:t>
            </a:r>
          </a:p>
          <a:p>
            <a:endParaRPr lang="en-US" dirty="0">
              <a:solidFill>
                <a:prstClr val="black"/>
              </a:solidFill>
            </a:endParaRPr>
          </a:p>
          <a:p>
            <a:r>
              <a:rPr lang="en-US" b="1" dirty="0">
                <a:solidFill>
                  <a:srgbClr val="FF0000"/>
                </a:solidFill>
              </a:rPr>
              <a:t>This is not the first time the Court has ordered a cramped interpretation of Title VII, incompatible with the statute’s broad remedial purpose. </a:t>
            </a:r>
            <a:r>
              <a:rPr lang="en-US" b="1" dirty="0" smtClean="0">
                <a:solidFill>
                  <a:srgbClr val="FF0000"/>
                </a:solidFill>
              </a:rPr>
              <a:t>Once </a:t>
            </a:r>
            <a:r>
              <a:rPr lang="en-US" b="1" dirty="0">
                <a:solidFill>
                  <a:srgbClr val="FF0000"/>
                </a:solidFill>
              </a:rPr>
              <a:t>again, the ball is in Congress’ court. As in 1991, the Legislature may act to correct this Court’s parsimonious reading of Title VII.</a:t>
            </a:r>
            <a:endParaRPr lang="en-US" b="1" dirty="0" smtClean="0">
              <a:solidFill>
                <a:srgbClr val="FF0000"/>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12" y="5638800"/>
            <a:ext cx="5057775"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4797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706" y="6427"/>
            <a:ext cx="9144000" cy="5143501"/>
          </a:xfrm>
          <a:prstGeom prst="rect">
            <a:avLst/>
          </a:prstGeom>
        </p:spPr>
      </p:pic>
    </p:spTree>
    <p:extLst>
      <p:ext uri="{BB962C8B-B14F-4D97-AF65-F5344CB8AC3E}">
        <p14:creationId xmlns:p14="http://schemas.microsoft.com/office/powerpoint/2010/main" val="1014941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4304372" cy="3657601"/>
          </a:xfrm>
          <a:prstGeom prst="rect">
            <a:avLst/>
          </a:prstGeom>
        </p:spPr>
      </p:pic>
      <p:pic>
        <p:nvPicPr>
          <p:cNvPr id="3" name="Picture 2"/>
          <p:cNvPicPr>
            <a:picLocks noChangeAspect="1"/>
          </p:cNvPicPr>
          <p:nvPr/>
        </p:nvPicPr>
        <p:blipFill>
          <a:blip r:embed="rId3"/>
          <a:stretch>
            <a:fillRect/>
          </a:stretch>
        </p:blipFill>
        <p:spPr>
          <a:xfrm>
            <a:off x="3733800" y="2238375"/>
            <a:ext cx="5305425" cy="4619625"/>
          </a:xfrm>
          <a:prstGeom prst="rect">
            <a:avLst/>
          </a:prstGeom>
        </p:spPr>
      </p:pic>
    </p:spTree>
    <p:extLst>
      <p:ext uri="{BB962C8B-B14F-4D97-AF65-F5344CB8AC3E}">
        <p14:creationId xmlns:p14="http://schemas.microsoft.com/office/powerpoint/2010/main" val="1038505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8361"/>
            <a:ext cx="4562130" cy="3828361"/>
          </a:xfrm>
          <a:prstGeom prst="rect">
            <a:avLst/>
          </a:prstGeom>
        </p:spPr>
      </p:pic>
      <p:pic>
        <p:nvPicPr>
          <p:cNvPr id="3" name="Picture 2"/>
          <p:cNvPicPr>
            <a:picLocks noChangeAspect="1"/>
          </p:cNvPicPr>
          <p:nvPr/>
        </p:nvPicPr>
        <p:blipFill>
          <a:blip r:embed="rId3"/>
          <a:stretch>
            <a:fillRect/>
          </a:stretch>
        </p:blipFill>
        <p:spPr>
          <a:xfrm>
            <a:off x="3543300" y="2209800"/>
            <a:ext cx="5600700" cy="4648200"/>
          </a:xfrm>
          <a:prstGeom prst="rect">
            <a:avLst/>
          </a:prstGeom>
        </p:spPr>
      </p:pic>
    </p:spTree>
    <p:extLst>
      <p:ext uri="{BB962C8B-B14F-4D97-AF65-F5344CB8AC3E}">
        <p14:creationId xmlns:p14="http://schemas.microsoft.com/office/powerpoint/2010/main" val="2351677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5925" y="80962"/>
            <a:ext cx="5772150" cy="6696075"/>
          </a:xfrm>
          <a:prstGeom prst="rect">
            <a:avLst/>
          </a:prstGeom>
        </p:spPr>
      </p:pic>
    </p:spTree>
    <p:extLst>
      <p:ext uri="{BB962C8B-B14F-4D97-AF65-F5344CB8AC3E}">
        <p14:creationId xmlns:p14="http://schemas.microsoft.com/office/powerpoint/2010/main" val="2096524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5343</TotalTime>
  <Words>590</Words>
  <Application>Microsoft Office PowerPoint</Application>
  <PresentationFormat>On-screen Show (4:3)</PresentationFormat>
  <Paragraphs>81</Paragraphs>
  <Slides>41</Slides>
  <Notes>17</Notes>
  <HiddenSlides>0</HiddenSlides>
  <MMClips>5</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41</vt:i4>
      </vt:variant>
    </vt:vector>
  </HeadingPairs>
  <TitlesOfParts>
    <vt:vector size="46" baseType="lpstr">
      <vt:lpstr>Arial</vt:lpstr>
      <vt:lpstr>Calibri</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70</cp:revision>
  <dcterms:created xsi:type="dcterms:W3CDTF">2011-04-14T15:44:48Z</dcterms:created>
  <dcterms:modified xsi:type="dcterms:W3CDTF">2016-05-02T20:15:17Z</dcterms:modified>
</cp:coreProperties>
</file>