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0" r:id="rId6"/>
  </p:sldMasterIdLst>
  <p:notesMasterIdLst>
    <p:notesMasterId r:id="rId52"/>
  </p:notesMasterIdLst>
  <p:sldIdLst>
    <p:sldId id="300" r:id="rId7"/>
    <p:sldId id="304" r:id="rId8"/>
    <p:sldId id="274" r:id="rId9"/>
    <p:sldId id="435" r:id="rId10"/>
    <p:sldId id="312" r:id="rId11"/>
    <p:sldId id="354" r:id="rId12"/>
    <p:sldId id="356" r:id="rId13"/>
    <p:sldId id="393" r:id="rId14"/>
    <p:sldId id="392" r:id="rId15"/>
    <p:sldId id="313" r:id="rId16"/>
    <p:sldId id="394" r:id="rId17"/>
    <p:sldId id="436" r:id="rId18"/>
    <p:sldId id="315" r:id="rId19"/>
    <p:sldId id="359" r:id="rId20"/>
    <p:sldId id="357" r:id="rId21"/>
    <p:sldId id="316" r:id="rId22"/>
    <p:sldId id="317" r:id="rId23"/>
    <p:sldId id="395" r:id="rId24"/>
    <p:sldId id="443" r:id="rId25"/>
    <p:sldId id="414" r:id="rId26"/>
    <p:sldId id="333" r:id="rId27"/>
    <p:sldId id="362" r:id="rId28"/>
    <p:sldId id="363" r:id="rId29"/>
    <p:sldId id="334" r:id="rId30"/>
    <p:sldId id="402" r:id="rId31"/>
    <p:sldId id="426" r:id="rId32"/>
    <p:sldId id="430" r:id="rId33"/>
    <p:sldId id="431" r:id="rId34"/>
    <p:sldId id="399" r:id="rId35"/>
    <p:sldId id="404" r:id="rId36"/>
    <p:sldId id="350" r:id="rId37"/>
    <p:sldId id="383" r:id="rId38"/>
    <p:sldId id="437" r:id="rId39"/>
    <p:sldId id="438" r:id="rId40"/>
    <p:sldId id="439" r:id="rId41"/>
    <p:sldId id="440" r:id="rId42"/>
    <p:sldId id="441" r:id="rId43"/>
    <p:sldId id="442" r:id="rId44"/>
    <p:sldId id="339" r:id="rId45"/>
    <p:sldId id="415" r:id="rId46"/>
    <p:sldId id="405" r:id="rId47"/>
    <p:sldId id="373" r:id="rId48"/>
    <p:sldId id="412" r:id="rId49"/>
    <p:sldId id="341" r:id="rId50"/>
    <p:sldId id="342"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90" autoAdjust="0"/>
    <p:restoredTop sz="94660"/>
  </p:normalViewPr>
  <p:slideViewPr>
    <p:cSldViewPr>
      <p:cViewPr varScale="1">
        <p:scale>
          <a:sx n="87" d="100"/>
          <a:sy n="87" d="100"/>
        </p:scale>
        <p:origin x="157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EE6EEC-EF6C-4927-8F8D-97A9B8AEB881}" type="datetimeFigureOut">
              <a:rPr lang="en-US" smtClean="0"/>
              <a:pPr/>
              <a:t>16-Apr-16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A1942E-4103-4255-BCA5-053B3AD145E5}" type="slidenum">
              <a:rPr lang="en-US" smtClean="0"/>
              <a:pPr/>
              <a:t>‹#›</a:t>
            </a:fld>
            <a:endParaRPr lang="en-US"/>
          </a:p>
        </p:txBody>
      </p:sp>
    </p:spTree>
    <p:extLst>
      <p:ext uri="{BB962C8B-B14F-4D97-AF65-F5344CB8AC3E}">
        <p14:creationId xmlns:p14="http://schemas.microsoft.com/office/powerpoint/2010/main" val="2775099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465824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a:t>
            </a:fld>
            <a:endParaRPr lang="en-US"/>
          </a:p>
        </p:txBody>
      </p:sp>
    </p:spTree>
    <p:extLst>
      <p:ext uri="{BB962C8B-B14F-4D97-AF65-F5344CB8AC3E}">
        <p14:creationId xmlns:p14="http://schemas.microsoft.com/office/powerpoint/2010/main" val="703511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556646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429108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970384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3402346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142936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152486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636203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993076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3471103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076074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Hin</a:t>
            </a:r>
            <a:r>
              <a:rPr lang="en-US" dirty="0" smtClean="0"/>
              <a:t>—</a:t>
            </a:r>
            <a:r>
              <a:rPr lang="en-US" dirty="0" err="1" smtClean="0"/>
              <a:t>lud</a:t>
            </a:r>
            <a:r>
              <a:rPr lang="en-US" dirty="0" smtClean="0"/>
              <a:t>-Kaiser 1917</a:t>
            </a:r>
            <a:endParaRPr lang="en-US" dirty="0"/>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991271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68F246A-8B6F-4686-BEF4-20728055C6EB}" type="slidenum">
              <a:rPr lang="en-US" altLang="en-US">
                <a:solidFill>
                  <a:prstClr val="black"/>
                </a:solidFill>
              </a:rPr>
              <a:pPr/>
              <a:t>30</a:t>
            </a:fld>
            <a:endParaRPr lang="en-US" altLang="en-US">
              <a:solidFill>
                <a:prstClr val="black"/>
              </a:solidFill>
            </a:endParaRPr>
          </a:p>
        </p:txBody>
      </p:sp>
    </p:spTree>
    <p:extLst>
      <p:ext uri="{BB962C8B-B14F-4D97-AF65-F5344CB8AC3E}">
        <p14:creationId xmlns:p14="http://schemas.microsoft.com/office/powerpoint/2010/main" val="4050075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79849C1-2C22-4421-B37C-19DF9B876875}" type="slidenum">
              <a:rPr lang="en-US" altLang="en-US">
                <a:solidFill>
                  <a:prstClr val="black"/>
                </a:solidFill>
              </a:rPr>
              <a:pPr/>
              <a:t>32</a:t>
            </a:fld>
            <a:endParaRPr lang="en-US" altLang="en-US">
              <a:solidFill>
                <a:prstClr val="black"/>
              </a:solidFill>
            </a:endParaRPr>
          </a:p>
        </p:txBody>
      </p:sp>
    </p:spTree>
    <p:extLst>
      <p:ext uri="{BB962C8B-B14F-4D97-AF65-F5344CB8AC3E}">
        <p14:creationId xmlns:p14="http://schemas.microsoft.com/office/powerpoint/2010/main" val="1331577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solidFill>
                  <a:prstClr val="black"/>
                </a:solidFill>
              </a:rPr>
              <a:pPr>
                <a:defRPr/>
              </a:pPr>
              <a:t>34</a:t>
            </a:fld>
            <a:endParaRPr lang="en-US">
              <a:solidFill>
                <a:prstClr val="black"/>
              </a:solidFill>
            </a:endParaRPr>
          </a:p>
        </p:txBody>
      </p:sp>
    </p:spTree>
    <p:extLst>
      <p:ext uri="{BB962C8B-B14F-4D97-AF65-F5344CB8AC3E}">
        <p14:creationId xmlns:p14="http://schemas.microsoft.com/office/powerpoint/2010/main" val="1789578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Charles </a:t>
            </a:r>
            <a:r>
              <a:rPr lang="en-US" dirty="0" err="1" smtClean="0"/>
              <a:t>schenck</a:t>
            </a:r>
            <a:endParaRPr lang="en-US" dirty="0"/>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solidFill>
                  <a:prstClr val="black"/>
                </a:solidFill>
              </a:rPr>
              <a:pPr>
                <a:defRPr/>
              </a:pPr>
              <a:t>35</a:t>
            </a:fld>
            <a:endParaRPr lang="en-US">
              <a:solidFill>
                <a:prstClr val="black"/>
              </a:solidFill>
            </a:endParaRPr>
          </a:p>
        </p:txBody>
      </p:sp>
    </p:spTree>
    <p:extLst>
      <p:ext uri="{BB962C8B-B14F-4D97-AF65-F5344CB8AC3E}">
        <p14:creationId xmlns:p14="http://schemas.microsoft.com/office/powerpoint/2010/main" val="2847196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t>gregory</a:t>
            </a:r>
          </a:p>
        </p:txBody>
      </p:sp>
    </p:spTree>
    <p:extLst>
      <p:ext uri="{BB962C8B-B14F-4D97-AF65-F5344CB8AC3E}">
        <p14:creationId xmlns:p14="http://schemas.microsoft.com/office/powerpoint/2010/main" val="4162601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solidFill>
                  <a:prstClr val="black"/>
                </a:solidFill>
              </a:rPr>
              <a:pPr>
                <a:defRPr/>
              </a:pPr>
              <a:t>38</a:t>
            </a:fld>
            <a:endParaRPr lang="en-US">
              <a:solidFill>
                <a:prstClr val="black"/>
              </a:solidFill>
            </a:endParaRPr>
          </a:p>
        </p:txBody>
      </p:sp>
    </p:spTree>
    <p:extLst>
      <p:ext uri="{BB962C8B-B14F-4D97-AF65-F5344CB8AC3E}">
        <p14:creationId xmlns:p14="http://schemas.microsoft.com/office/powerpoint/2010/main" val="787460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068011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84945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46943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215852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pPr/>
              <a:t>16-Apr-16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pPr/>
              <a:t>16-Apr-16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E9E55-C047-4FBB-8B01-172F2AB8F29C}" type="datetimeFigureOut">
              <a:rPr lang="en-US" smtClean="0"/>
              <a:pPr/>
              <a:t>16-Apr-16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EE9E55-C047-4FBB-8B01-172F2AB8F29C}" type="datetimeFigureOut">
              <a:rPr lang="en-US" smtClean="0"/>
              <a:pPr/>
              <a:t>16-Apr-16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EE9E55-C047-4FBB-8B01-172F2AB8F29C}" type="datetimeFigureOut">
              <a:rPr lang="en-US" smtClean="0"/>
              <a:pPr/>
              <a:t>16-Apr-16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EE9E55-C047-4FBB-8B01-172F2AB8F29C}" type="datetimeFigureOut">
              <a:rPr lang="en-US" smtClean="0"/>
              <a:pPr/>
              <a:t>16-Apr-16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E9E55-C047-4FBB-8B01-172F2AB8F29C}" type="datetimeFigureOut">
              <a:rPr lang="en-US" smtClean="0"/>
              <a:pPr/>
              <a:t>16-Apr-16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pPr/>
              <a:t>16-Apr-16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E9E55-C047-4FBB-8B01-172F2AB8F29C}" type="datetimeFigureOut">
              <a:rPr lang="en-US" smtClean="0"/>
              <a:pPr/>
              <a:t>16-Apr-16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pPr/>
              <a:t>16-Apr-16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E9E55-C047-4FBB-8B01-172F2AB8F29C}" type="datetimeFigureOut">
              <a:rPr lang="en-US" smtClean="0"/>
              <a:pPr/>
              <a:t>16-Apr-16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176FD-C7D2-4353-9699-5F73748B38F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5508D87-3C65-4002-AB04-A9920C734D92}"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4A10E1E-0431-43DE-AB29-F3FED3C80623}" type="slidenum">
              <a:rPr lang="en-US" altLang="en-US"/>
              <a:pPr/>
              <a:t>‹#›</a:t>
            </a:fld>
            <a:endParaRPr lang="en-US" altLang="en-US"/>
          </a:p>
        </p:txBody>
      </p:sp>
    </p:spTree>
    <p:extLst>
      <p:ext uri="{BB962C8B-B14F-4D97-AF65-F5344CB8AC3E}">
        <p14:creationId xmlns:p14="http://schemas.microsoft.com/office/powerpoint/2010/main" val="3794432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D7F2D7-14E7-4499-BF45-B9B4D3CC492D}"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047DF68-2EB1-4E4E-9E59-91D5C27BC62F}" type="slidenum">
              <a:rPr lang="en-US" altLang="en-US"/>
              <a:pPr/>
              <a:t>‹#›</a:t>
            </a:fld>
            <a:endParaRPr lang="en-US" altLang="en-US"/>
          </a:p>
        </p:txBody>
      </p:sp>
    </p:spTree>
    <p:extLst>
      <p:ext uri="{BB962C8B-B14F-4D97-AF65-F5344CB8AC3E}">
        <p14:creationId xmlns:p14="http://schemas.microsoft.com/office/powerpoint/2010/main" val="4180794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2C6E985-C47A-4E67-94D4-D8896CDDD5E1}"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0C5C6CC-4503-4C9E-8332-128DA663D113}" type="slidenum">
              <a:rPr lang="en-US" altLang="en-US"/>
              <a:pPr/>
              <a:t>‹#›</a:t>
            </a:fld>
            <a:endParaRPr lang="en-US" altLang="en-US"/>
          </a:p>
        </p:txBody>
      </p:sp>
    </p:spTree>
    <p:extLst>
      <p:ext uri="{BB962C8B-B14F-4D97-AF65-F5344CB8AC3E}">
        <p14:creationId xmlns:p14="http://schemas.microsoft.com/office/powerpoint/2010/main" val="751750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6B7A44C-F77D-44CF-A35C-8D1D6F395DF2}"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281036-FEBB-4B4E-8661-BCF904DFD974}" type="slidenum">
              <a:rPr lang="en-US" altLang="en-US"/>
              <a:pPr/>
              <a:t>‹#›</a:t>
            </a:fld>
            <a:endParaRPr lang="en-US" altLang="en-US"/>
          </a:p>
        </p:txBody>
      </p:sp>
    </p:spTree>
    <p:extLst>
      <p:ext uri="{BB962C8B-B14F-4D97-AF65-F5344CB8AC3E}">
        <p14:creationId xmlns:p14="http://schemas.microsoft.com/office/powerpoint/2010/main" val="1153659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90C84B9-D1A7-4E14-A91E-BB82243C658A}"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0C981B8-8CE6-45EB-BAEE-53B67130B24D}" type="slidenum">
              <a:rPr lang="en-US" altLang="en-US"/>
              <a:pPr/>
              <a:t>‹#›</a:t>
            </a:fld>
            <a:endParaRPr lang="en-US" altLang="en-US"/>
          </a:p>
        </p:txBody>
      </p:sp>
    </p:spTree>
    <p:extLst>
      <p:ext uri="{BB962C8B-B14F-4D97-AF65-F5344CB8AC3E}">
        <p14:creationId xmlns:p14="http://schemas.microsoft.com/office/powerpoint/2010/main" val="1673955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6BBD63C-3859-4CF8-A054-EA09EBE7AB3F}"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2AE448-ED66-4443-8F85-87525E0AD5A6}" type="slidenum">
              <a:rPr lang="en-US" altLang="en-US"/>
              <a:pPr/>
              <a:t>‹#›</a:t>
            </a:fld>
            <a:endParaRPr lang="en-US" altLang="en-US"/>
          </a:p>
        </p:txBody>
      </p:sp>
    </p:spTree>
    <p:extLst>
      <p:ext uri="{BB962C8B-B14F-4D97-AF65-F5344CB8AC3E}">
        <p14:creationId xmlns:p14="http://schemas.microsoft.com/office/powerpoint/2010/main" val="313364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581325-937D-480F-95E5-1E41FA43B959}"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0EB6B55-E5D9-4C74-8FCD-978A4B5A2612}" type="slidenum">
              <a:rPr lang="en-US" altLang="en-US"/>
              <a:pPr/>
              <a:t>‹#›</a:t>
            </a:fld>
            <a:endParaRPr lang="en-US" altLang="en-US"/>
          </a:p>
        </p:txBody>
      </p:sp>
    </p:spTree>
    <p:extLst>
      <p:ext uri="{BB962C8B-B14F-4D97-AF65-F5344CB8AC3E}">
        <p14:creationId xmlns:p14="http://schemas.microsoft.com/office/powerpoint/2010/main" val="3258679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E5975A-694B-4331-931D-106AAC339D79}"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4799FC69-02C4-4908-8522-D5C99E6FC916}" type="slidenum">
              <a:rPr lang="en-US" altLang="en-US"/>
              <a:pPr/>
              <a:t>‹#›</a:t>
            </a:fld>
            <a:endParaRPr lang="en-US" altLang="en-US"/>
          </a:p>
        </p:txBody>
      </p:sp>
    </p:spTree>
    <p:extLst>
      <p:ext uri="{BB962C8B-B14F-4D97-AF65-F5344CB8AC3E}">
        <p14:creationId xmlns:p14="http://schemas.microsoft.com/office/powerpoint/2010/main" val="780310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71BD97-75D1-4EE2-A50C-D209D4AB67DD}"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944A14B-2458-4475-8601-C112AACB78A1}" type="slidenum">
              <a:rPr lang="en-US" altLang="en-US"/>
              <a:pPr/>
              <a:t>‹#›</a:t>
            </a:fld>
            <a:endParaRPr lang="en-US" altLang="en-US"/>
          </a:p>
        </p:txBody>
      </p:sp>
    </p:spTree>
    <p:extLst>
      <p:ext uri="{BB962C8B-B14F-4D97-AF65-F5344CB8AC3E}">
        <p14:creationId xmlns:p14="http://schemas.microsoft.com/office/powerpoint/2010/main" val="324797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F679346-BC3E-4632-B998-5DCD2E402303}"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0C86ABE-9B7B-4A2A-A85E-6E259EB00F37}" type="slidenum">
              <a:rPr lang="en-US" altLang="en-US"/>
              <a:pPr/>
              <a:t>‹#›</a:t>
            </a:fld>
            <a:endParaRPr lang="en-US" altLang="en-US"/>
          </a:p>
        </p:txBody>
      </p:sp>
    </p:spTree>
    <p:extLst>
      <p:ext uri="{BB962C8B-B14F-4D97-AF65-F5344CB8AC3E}">
        <p14:creationId xmlns:p14="http://schemas.microsoft.com/office/powerpoint/2010/main" val="187712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A71076-4829-42F2-B888-94B066E3DD75}"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4D6967F-751F-44AE-B961-E93A513BC728}" type="slidenum">
              <a:rPr lang="en-US" altLang="en-US"/>
              <a:pPr/>
              <a:t>‹#›</a:t>
            </a:fld>
            <a:endParaRPr lang="en-US" altLang="en-US"/>
          </a:p>
        </p:txBody>
      </p:sp>
    </p:spTree>
    <p:extLst>
      <p:ext uri="{BB962C8B-B14F-4D97-AF65-F5344CB8AC3E}">
        <p14:creationId xmlns:p14="http://schemas.microsoft.com/office/powerpoint/2010/main" val="19117698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E7F5D8B-8759-4962-BE00-5F1330232EFC}"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7B8147B-6799-4CC6-B47B-EFD221D9FF6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00814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FDAC05E-986D-4E94-984D-79E55F864BDF}"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2D3516-FFC4-4AA1-9283-1C015A9927B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972233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2F11875-89E4-47B2-BD6E-6F2A52B64BCA}"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58546E-71A6-42DD-9EFE-D698636E469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3358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4378FF5-5411-4694-BF94-0800B6F55CE2}"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BFA0903-1C42-434C-80DD-41C10272E60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452715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E77854D-A913-4BF3-A215-D548195ED44A}"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D1B3BA6-3C42-44EA-B824-007245C839A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48806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B9630C5-EA3E-4568-AD14-B1AB4FEF1537}"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E95D793-1534-4BE5-9A32-92DAC273041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22106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31126B7-A3CE-461B-88F6-71F8BEFEDDC8}"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250942-000A-4CF3-834E-0F68CACBCDD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167373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EFE5111-9F26-4785-AF53-1453A8C7D5E3}"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7D3A09D-84ED-4FA2-B1CC-4E20CF176FF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03783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8F67BB5-8DC2-430A-88BC-699F8BFA2ABC}"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DDBE8AD-C4B6-409F-AE51-3C06A0FE9D5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14043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D6CD6F-3C52-43D6-8B79-8D7ECFF6B02D}"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0711A46-4A11-49CC-A6C0-B41E79A3CA8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281890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C2CDB92-56F1-463B-82AD-77B61A0E502F}"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849FF7-EDA6-4421-B625-60B8D1A20F8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5457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095B44A-EBE3-424C-81F8-FD3948AC8817}"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15F16B7-8C20-49EF-B53D-D0093EC8246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691537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AD5298-CF46-40FB-A16E-7FA0EC5D543F}"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8D85184-141A-4238-97AB-F2A8B77AD3F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744125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F090DAB-46A1-4DB1-AECB-881632F6D2F9}"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4C9FC8E-6C8F-48CC-A3A4-E0CA8D885D0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193279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B0AAAF7-5E95-489A-A09A-82B1AFC49AE6}" type="datetimeFigureOut">
              <a:rPr lang="en-US">
                <a:solidFill>
                  <a:prstClr val="black">
                    <a:tint val="75000"/>
                  </a:prstClr>
                </a:solidFill>
              </a:rPr>
              <a:pPr>
                <a:defRPr/>
              </a:pPr>
              <a:t>16-Apr-16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C93606-29DD-4D7F-8D3D-A2F6D1E9F47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8800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67FB16E-F903-4B58-99E0-B0573069DCA8}" type="datetimeFigureOut">
              <a:rPr lang="en-US">
                <a:solidFill>
                  <a:prstClr val="black">
                    <a:tint val="75000"/>
                  </a:prstClr>
                </a:solidFill>
              </a:rPr>
              <a:pPr>
                <a:defRPr/>
              </a:pPr>
              <a:t>16-Apr-16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61415CF-5EF3-4AE8-A060-0B224947F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27680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A0B9FC5-8607-4CB6-88CA-13D6A4A53477}" type="datetimeFigureOut">
              <a:rPr lang="en-US">
                <a:solidFill>
                  <a:prstClr val="black">
                    <a:tint val="75000"/>
                  </a:prstClr>
                </a:solidFill>
              </a:rPr>
              <a:pPr>
                <a:defRPr/>
              </a:pPr>
              <a:t>16-Apr-16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0060AB4-8B2F-4F9F-9512-EFA8F4267FF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275027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400817-0DB4-4091-9254-B26179F926DC}" type="datetimeFigureOut">
              <a:rPr lang="en-US">
                <a:solidFill>
                  <a:prstClr val="black">
                    <a:tint val="75000"/>
                  </a:prstClr>
                </a:solidFill>
              </a:rPr>
              <a:pPr>
                <a:defRPr/>
              </a:pPr>
              <a:t>16-Apr-16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0C61457-033B-418D-A700-78A977F9C9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35046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3A9DA3-5B09-4D6A-A477-218A80341503}" type="datetimeFigureOut">
              <a:rPr lang="en-US">
                <a:solidFill>
                  <a:prstClr val="black">
                    <a:tint val="75000"/>
                  </a:prstClr>
                </a:solidFill>
              </a:rPr>
              <a:pPr>
                <a:defRPr/>
              </a:pPr>
              <a:t>16-Apr-16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67A1FDC-353A-4BF2-BC63-6234FCC87B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27902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92906C3-6A03-4967-B3D4-EF46BE52AB18}" type="datetimeFigureOut">
              <a:rPr lang="en-US">
                <a:solidFill>
                  <a:prstClr val="black">
                    <a:tint val="75000"/>
                  </a:prstClr>
                </a:solidFill>
              </a:rPr>
              <a:pPr>
                <a:defRPr/>
              </a:pPr>
              <a:t>16-Apr-16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8CE7751-0F53-45D8-AF6D-B19ED39C839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752155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65FB29-A83B-4523-AC8D-D1C45B0904C4}"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63612-15F9-4710-9EAE-55BDE12355B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59674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49B91EA-DAB1-424A-BD62-91B6A9BC83C0}"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4104E-C282-47CE-9EC2-EB03E47CC07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60251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5508D87-3C65-4002-AB04-A9920C734D92}"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4A10E1E-0431-43DE-AB29-F3FED3C80623}" type="slidenum">
              <a:rPr lang="en-US" altLang="en-US"/>
              <a:pPr/>
              <a:t>‹#›</a:t>
            </a:fld>
            <a:endParaRPr lang="en-US" altLang="en-US"/>
          </a:p>
        </p:txBody>
      </p:sp>
    </p:spTree>
    <p:extLst>
      <p:ext uri="{BB962C8B-B14F-4D97-AF65-F5344CB8AC3E}">
        <p14:creationId xmlns:p14="http://schemas.microsoft.com/office/powerpoint/2010/main" val="37489224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D7F2D7-14E7-4499-BF45-B9B4D3CC492D}"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047DF68-2EB1-4E4E-9E59-91D5C27BC62F}" type="slidenum">
              <a:rPr lang="en-US" altLang="en-US"/>
              <a:pPr/>
              <a:t>‹#›</a:t>
            </a:fld>
            <a:endParaRPr lang="en-US" altLang="en-US"/>
          </a:p>
        </p:txBody>
      </p:sp>
    </p:spTree>
    <p:extLst>
      <p:ext uri="{BB962C8B-B14F-4D97-AF65-F5344CB8AC3E}">
        <p14:creationId xmlns:p14="http://schemas.microsoft.com/office/powerpoint/2010/main" val="4059784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2C6E985-C47A-4E67-94D4-D8896CDDD5E1}"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0C5C6CC-4503-4C9E-8332-128DA663D113}" type="slidenum">
              <a:rPr lang="en-US" altLang="en-US"/>
              <a:pPr/>
              <a:t>‹#›</a:t>
            </a:fld>
            <a:endParaRPr lang="en-US" altLang="en-US"/>
          </a:p>
        </p:txBody>
      </p:sp>
    </p:spTree>
    <p:extLst>
      <p:ext uri="{BB962C8B-B14F-4D97-AF65-F5344CB8AC3E}">
        <p14:creationId xmlns:p14="http://schemas.microsoft.com/office/powerpoint/2010/main" val="40323441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6B7A44C-F77D-44CF-A35C-8D1D6F395DF2}"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281036-FEBB-4B4E-8661-BCF904DFD974}" type="slidenum">
              <a:rPr lang="en-US" altLang="en-US"/>
              <a:pPr/>
              <a:t>‹#›</a:t>
            </a:fld>
            <a:endParaRPr lang="en-US" altLang="en-US"/>
          </a:p>
        </p:txBody>
      </p:sp>
    </p:spTree>
    <p:extLst>
      <p:ext uri="{BB962C8B-B14F-4D97-AF65-F5344CB8AC3E}">
        <p14:creationId xmlns:p14="http://schemas.microsoft.com/office/powerpoint/2010/main" val="2065678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90C84B9-D1A7-4E14-A91E-BB82243C658A}"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0C981B8-8CE6-45EB-BAEE-53B67130B24D}" type="slidenum">
              <a:rPr lang="en-US" altLang="en-US"/>
              <a:pPr/>
              <a:t>‹#›</a:t>
            </a:fld>
            <a:endParaRPr lang="en-US" altLang="en-US"/>
          </a:p>
        </p:txBody>
      </p:sp>
    </p:spTree>
    <p:extLst>
      <p:ext uri="{BB962C8B-B14F-4D97-AF65-F5344CB8AC3E}">
        <p14:creationId xmlns:p14="http://schemas.microsoft.com/office/powerpoint/2010/main" val="35194165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6BBD63C-3859-4CF8-A054-EA09EBE7AB3F}"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2AE448-ED66-4443-8F85-87525E0AD5A6}" type="slidenum">
              <a:rPr lang="en-US" altLang="en-US"/>
              <a:pPr/>
              <a:t>‹#›</a:t>
            </a:fld>
            <a:endParaRPr lang="en-US" altLang="en-US"/>
          </a:p>
        </p:txBody>
      </p:sp>
    </p:spTree>
    <p:extLst>
      <p:ext uri="{BB962C8B-B14F-4D97-AF65-F5344CB8AC3E}">
        <p14:creationId xmlns:p14="http://schemas.microsoft.com/office/powerpoint/2010/main" val="27509654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581325-937D-480F-95E5-1E41FA43B959}"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50EB6B55-E5D9-4C74-8FCD-978A4B5A2612}" type="slidenum">
              <a:rPr lang="en-US" altLang="en-US"/>
              <a:pPr/>
              <a:t>‹#›</a:t>
            </a:fld>
            <a:endParaRPr lang="en-US" altLang="en-US"/>
          </a:p>
        </p:txBody>
      </p:sp>
    </p:spTree>
    <p:extLst>
      <p:ext uri="{BB962C8B-B14F-4D97-AF65-F5344CB8AC3E}">
        <p14:creationId xmlns:p14="http://schemas.microsoft.com/office/powerpoint/2010/main" val="33606898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E5975A-694B-4331-931D-106AAC339D79}"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4799FC69-02C4-4908-8522-D5C99E6FC916}" type="slidenum">
              <a:rPr lang="en-US" altLang="en-US"/>
              <a:pPr/>
              <a:t>‹#›</a:t>
            </a:fld>
            <a:endParaRPr lang="en-US" altLang="en-US"/>
          </a:p>
        </p:txBody>
      </p:sp>
    </p:spTree>
    <p:extLst>
      <p:ext uri="{BB962C8B-B14F-4D97-AF65-F5344CB8AC3E}">
        <p14:creationId xmlns:p14="http://schemas.microsoft.com/office/powerpoint/2010/main" val="19008799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71BD97-75D1-4EE2-A50C-D209D4AB67DD}"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944A14B-2458-4475-8601-C112AACB78A1}" type="slidenum">
              <a:rPr lang="en-US" altLang="en-US"/>
              <a:pPr/>
              <a:t>‹#›</a:t>
            </a:fld>
            <a:endParaRPr lang="en-US" altLang="en-US"/>
          </a:p>
        </p:txBody>
      </p:sp>
    </p:spTree>
    <p:extLst>
      <p:ext uri="{BB962C8B-B14F-4D97-AF65-F5344CB8AC3E}">
        <p14:creationId xmlns:p14="http://schemas.microsoft.com/office/powerpoint/2010/main" val="1294467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F679346-BC3E-4632-B998-5DCD2E402303}"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0C86ABE-9B7B-4A2A-A85E-6E259EB00F37}" type="slidenum">
              <a:rPr lang="en-US" altLang="en-US"/>
              <a:pPr/>
              <a:t>‹#›</a:t>
            </a:fld>
            <a:endParaRPr lang="en-US" altLang="en-US"/>
          </a:p>
        </p:txBody>
      </p:sp>
    </p:spTree>
    <p:extLst>
      <p:ext uri="{BB962C8B-B14F-4D97-AF65-F5344CB8AC3E}">
        <p14:creationId xmlns:p14="http://schemas.microsoft.com/office/powerpoint/2010/main" val="10694697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A71076-4829-42F2-B888-94B066E3DD75}"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4D6967F-751F-44AE-B961-E93A513BC728}" type="slidenum">
              <a:rPr lang="en-US" altLang="en-US"/>
              <a:pPr/>
              <a:t>‹#›</a:t>
            </a:fld>
            <a:endParaRPr lang="en-US" altLang="en-US"/>
          </a:p>
        </p:txBody>
      </p:sp>
    </p:spTree>
    <p:extLst>
      <p:ext uri="{BB962C8B-B14F-4D97-AF65-F5344CB8AC3E}">
        <p14:creationId xmlns:p14="http://schemas.microsoft.com/office/powerpoint/2010/main" val="34030126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095B44A-EBE3-424C-81F8-FD3948AC8817}"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15F16B7-8C20-49EF-B53D-D0093EC8246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30182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AD5298-CF46-40FB-A16E-7FA0EC5D543F}"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8D85184-141A-4238-97AB-F2A8B77AD3F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2705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F090DAB-46A1-4DB1-AECB-881632F6D2F9}"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4C9FC8E-6C8F-48CC-A3A4-E0CA8D885D0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108270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B0AAAF7-5E95-489A-A09A-82B1AFC49AE6}" type="datetimeFigureOut">
              <a:rPr lang="en-US">
                <a:solidFill>
                  <a:prstClr val="black">
                    <a:tint val="75000"/>
                  </a:prstClr>
                </a:solidFill>
              </a:rPr>
              <a:pPr>
                <a:defRPr/>
              </a:pPr>
              <a:t>16-Apr-16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C93606-29DD-4D7F-8D3D-A2F6D1E9F47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877030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67FB16E-F903-4B58-99E0-B0573069DCA8}" type="datetimeFigureOut">
              <a:rPr lang="en-US">
                <a:solidFill>
                  <a:prstClr val="black">
                    <a:tint val="75000"/>
                  </a:prstClr>
                </a:solidFill>
              </a:rPr>
              <a:pPr>
                <a:defRPr/>
              </a:pPr>
              <a:t>16-Apr-16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61415CF-5EF3-4AE8-A060-0B224947F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877826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A0B9FC5-8607-4CB6-88CA-13D6A4A53477}" type="datetimeFigureOut">
              <a:rPr lang="en-US">
                <a:solidFill>
                  <a:prstClr val="black">
                    <a:tint val="75000"/>
                  </a:prstClr>
                </a:solidFill>
              </a:rPr>
              <a:pPr>
                <a:defRPr/>
              </a:pPr>
              <a:t>16-Apr-16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0060AB4-8B2F-4F9F-9512-EFA8F4267FF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848899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400817-0DB4-4091-9254-B26179F926DC}" type="datetimeFigureOut">
              <a:rPr lang="en-US">
                <a:solidFill>
                  <a:prstClr val="black">
                    <a:tint val="75000"/>
                  </a:prstClr>
                </a:solidFill>
              </a:rPr>
              <a:pPr>
                <a:defRPr/>
              </a:pPr>
              <a:t>16-Apr-16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0C61457-033B-418D-A700-78A977F9C9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837741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3A9DA3-5B09-4D6A-A477-218A80341503}" type="datetimeFigureOut">
              <a:rPr lang="en-US">
                <a:solidFill>
                  <a:prstClr val="black">
                    <a:tint val="75000"/>
                  </a:prstClr>
                </a:solidFill>
              </a:rPr>
              <a:pPr>
                <a:defRPr/>
              </a:pPr>
              <a:t>16-Apr-16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67A1FDC-353A-4BF2-BC63-6234FCC87B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26414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92906C3-6A03-4967-B3D4-EF46BE52AB18}" type="datetimeFigureOut">
              <a:rPr lang="en-US">
                <a:solidFill>
                  <a:prstClr val="black">
                    <a:tint val="75000"/>
                  </a:prstClr>
                </a:solidFill>
              </a:rPr>
              <a:pPr>
                <a:defRPr/>
              </a:pPr>
              <a:t>16-Apr-16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8CE7751-0F53-45D8-AF6D-B19ED39C839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41664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65FB29-A83B-4523-AC8D-D1C45B0904C4}"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63612-15F9-4710-9EAE-55BDE12355B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249029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49B91EA-DAB1-424A-BD62-91B6A9BC83C0}"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4104E-C282-47CE-9EC2-EB03E47CC07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45263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EE9E55-C047-4FBB-8B01-172F2AB8F29C}" type="datetimeFigureOut">
              <a:rPr lang="en-US" smtClean="0"/>
              <a:pPr/>
              <a:t>16-Apr-16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76FD-C7D2-4353-9699-5F73748B38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1660713-2835-4962-B387-359119E9A854}"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A8166D16-D3E4-47E1-A60C-7AA7CFFD505D}" type="slidenum">
              <a:rPr lang="en-US" altLang="en-US" smtClean="0">
                <a:cs typeface="Arial" panose="020B0604020202020204" pitchFamily="34" charset="0"/>
              </a:rPr>
              <a:pPr fontAlgn="base">
                <a:spcBef>
                  <a:spcPct val="0"/>
                </a:spcBef>
                <a:spcAft>
                  <a:spcPct val="0"/>
                </a:spcAft>
              </a:pPr>
              <a:t>‹#›</a:t>
            </a:fld>
            <a:endParaRPr lang="en-US" altLang="en-US" smtClean="0">
              <a:cs typeface="Arial" panose="020B0604020202020204" pitchFamily="34" charset="0"/>
            </a:endParaRPr>
          </a:p>
        </p:txBody>
      </p:sp>
    </p:spTree>
    <p:extLst>
      <p:ext uri="{BB962C8B-B14F-4D97-AF65-F5344CB8AC3E}">
        <p14:creationId xmlns:p14="http://schemas.microsoft.com/office/powerpoint/2010/main" val="7150294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232D7AF-B67B-40A8-A442-FB179050FAA5}"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E9C166F-C0AE-49D1-99B1-57F0265880E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033988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CD9E5BC-BC03-483A-882C-6989E08A5715}"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C010DFC-1995-4CFB-ACBB-DE5FBDD75B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42639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1660713-2835-4962-B387-359119E9A854}" type="datetimeFigureOut">
              <a:rPr lang="en-US">
                <a:solidFill>
                  <a:prstClr val="black">
                    <a:tint val="75000"/>
                  </a:prstClr>
                </a:solidFill>
              </a:rPr>
              <a:pPr>
                <a:defRPr/>
              </a:pPr>
              <a:t>16-Apr-16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A8166D16-D3E4-47E1-A60C-7AA7CFFD505D}" type="slidenum">
              <a:rPr lang="en-US" altLang="en-US" smtClean="0">
                <a:cs typeface="Arial" panose="020B0604020202020204" pitchFamily="34" charset="0"/>
              </a:rPr>
              <a:pPr fontAlgn="base">
                <a:spcBef>
                  <a:spcPct val="0"/>
                </a:spcBef>
                <a:spcAft>
                  <a:spcPct val="0"/>
                </a:spcAft>
              </a:pPr>
              <a:t>‹#›</a:t>
            </a:fld>
            <a:endParaRPr lang="en-US" altLang="en-US" smtClean="0">
              <a:cs typeface="Arial" panose="020B0604020202020204" pitchFamily="34" charset="0"/>
            </a:endParaRPr>
          </a:p>
        </p:txBody>
      </p:sp>
    </p:spTree>
    <p:extLst>
      <p:ext uri="{BB962C8B-B14F-4D97-AF65-F5344CB8AC3E}">
        <p14:creationId xmlns:p14="http://schemas.microsoft.com/office/powerpoint/2010/main" val="395480641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CD9E5BC-BC03-483A-882C-6989E08A5715}" type="datetimeFigureOut">
              <a:rPr lang="en-US">
                <a:solidFill>
                  <a:prstClr val="black">
                    <a:tint val="75000"/>
                  </a:prstClr>
                </a:solidFill>
              </a:rPr>
              <a:pPr>
                <a:defRPr/>
              </a:pPr>
              <a:t>16-Apr-16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C010DFC-1995-4CFB-ACBB-DE5FBDD75B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1027046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51.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62.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2575" y="609600"/>
            <a:ext cx="9356280" cy="5562600"/>
          </a:xfrm>
          <a:prstGeom prst="rect">
            <a:avLst/>
          </a:prstGeom>
        </p:spPr>
      </p:pic>
    </p:spTree>
    <p:extLst>
      <p:ext uri="{BB962C8B-B14F-4D97-AF65-F5344CB8AC3E}">
        <p14:creationId xmlns:p14="http://schemas.microsoft.com/office/powerpoint/2010/main" val="3469364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h.gif"/>
          <p:cNvPicPr>
            <a:picLocks noChangeAspect="1"/>
          </p:cNvPicPr>
          <p:nvPr/>
        </p:nvPicPr>
        <p:blipFill>
          <a:blip r:embed="rId3" cstate="print"/>
          <a:stretch>
            <a:fillRect/>
          </a:stretch>
        </p:blipFill>
        <p:spPr>
          <a:xfrm>
            <a:off x="0" y="129264"/>
            <a:ext cx="9144000" cy="6599471"/>
          </a:xfrm>
          <a:prstGeom prst="rect">
            <a:avLst/>
          </a:prstGeom>
        </p:spPr>
      </p:pic>
    </p:spTree>
    <p:extLst>
      <p:ext uri="{BB962C8B-B14F-4D97-AF65-F5344CB8AC3E}">
        <p14:creationId xmlns:p14="http://schemas.microsoft.com/office/powerpoint/2010/main" val="3068723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stern_europe1878.jpg"/>
          <p:cNvPicPr>
            <a:picLocks noChangeAspect="1"/>
          </p:cNvPicPr>
          <p:nvPr/>
        </p:nvPicPr>
        <p:blipFill>
          <a:blip r:embed="rId3" cstate="print"/>
          <a:stretch>
            <a:fillRect/>
          </a:stretch>
        </p:blipFill>
        <p:spPr>
          <a:xfrm>
            <a:off x="596646" y="630936"/>
            <a:ext cx="7950708" cy="559612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0"/>
            <a:ext cx="6947606" cy="5734050"/>
          </a:xfrm>
          <a:prstGeom prst="rect">
            <a:avLst/>
          </a:prstGeom>
        </p:spPr>
      </p:pic>
      <p:sp>
        <p:nvSpPr>
          <p:cNvPr id="3" name="TextBox 2"/>
          <p:cNvSpPr txBox="1"/>
          <p:nvPr/>
        </p:nvSpPr>
        <p:spPr>
          <a:xfrm>
            <a:off x="685800" y="5867400"/>
            <a:ext cx="7924800" cy="923330"/>
          </a:xfrm>
          <a:prstGeom prst="rect">
            <a:avLst/>
          </a:prstGeom>
          <a:noFill/>
        </p:spPr>
        <p:txBody>
          <a:bodyPr wrap="square" rtlCol="0">
            <a:spAutoFit/>
          </a:bodyPr>
          <a:lstStyle/>
          <a:p>
            <a:r>
              <a:rPr lang="en-US" dirty="0" smtClean="0">
                <a:solidFill>
                  <a:prstClr val="black"/>
                </a:solidFill>
              </a:rPr>
              <a:t>“To </a:t>
            </a:r>
            <a:r>
              <a:rPr lang="en-US" dirty="0">
                <a:solidFill>
                  <a:prstClr val="black"/>
                </a:solidFill>
              </a:rPr>
              <a:t>win, we must </a:t>
            </a:r>
            <a:r>
              <a:rPr lang="en-US" dirty="0" err="1">
                <a:solidFill>
                  <a:prstClr val="black"/>
                </a:solidFill>
              </a:rPr>
              <a:t>endeavour</a:t>
            </a:r>
            <a:r>
              <a:rPr lang="en-US" dirty="0">
                <a:solidFill>
                  <a:prstClr val="black"/>
                </a:solidFill>
              </a:rPr>
              <a:t> to be the stronger of the two at the point of impact. Our only hope of this lies in making our own choice of operations, not in waiting passively for whatever the enemy chooses for us</a:t>
            </a:r>
            <a:r>
              <a:rPr lang="en-US" dirty="0" smtClean="0">
                <a:solidFill>
                  <a:prstClr val="black"/>
                </a:solidFill>
              </a:rPr>
              <a:t>.”</a:t>
            </a:r>
            <a:endParaRPr lang="en-US" dirty="0">
              <a:solidFill>
                <a:prstClr val="black"/>
              </a:solidFill>
            </a:endParaRPr>
          </a:p>
        </p:txBody>
      </p:sp>
    </p:spTree>
    <p:extLst>
      <p:ext uri="{BB962C8B-B14F-4D97-AF65-F5344CB8AC3E}">
        <p14:creationId xmlns:p14="http://schemas.microsoft.com/office/powerpoint/2010/main" val="21229132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WWarchdukeMe.jpg"/>
          <p:cNvPicPr>
            <a:picLocks noChangeAspect="1"/>
          </p:cNvPicPr>
          <p:nvPr/>
        </p:nvPicPr>
        <p:blipFill>
          <a:blip r:embed="rId3" cstate="print"/>
          <a:stretch>
            <a:fillRect/>
          </a:stretch>
        </p:blipFill>
        <p:spPr>
          <a:xfrm>
            <a:off x="718457" y="-29059"/>
            <a:ext cx="7739743" cy="6887059"/>
          </a:xfrm>
          <a:prstGeom prst="rect">
            <a:avLst/>
          </a:prstGeom>
        </p:spPr>
      </p:pic>
    </p:spTree>
    <p:extLst>
      <p:ext uri="{BB962C8B-B14F-4D97-AF65-F5344CB8AC3E}">
        <p14:creationId xmlns:p14="http://schemas.microsoft.com/office/powerpoint/2010/main" val="1438097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17026"/>
            <a:ext cx="9143999" cy="6423948"/>
          </a:xfrm>
          <a:prstGeom prst="rect">
            <a:avLst/>
          </a:prstGeom>
        </p:spPr>
      </p:pic>
    </p:spTree>
    <p:extLst>
      <p:ext uri="{BB962C8B-B14F-4D97-AF65-F5344CB8AC3E}">
        <p14:creationId xmlns:p14="http://schemas.microsoft.com/office/powerpoint/2010/main" val="3746207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0"/>
            <a:ext cx="7010400" cy="7010400"/>
          </a:xfrm>
          <a:prstGeom prst="rect">
            <a:avLst/>
          </a:prstGeom>
        </p:spPr>
      </p:pic>
    </p:spTree>
    <p:extLst>
      <p:ext uri="{BB962C8B-B14F-4D97-AF65-F5344CB8AC3E}">
        <p14:creationId xmlns:p14="http://schemas.microsoft.com/office/powerpoint/2010/main" val="840658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96399" y="-23846"/>
            <a:ext cx="5771201" cy="6881846"/>
          </a:xfrm>
          <a:prstGeom prst="rect">
            <a:avLst/>
          </a:prstGeom>
        </p:spPr>
      </p:pic>
    </p:spTree>
    <p:extLst>
      <p:ext uri="{BB962C8B-B14F-4D97-AF65-F5344CB8AC3E}">
        <p14:creationId xmlns:p14="http://schemas.microsoft.com/office/powerpoint/2010/main" val="2665479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19050"/>
            <a:ext cx="8915400" cy="6686550"/>
          </a:xfrm>
          <a:prstGeom prst="rect">
            <a:avLst/>
          </a:prstGeom>
        </p:spPr>
      </p:pic>
    </p:spTree>
    <p:extLst>
      <p:ext uri="{BB962C8B-B14F-4D97-AF65-F5344CB8AC3E}">
        <p14:creationId xmlns:p14="http://schemas.microsoft.com/office/powerpoint/2010/main" val="2047288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d_Grey.jpg"/>
          <p:cNvPicPr>
            <a:picLocks noChangeAspect="1"/>
          </p:cNvPicPr>
          <p:nvPr/>
        </p:nvPicPr>
        <p:blipFill>
          <a:blip r:embed="rId3" cstate="print"/>
          <a:stretch>
            <a:fillRect/>
          </a:stretch>
        </p:blipFill>
        <p:spPr>
          <a:xfrm>
            <a:off x="0" y="0"/>
            <a:ext cx="4669756" cy="6858000"/>
          </a:xfrm>
          <a:prstGeom prst="rect">
            <a:avLst/>
          </a:prstGeom>
        </p:spPr>
      </p:pic>
      <p:sp>
        <p:nvSpPr>
          <p:cNvPr id="3" name="TextBox 2"/>
          <p:cNvSpPr txBox="1"/>
          <p:nvPr/>
        </p:nvSpPr>
        <p:spPr>
          <a:xfrm>
            <a:off x="5181600" y="533400"/>
            <a:ext cx="3657600" cy="5632311"/>
          </a:xfrm>
          <a:prstGeom prst="rect">
            <a:avLst/>
          </a:prstGeom>
          <a:noFill/>
        </p:spPr>
        <p:txBody>
          <a:bodyPr wrap="square" rtlCol="0">
            <a:spAutoFit/>
          </a:bodyPr>
          <a:lstStyle/>
          <a:p>
            <a:r>
              <a:rPr lang="en-US" sz="2000" dirty="0"/>
              <a:t>A friend came to see me on one of the evenings of the last week — he thinks it was on Monday, August 3rd. We were standing at a window of my room in the Foreign Office. It was getting dusk, and the lamps were being lit in the space below on which we were looking. My friend recalls that I remarked on this with the words: </a:t>
            </a:r>
            <a:r>
              <a:rPr lang="en-US" sz="2000" dirty="0" smtClean="0"/>
              <a:t>“The </a:t>
            </a:r>
            <a:r>
              <a:rPr lang="en-US" sz="2000" dirty="0"/>
              <a:t>lamps are going out all over Europe, we shall not see them lit again in our life-time</a:t>
            </a:r>
            <a:r>
              <a:rPr lang="en-US" sz="2000" dirty="0" smtClean="0"/>
              <a:t>.”</a:t>
            </a:r>
          </a:p>
          <a:p>
            <a:endParaRPr lang="en-US" sz="2000" dirty="0"/>
          </a:p>
          <a:p>
            <a:r>
              <a:rPr lang="en-US" sz="2000" dirty="0" smtClean="0"/>
              <a:t>--British foreign minister Edward Grey, as recounted in </a:t>
            </a:r>
            <a:r>
              <a:rPr lang="en-US" sz="2000" i="1" dirty="0" smtClean="0"/>
              <a:t>Memoirs</a:t>
            </a:r>
            <a:r>
              <a:rPr lang="en-US" sz="2000" dirty="0" smtClean="0"/>
              <a:t>, pub. 1925.</a:t>
            </a:r>
            <a:endParaRPr lang="en-US" sz="2000" dirty="0"/>
          </a:p>
        </p:txBody>
      </p:sp>
    </p:spTree>
    <p:extLst>
      <p:ext uri="{BB962C8B-B14F-4D97-AF65-F5344CB8AC3E}">
        <p14:creationId xmlns:p14="http://schemas.microsoft.com/office/powerpoint/2010/main" val="246857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121139"/>
            <a:ext cx="8458200" cy="10626970"/>
          </a:xfrm>
          <a:prstGeom prst="rect">
            <a:avLst/>
          </a:prstGeom>
        </p:spPr>
      </p:pic>
    </p:spTree>
    <p:extLst>
      <p:ext uri="{BB962C8B-B14F-4D97-AF65-F5344CB8AC3E}">
        <p14:creationId xmlns:p14="http://schemas.microsoft.com/office/powerpoint/2010/main" val="707112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678" y="-111606"/>
            <a:ext cx="9196678" cy="7122006"/>
          </a:xfrm>
          <a:prstGeom prst="rect">
            <a:avLst/>
          </a:prstGeom>
        </p:spPr>
      </p:pic>
    </p:spTree>
    <p:extLst>
      <p:ext uri="{BB962C8B-B14F-4D97-AF65-F5344CB8AC3E}">
        <p14:creationId xmlns:p14="http://schemas.microsoft.com/office/powerpoint/2010/main" val="4126526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ldiers_going_to_war.jpg"/>
          <p:cNvPicPr>
            <a:picLocks noChangeAspect="1"/>
          </p:cNvPicPr>
          <p:nvPr/>
        </p:nvPicPr>
        <p:blipFill>
          <a:blip r:embed="rId3" cstate="print"/>
          <a:stretch>
            <a:fillRect/>
          </a:stretch>
        </p:blipFill>
        <p:spPr>
          <a:xfrm>
            <a:off x="-7622" y="386072"/>
            <a:ext cx="9151621" cy="6090928"/>
          </a:xfrm>
          <a:prstGeom prst="rect">
            <a:avLst/>
          </a:prstGeom>
        </p:spPr>
      </p:pic>
    </p:spTree>
    <p:extLst>
      <p:ext uri="{BB962C8B-B14F-4D97-AF65-F5344CB8AC3E}">
        <p14:creationId xmlns:p14="http://schemas.microsoft.com/office/powerpoint/2010/main" val="32710434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9550" y="-171450"/>
            <a:ext cx="8724900" cy="7200900"/>
          </a:xfrm>
          <a:prstGeom prst="rect">
            <a:avLst/>
          </a:prstGeom>
        </p:spPr>
      </p:pic>
    </p:spTree>
    <p:extLst>
      <p:ext uri="{BB962C8B-B14F-4D97-AF65-F5344CB8AC3E}">
        <p14:creationId xmlns:p14="http://schemas.microsoft.com/office/powerpoint/2010/main" val="9280683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8612" y="147637"/>
            <a:ext cx="8486775" cy="6562725"/>
          </a:xfrm>
          <a:prstGeom prst="rect">
            <a:avLst/>
          </a:prstGeom>
        </p:spPr>
      </p:pic>
    </p:spTree>
    <p:extLst>
      <p:ext uri="{BB962C8B-B14F-4D97-AF65-F5344CB8AC3E}">
        <p14:creationId xmlns:p14="http://schemas.microsoft.com/office/powerpoint/2010/main" val="406428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74px-Western_front_1914.jpg"/>
          <p:cNvPicPr>
            <a:picLocks noChangeAspect="1"/>
          </p:cNvPicPr>
          <p:nvPr/>
        </p:nvPicPr>
        <p:blipFill>
          <a:blip r:embed="rId3" cstate="print"/>
          <a:stretch>
            <a:fillRect/>
          </a:stretch>
        </p:blipFill>
        <p:spPr>
          <a:xfrm>
            <a:off x="141205" y="0"/>
            <a:ext cx="8861590" cy="6858000"/>
          </a:xfrm>
          <a:prstGeom prst="rect">
            <a:avLst/>
          </a:prstGeom>
        </p:spPr>
      </p:pic>
    </p:spTree>
    <p:extLst>
      <p:ext uri="{BB962C8B-B14F-4D97-AF65-F5344CB8AC3E}">
        <p14:creationId xmlns:p14="http://schemas.microsoft.com/office/powerpoint/2010/main" val="13328366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encheswwi2.jpg"/>
          <p:cNvPicPr>
            <a:picLocks noChangeAspect="1"/>
          </p:cNvPicPr>
          <p:nvPr/>
        </p:nvPicPr>
        <p:blipFill>
          <a:blip r:embed="rId3" cstate="print"/>
          <a:stretch>
            <a:fillRect/>
          </a:stretch>
        </p:blipFill>
        <p:spPr>
          <a:xfrm>
            <a:off x="297756" y="0"/>
            <a:ext cx="8548488" cy="6858000"/>
          </a:xfrm>
          <a:prstGeom prst="rect">
            <a:avLst/>
          </a:prstGeom>
        </p:spPr>
      </p:pic>
    </p:spTree>
    <p:extLst>
      <p:ext uri="{BB962C8B-B14F-4D97-AF65-F5344CB8AC3E}">
        <p14:creationId xmlns:p14="http://schemas.microsoft.com/office/powerpoint/2010/main" val="3243844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85px-Cheshire_Regiment_trench_Somme_1916.jpg"/>
          <p:cNvPicPr>
            <a:picLocks noChangeAspect="1"/>
          </p:cNvPicPr>
          <p:nvPr/>
        </p:nvPicPr>
        <p:blipFill>
          <a:blip r:embed="rId3" cstate="print"/>
          <a:stretch>
            <a:fillRect/>
          </a:stretch>
        </p:blipFill>
        <p:spPr>
          <a:xfrm>
            <a:off x="78235" y="0"/>
            <a:ext cx="8987529" cy="6858000"/>
          </a:xfrm>
          <a:prstGeom prst="rect">
            <a:avLst/>
          </a:prstGeom>
        </p:spPr>
      </p:pic>
    </p:spTree>
    <p:extLst>
      <p:ext uri="{BB962C8B-B14F-4D97-AF65-F5344CB8AC3E}">
        <p14:creationId xmlns:p14="http://schemas.microsoft.com/office/powerpoint/2010/main" val="2902820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3668"/>
            <a:ext cx="9144000" cy="6630663"/>
          </a:xfrm>
          <a:prstGeom prst="rect">
            <a:avLst/>
          </a:prstGeom>
        </p:spPr>
      </p:pic>
    </p:spTree>
    <p:extLst>
      <p:ext uri="{BB962C8B-B14F-4D97-AF65-F5344CB8AC3E}">
        <p14:creationId xmlns:p14="http://schemas.microsoft.com/office/powerpoint/2010/main" val="2816200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52625" y="166687"/>
            <a:ext cx="5238750" cy="6524625"/>
          </a:xfrm>
          <a:prstGeom prst="rect">
            <a:avLst/>
          </a:prstGeom>
        </p:spPr>
      </p:pic>
    </p:spTree>
    <p:extLst>
      <p:ext uri="{BB962C8B-B14F-4D97-AF65-F5344CB8AC3E}">
        <p14:creationId xmlns:p14="http://schemas.microsoft.com/office/powerpoint/2010/main" val="3499795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odrow-wilson.jpg"/>
          <p:cNvPicPr>
            <a:picLocks noChangeAspect="1"/>
          </p:cNvPicPr>
          <p:nvPr/>
        </p:nvPicPr>
        <p:blipFill>
          <a:blip r:embed="rId3" cstate="print"/>
          <a:stretch>
            <a:fillRect/>
          </a:stretch>
        </p:blipFill>
        <p:spPr>
          <a:xfrm>
            <a:off x="1981200" y="76200"/>
            <a:ext cx="5562600" cy="5562600"/>
          </a:xfrm>
          <a:prstGeom prst="rect">
            <a:avLst/>
          </a:prstGeom>
        </p:spPr>
      </p:pic>
      <p:sp>
        <p:nvSpPr>
          <p:cNvPr id="3" name="TextBox 2"/>
          <p:cNvSpPr txBox="1"/>
          <p:nvPr/>
        </p:nvSpPr>
        <p:spPr>
          <a:xfrm>
            <a:off x="1828800" y="6019800"/>
            <a:ext cx="5715000" cy="646331"/>
          </a:xfrm>
          <a:prstGeom prst="rect">
            <a:avLst/>
          </a:prstGeom>
          <a:noFill/>
        </p:spPr>
        <p:txBody>
          <a:bodyPr wrap="square" rtlCol="0">
            <a:spAutoFit/>
          </a:bodyPr>
          <a:lstStyle/>
          <a:p>
            <a:r>
              <a:rPr lang="en-US" dirty="0" smtClean="0"/>
              <a:t>United </a:t>
            </a:r>
            <a:r>
              <a:rPr lang="en-US" dirty="0"/>
              <a:t>States </a:t>
            </a:r>
            <a:r>
              <a:rPr lang="en-US" dirty="0" smtClean="0"/>
              <a:t>“must </a:t>
            </a:r>
            <a:r>
              <a:rPr lang="en-US" dirty="0"/>
              <a:t>be neutral in fact as well as in </a:t>
            </a:r>
            <a:r>
              <a:rPr lang="en-US" dirty="0" smtClean="0"/>
              <a:t>name” </a:t>
            </a:r>
            <a:r>
              <a:rPr lang="en-US" dirty="0"/>
              <a:t>and </a:t>
            </a:r>
            <a:r>
              <a:rPr lang="en-US" dirty="0" smtClean="0"/>
              <a:t>“impartial </a:t>
            </a:r>
            <a:r>
              <a:rPr lang="en-US" dirty="0"/>
              <a:t>in thought as well as in action</a:t>
            </a:r>
            <a:r>
              <a:rPr lang="en-US" dirty="0" smtClean="0"/>
              <a:t>.”</a:t>
            </a:r>
            <a:endParaRPr lang="en-US" dirty="0"/>
          </a:p>
        </p:txBody>
      </p:sp>
    </p:spTree>
    <p:extLst>
      <p:ext uri="{BB962C8B-B14F-4D97-AF65-F5344CB8AC3E}">
        <p14:creationId xmlns:p14="http://schemas.microsoft.com/office/powerpoint/2010/main" val="23418946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4525" y="319087"/>
            <a:ext cx="12973050" cy="6219825"/>
          </a:xfrm>
          <a:prstGeom prst="rect">
            <a:avLst/>
          </a:prstGeom>
        </p:spPr>
      </p:pic>
    </p:spTree>
    <p:extLst>
      <p:ext uri="{BB962C8B-B14F-4D97-AF65-F5344CB8AC3E}">
        <p14:creationId xmlns:p14="http://schemas.microsoft.com/office/powerpoint/2010/main" val="36402498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175" y="9115"/>
            <a:ext cx="6858425" cy="6848885"/>
          </a:xfrm>
          <a:prstGeom prst="rect">
            <a:avLst/>
          </a:prstGeom>
        </p:spPr>
      </p:pic>
    </p:spTree>
    <p:extLst>
      <p:ext uri="{BB962C8B-B14F-4D97-AF65-F5344CB8AC3E}">
        <p14:creationId xmlns:p14="http://schemas.microsoft.com/office/powerpoint/2010/main" val="2829678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usitania.jpg"/>
          <p:cNvPicPr>
            <a:picLocks noChangeAspect="1"/>
          </p:cNvPicPr>
          <p:nvPr/>
        </p:nvPicPr>
        <p:blipFill>
          <a:blip r:embed="rId3" cstate="print"/>
          <a:stretch>
            <a:fillRect/>
          </a:stretch>
        </p:blipFill>
        <p:spPr>
          <a:xfrm>
            <a:off x="-7815" y="-304800"/>
            <a:ext cx="9151815" cy="6056838"/>
          </a:xfrm>
          <a:prstGeom prst="rect">
            <a:avLst/>
          </a:prstGeom>
        </p:spPr>
      </p:pic>
    </p:spTree>
    <p:extLst>
      <p:ext uri="{BB962C8B-B14F-4D97-AF65-F5344CB8AC3E}">
        <p14:creationId xmlns:p14="http://schemas.microsoft.com/office/powerpoint/2010/main" val="33140211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609600"/>
            <a:ext cx="5542518" cy="5294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93924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oralCollege1916-Large.png"/>
          <p:cNvPicPr>
            <a:picLocks noChangeAspect="1"/>
          </p:cNvPicPr>
          <p:nvPr/>
        </p:nvPicPr>
        <p:blipFill>
          <a:blip r:embed="rId3" cstate="print"/>
          <a:stretch>
            <a:fillRect/>
          </a:stretch>
        </p:blipFill>
        <p:spPr>
          <a:xfrm>
            <a:off x="-29378" y="152400"/>
            <a:ext cx="9144000" cy="4912386"/>
          </a:xfrm>
          <a:prstGeom prst="rect">
            <a:avLst/>
          </a:prstGeom>
        </p:spPr>
      </p:pic>
    </p:spTree>
    <p:extLst>
      <p:ext uri="{BB962C8B-B14F-4D97-AF65-F5344CB8AC3E}">
        <p14:creationId xmlns:p14="http://schemas.microsoft.com/office/powerpoint/2010/main" val="2859346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onnaasle.jpg"/>
          <p:cNvPicPr>
            <a:picLocks noChangeAspect="1"/>
          </p:cNvPicPr>
          <p:nvPr/>
        </p:nvPicPr>
        <p:blipFill>
          <a:blip r:embed="rId3" cstate="print"/>
          <a:stretch>
            <a:fillRect/>
          </a:stretch>
        </p:blipFill>
        <p:spPr>
          <a:xfrm>
            <a:off x="-381000" y="381000"/>
            <a:ext cx="4733572" cy="6014421"/>
          </a:xfrm>
          <a:prstGeom prst="rect">
            <a:avLst/>
          </a:prstGeom>
        </p:spPr>
      </p:pic>
      <p:pic>
        <p:nvPicPr>
          <p:cNvPr id="3" name="Picture 2"/>
          <p:cNvPicPr>
            <a:picLocks noChangeAspect="1"/>
          </p:cNvPicPr>
          <p:nvPr/>
        </p:nvPicPr>
        <p:blipFill>
          <a:blip r:embed="rId4"/>
          <a:stretch>
            <a:fillRect/>
          </a:stretch>
        </p:blipFill>
        <p:spPr>
          <a:xfrm>
            <a:off x="4311368" y="381000"/>
            <a:ext cx="4832632" cy="5948261"/>
          </a:xfrm>
          <a:prstGeom prst="rect">
            <a:avLst/>
          </a:prstGeom>
        </p:spPr>
      </p:pic>
    </p:spTree>
    <p:extLst>
      <p:ext uri="{BB962C8B-B14F-4D97-AF65-F5344CB8AC3E}">
        <p14:creationId xmlns:p14="http://schemas.microsoft.com/office/powerpoint/2010/main" val="865090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52400"/>
            <a:ext cx="7239000" cy="6691908"/>
          </a:xfrm>
          <a:prstGeom prst="rect">
            <a:avLst/>
          </a:prstGeom>
          <a:noFill/>
        </p:spPr>
        <p:txBody>
          <a:bodyPr wrap="square" rtlCol="0">
            <a:spAutoFit/>
          </a:bodyPr>
          <a:lstStyle/>
          <a:p>
            <a:pPr algn="ctr"/>
            <a:r>
              <a:rPr lang="en-US" dirty="0" smtClean="0">
                <a:solidFill>
                  <a:prstClr val="black"/>
                </a:solidFill>
              </a:rPr>
              <a:t>Wilson “Peace Without Victory” address, 22 Jan. 1917</a:t>
            </a:r>
          </a:p>
          <a:p>
            <a:endParaRPr lang="en-US" dirty="0">
              <a:solidFill>
                <a:prstClr val="black"/>
              </a:solidFill>
            </a:endParaRPr>
          </a:p>
          <a:p>
            <a:r>
              <a:rPr lang="en-US" dirty="0">
                <a:solidFill>
                  <a:prstClr val="black"/>
                </a:solidFill>
              </a:rPr>
              <a:t>I</a:t>
            </a:r>
            <a:r>
              <a:rPr lang="en-US" dirty="0" smtClean="0">
                <a:solidFill>
                  <a:prstClr val="black"/>
                </a:solidFill>
              </a:rPr>
              <a:t>t </a:t>
            </a:r>
            <a:r>
              <a:rPr lang="en-US" dirty="0">
                <a:solidFill>
                  <a:prstClr val="black"/>
                </a:solidFill>
              </a:rPr>
              <a:t>must be a peace without </a:t>
            </a:r>
            <a:r>
              <a:rPr lang="en-US" dirty="0" smtClean="0">
                <a:solidFill>
                  <a:prstClr val="black"/>
                </a:solidFill>
              </a:rPr>
              <a:t>victory . . . Victory </a:t>
            </a:r>
            <a:r>
              <a:rPr lang="en-US" dirty="0">
                <a:solidFill>
                  <a:prstClr val="black"/>
                </a:solidFill>
              </a:rPr>
              <a:t>would mean peace forced upon the loser, a victor's terms imposed upon the vanquished. It would be accepted in humiliation, under duress, at an intolerable sacrifice, and would leave a sting, a resentment, a bitter memory upon which terms of peace would rest, not permanently, but only as upon quicksand. Only a peace between equals can last, only a peace the very principle of which is equality and a common participation in a common </a:t>
            </a:r>
            <a:r>
              <a:rPr lang="en-US" dirty="0" smtClean="0">
                <a:solidFill>
                  <a:prstClr val="black"/>
                </a:solidFill>
              </a:rPr>
              <a:t>benefit</a:t>
            </a:r>
            <a:r>
              <a:rPr lang="en-US" dirty="0">
                <a:solidFill>
                  <a:prstClr val="black"/>
                </a:solidFill>
              </a:rPr>
              <a:t> </a:t>
            </a:r>
            <a:r>
              <a:rPr lang="en-US" dirty="0" smtClean="0">
                <a:solidFill>
                  <a:prstClr val="black"/>
                </a:solidFill>
              </a:rPr>
              <a:t>. . .</a:t>
            </a:r>
            <a:r>
              <a:rPr lang="en-US" dirty="0">
                <a:solidFill>
                  <a:prstClr val="black"/>
                </a:solidFill>
              </a:rPr>
              <a:t/>
            </a:r>
            <a:br>
              <a:rPr lang="en-US" dirty="0">
                <a:solidFill>
                  <a:prstClr val="black"/>
                </a:solidFill>
              </a:rPr>
            </a:br>
            <a:r>
              <a:rPr lang="en-US" dirty="0">
                <a:solidFill>
                  <a:prstClr val="black"/>
                </a:solidFill>
              </a:rPr>
              <a:t/>
            </a:r>
            <a:br>
              <a:rPr lang="en-US" dirty="0">
                <a:solidFill>
                  <a:prstClr val="black"/>
                </a:solidFill>
              </a:rPr>
            </a:br>
            <a:r>
              <a:rPr lang="en-US" dirty="0">
                <a:solidFill>
                  <a:prstClr val="black"/>
                </a:solidFill>
              </a:rPr>
              <a:t>The equality of nations upon which peace must be founded if it is to last must be an equality of rights; </a:t>
            </a:r>
            <a:r>
              <a:rPr lang="en-US" b="1" dirty="0">
                <a:solidFill>
                  <a:srgbClr val="FF0000"/>
                </a:solidFill>
              </a:rPr>
              <a:t>the guarantees exchanged must neither recognize nor imply a difference between big nations and small, between those that are powerful and those that are </a:t>
            </a:r>
            <a:r>
              <a:rPr lang="en-US" b="1" dirty="0" smtClean="0">
                <a:solidFill>
                  <a:srgbClr val="FF0000"/>
                </a:solidFill>
              </a:rPr>
              <a:t>weak </a:t>
            </a:r>
            <a:r>
              <a:rPr lang="en-US" dirty="0" smtClean="0">
                <a:solidFill>
                  <a:prstClr val="black"/>
                </a:solidFill>
              </a:rPr>
              <a:t>. . . </a:t>
            </a:r>
            <a:r>
              <a:rPr lang="en-US" dirty="0">
                <a:solidFill>
                  <a:prstClr val="black"/>
                </a:solidFill>
              </a:rPr>
              <a:t>N</a:t>
            </a:r>
            <a:r>
              <a:rPr lang="en-US" dirty="0" smtClean="0">
                <a:solidFill>
                  <a:prstClr val="black"/>
                </a:solidFill>
              </a:rPr>
              <a:t>o </a:t>
            </a:r>
            <a:r>
              <a:rPr lang="en-US" dirty="0">
                <a:solidFill>
                  <a:prstClr val="black"/>
                </a:solidFill>
              </a:rPr>
              <a:t>one asks or expects anything more than an equality of rights. Mankind is looking now for freedom of life, not for equipoises of power. </a:t>
            </a:r>
            <a:br>
              <a:rPr lang="en-US" dirty="0">
                <a:solidFill>
                  <a:prstClr val="black"/>
                </a:solidFill>
              </a:rPr>
            </a:br>
            <a:r>
              <a:rPr lang="en-US" dirty="0">
                <a:solidFill>
                  <a:prstClr val="black"/>
                </a:solidFill>
              </a:rPr>
              <a:t/>
            </a:r>
            <a:br>
              <a:rPr lang="en-US" dirty="0">
                <a:solidFill>
                  <a:prstClr val="black"/>
                </a:solidFill>
              </a:rPr>
            </a:br>
            <a:r>
              <a:rPr lang="en-US" dirty="0">
                <a:solidFill>
                  <a:prstClr val="black"/>
                </a:solidFill>
              </a:rPr>
              <a:t>And there is a deeper thing involved than even equality of right among organized nations. </a:t>
            </a:r>
            <a:r>
              <a:rPr lang="en-US" b="1" dirty="0">
                <a:solidFill>
                  <a:srgbClr val="FF0000"/>
                </a:solidFill>
              </a:rPr>
              <a:t>No peace can last, or ought to last, which does not recognize and accept the principle that governments derive all their just powers from the consent of the governed</a:t>
            </a:r>
            <a:r>
              <a:rPr lang="en-US" dirty="0">
                <a:solidFill>
                  <a:prstClr val="black"/>
                </a:solidFill>
              </a:rPr>
              <a:t>, and that no right anywhere exists to hand peoples about from sovereignty to sovereignty as if they were property</a:t>
            </a:r>
            <a:r>
              <a:rPr lang="en-US" dirty="0" smtClean="0">
                <a:solidFill>
                  <a:prstClr val="black"/>
                </a:solidFill>
              </a:rPr>
              <a:t>.</a:t>
            </a:r>
            <a:endParaRPr lang="en-US" dirty="0">
              <a:solidFill>
                <a:prstClr val="black"/>
              </a:solidFill>
            </a:endParaRPr>
          </a:p>
        </p:txBody>
      </p:sp>
    </p:spTree>
    <p:extLst>
      <p:ext uri="{BB962C8B-B14F-4D97-AF65-F5344CB8AC3E}">
        <p14:creationId xmlns:p14="http://schemas.microsoft.com/office/powerpoint/2010/main" val="2059480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268604"/>
            <a:ext cx="9144000" cy="6320791"/>
          </a:xfrm>
          <a:prstGeom prst="rect">
            <a:avLst/>
          </a:prstGeom>
        </p:spPr>
      </p:pic>
    </p:spTree>
    <p:extLst>
      <p:ext uri="{BB962C8B-B14F-4D97-AF65-F5344CB8AC3E}">
        <p14:creationId xmlns:p14="http://schemas.microsoft.com/office/powerpoint/2010/main" val="4217592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0"/>
            <a:ext cx="9143999" cy="4637159"/>
          </a:xfrm>
          <a:prstGeom prst="rect">
            <a:avLst/>
          </a:prstGeom>
        </p:spPr>
      </p:pic>
    </p:spTree>
    <p:extLst>
      <p:ext uri="{BB962C8B-B14F-4D97-AF65-F5344CB8AC3E}">
        <p14:creationId xmlns:p14="http://schemas.microsoft.com/office/powerpoint/2010/main" val="23157855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3" cy="6705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28714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WWI propaganda poster (US ver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459"/>
            <a:ext cx="3886200" cy="592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stretch>
            <a:fillRect/>
          </a:stretch>
        </p:blipFill>
        <p:spPr>
          <a:xfrm>
            <a:off x="5321735" y="-1836"/>
            <a:ext cx="3810330" cy="5980694"/>
          </a:xfrm>
          <a:prstGeom prst="rect">
            <a:avLst/>
          </a:prstGeom>
        </p:spPr>
      </p:pic>
    </p:spTree>
    <p:extLst>
      <p:ext uri="{BB962C8B-B14F-4D97-AF65-F5344CB8AC3E}">
        <p14:creationId xmlns:p14="http://schemas.microsoft.com/office/powerpoint/2010/main" val="3960377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495151"/>
            <a:ext cx="6400800" cy="6463308"/>
          </a:xfrm>
          <a:prstGeom prst="rect">
            <a:avLst/>
          </a:prstGeom>
        </p:spPr>
        <p:txBody>
          <a:bodyPr wrap="square">
            <a:spAutoFit/>
          </a:bodyPr>
          <a:lstStyle/>
          <a:p>
            <a:pPr fontAlgn="base">
              <a:spcBef>
                <a:spcPct val="0"/>
              </a:spcBef>
              <a:spcAft>
                <a:spcPct val="0"/>
              </a:spcAft>
            </a:pPr>
            <a:endParaRPr lang="en-US" dirty="0" smtClean="0">
              <a:solidFill>
                <a:prstClr val="black"/>
              </a:solidFill>
            </a:endParaRPr>
          </a:p>
          <a:p>
            <a:pPr fontAlgn="base">
              <a:spcBef>
                <a:spcPct val="0"/>
              </a:spcBef>
              <a:spcAft>
                <a:spcPct val="0"/>
              </a:spcAft>
            </a:pPr>
            <a:endParaRPr lang="en-US" dirty="0">
              <a:solidFill>
                <a:prstClr val="black"/>
              </a:solidFill>
            </a:endParaRPr>
          </a:p>
          <a:p>
            <a:pPr fontAlgn="base">
              <a:spcBef>
                <a:spcPct val="0"/>
              </a:spcBef>
              <a:spcAft>
                <a:spcPct val="0"/>
              </a:spcAft>
            </a:pPr>
            <a:endParaRPr lang="en-US" dirty="0" smtClean="0">
              <a:solidFill>
                <a:prstClr val="black"/>
              </a:solidFill>
            </a:endParaRPr>
          </a:p>
          <a:p>
            <a:pPr algn="ctr" fontAlgn="base">
              <a:spcBef>
                <a:spcPct val="0"/>
              </a:spcBef>
              <a:spcAft>
                <a:spcPct val="0"/>
              </a:spcAft>
            </a:pPr>
            <a:r>
              <a:rPr lang="en-US" dirty="0" smtClean="0">
                <a:solidFill>
                  <a:prstClr val="black"/>
                </a:solidFill>
              </a:rPr>
              <a:t>Espionage Act (1917)</a:t>
            </a:r>
            <a:endParaRPr lang="en-US" dirty="0">
              <a:solidFill>
                <a:prstClr val="black"/>
              </a:solidFill>
            </a:endParaRPr>
          </a:p>
          <a:p>
            <a:pPr fontAlgn="base">
              <a:spcBef>
                <a:spcPct val="0"/>
              </a:spcBef>
              <a:spcAft>
                <a:spcPct val="0"/>
              </a:spcAft>
            </a:pPr>
            <a:endParaRPr lang="en-US" dirty="0" smtClean="0">
              <a:solidFill>
                <a:prstClr val="black"/>
              </a:solidFill>
            </a:endParaRPr>
          </a:p>
          <a:p>
            <a:pPr marL="342900" indent="-342900" fontAlgn="base">
              <a:spcBef>
                <a:spcPct val="0"/>
              </a:spcBef>
              <a:spcAft>
                <a:spcPct val="0"/>
              </a:spcAft>
              <a:buFontTx/>
              <a:buAutoNum type="arabicParenBoth"/>
            </a:pPr>
            <a:r>
              <a:rPr lang="en-US" dirty="0" smtClean="0">
                <a:solidFill>
                  <a:prstClr val="black"/>
                </a:solidFill>
              </a:rPr>
              <a:t>crime “when </a:t>
            </a:r>
            <a:r>
              <a:rPr lang="en-US" dirty="0">
                <a:solidFill>
                  <a:prstClr val="black"/>
                </a:solidFill>
              </a:rPr>
              <a:t>the United States is at war, shall willfully make or convey false reports or false statements with intent to interfere with the operation or success of the military or naval forces of the United States or to promote the success of its enemies and whoever when the United States is at war, shall willfully cause or attempt to cause insubordination, disloyalty, mutiny, or refusal of duty, in the military or naval forces of the United States, or shall willfully obstruct the recruiting or enlistment service of the United States, to the injury of the service or of the United </a:t>
            </a:r>
            <a:r>
              <a:rPr lang="en-US" dirty="0" smtClean="0">
                <a:solidFill>
                  <a:prstClr val="black"/>
                </a:solidFill>
              </a:rPr>
              <a:t>States.”</a:t>
            </a:r>
          </a:p>
          <a:p>
            <a:pPr marL="342900" indent="-342900" fontAlgn="base">
              <a:spcBef>
                <a:spcPct val="0"/>
              </a:spcBef>
              <a:spcAft>
                <a:spcPct val="0"/>
              </a:spcAft>
              <a:buFontTx/>
              <a:buAutoNum type="arabicParenBoth"/>
            </a:pPr>
            <a:r>
              <a:rPr lang="en-US" dirty="0" smtClean="0">
                <a:solidFill>
                  <a:prstClr val="black"/>
                </a:solidFill>
              </a:rPr>
              <a:t>Any mailing </a:t>
            </a:r>
            <a:r>
              <a:rPr lang="en-US" dirty="0">
                <a:solidFill>
                  <a:prstClr val="black"/>
                </a:solidFill>
              </a:rPr>
              <a:t>that violated the above provision of the act was illegal, and it also banned any mailings advocating or urging Treason, insurrection, or forcible resistance to any law of the United </a:t>
            </a:r>
            <a:r>
              <a:rPr lang="en-US" dirty="0" smtClean="0">
                <a:solidFill>
                  <a:prstClr val="black"/>
                </a:solidFill>
              </a:rPr>
              <a:t>States.</a:t>
            </a:r>
          </a:p>
          <a:p>
            <a:pPr marL="342900" indent="-342900" fontAlgn="base">
              <a:spcBef>
                <a:spcPct val="0"/>
              </a:spcBef>
              <a:spcAft>
                <a:spcPct val="0"/>
              </a:spcAft>
              <a:buFontTx/>
              <a:buAutoNum type="arabicParenBoth"/>
            </a:pPr>
            <a:r>
              <a:rPr lang="en-US" b="1" dirty="0">
                <a:solidFill>
                  <a:srgbClr val="FF0000"/>
                </a:solidFill>
              </a:rPr>
              <a:t>U</a:t>
            </a:r>
            <a:r>
              <a:rPr lang="en-US" b="1" dirty="0" smtClean="0">
                <a:solidFill>
                  <a:srgbClr val="FF0000"/>
                </a:solidFill>
              </a:rPr>
              <a:t>nlawful </a:t>
            </a:r>
            <a:r>
              <a:rPr lang="en-US" b="1" dirty="0">
                <a:solidFill>
                  <a:srgbClr val="FF0000"/>
                </a:solidFill>
              </a:rPr>
              <a:t>for any person in time of war to publish any information that the president, in his judgment, declared to be </a:t>
            </a:r>
            <a:r>
              <a:rPr lang="en-US" b="1" dirty="0" smtClean="0">
                <a:solidFill>
                  <a:srgbClr val="FF0000"/>
                </a:solidFill>
              </a:rPr>
              <a:t>“of </a:t>
            </a:r>
            <a:r>
              <a:rPr lang="en-US" b="1" dirty="0">
                <a:solidFill>
                  <a:srgbClr val="FF0000"/>
                </a:solidFill>
              </a:rPr>
              <a:t>such character that it is or might be useful to the enemy</a:t>
            </a:r>
            <a:r>
              <a:rPr lang="en-US" b="1" dirty="0" smtClean="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330373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4"/>
          <p:cNvSpPr txBox="1">
            <a:spLocks noChangeArrowheads="1"/>
          </p:cNvSpPr>
          <p:nvPr/>
        </p:nvSpPr>
        <p:spPr bwMode="auto">
          <a:xfrm>
            <a:off x="762000" y="457200"/>
            <a:ext cx="7848600" cy="5216813"/>
          </a:xfrm>
          <a:prstGeom prst="rect">
            <a:avLst/>
          </a:prstGeom>
          <a:noFill/>
          <a:ln w="9525">
            <a:noFill/>
            <a:miter lim="800000"/>
            <a:headEnd/>
            <a:tailEnd/>
          </a:ln>
        </p:spPr>
        <p:txBody>
          <a:bodyPr wrap="square">
            <a:spAutoFit/>
          </a:bodyPr>
          <a:lstStyle/>
          <a:p>
            <a:pPr algn="ctr" fontAlgn="base">
              <a:spcBef>
                <a:spcPct val="50000"/>
              </a:spcBef>
              <a:spcAft>
                <a:spcPct val="0"/>
              </a:spcAft>
            </a:pPr>
            <a:r>
              <a:rPr lang="en-US" dirty="0">
                <a:solidFill>
                  <a:prstClr val="black"/>
                </a:solidFill>
              </a:rPr>
              <a:t>Sedition Act (1918)</a:t>
            </a:r>
          </a:p>
          <a:p>
            <a:pPr fontAlgn="base">
              <a:spcBef>
                <a:spcPct val="50000"/>
              </a:spcBef>
              <a:spcAft>
                <a:spcPct val="0"/>
              </a:spcAft>
            </a:pPr>
            <a:r>
              <a:rPr lang="en-US" dirty="0">
                <a:solidFill>
                  <a:prstClr val="black"/>
                </a:solidFill>
              </a:rPr>
              <a:t>SECTION 3. Whoever, when the United States is at war, shall willfully make or convey false reports or false statements with intent to interfere with the operation or success of the military or naval forces of the United States, or to promote the success of its enemies, or shall willfully make or convey false reports, or false statements, . . . or incite insubordination, disloyalty, mutiny, or refusal of duty, in the military or naval forces of the United States, or shall willfully obstruct . . . the recruiting or enlistment service of the United States, or . . . </a:t>
            </a:r>
            <a:r>
              <a:rPr lang="en-US" b="1" dirty="0">
                <a:solidFill>
                  <a:srgbClr val="FF0000"/>
                </a:solidFill>
              </a:rPr>
              <a:t>shall willfully utter, print, write, or publish any disloyal, profane, scurrilous, or abusive language about the form of government of the United States, or the Constitution of the United States, or the military or naval forces of the United States</a:t>
            </a:r>
            <a:r>
              <a:rPr lang="en-US" dirty="0">
                <a:solidFill>
                  <a:srgbClr val="FF0000"/>
                </a:solidFill>
              </a:rPr>
              <a:t> </a:t>
            </a:r>
            <a:r>
              <a:rPr lang="en-US" dirty="0">
                <a:solidFill>
                  <a:prstClr val="black"/>
                </a:solidFill>
              </a:rPr>
              <a:t>. . . or shall willfully display the flag of any foreign enemy, or shall willfully . . . urge, incite, or advocate any curtailment of production . . . or advocate, teach, defend, or suggest the doing of any of the acts or things in this section enumerated and whoever shall by word or act support or favor the cause of any country with which the United States is at war or by word or act oppose the cause of the United States therein, shall be punished by a fine of not more than $10,000 or imprisonment for not more than twenty years, or both.... </a:t>
            </a:r>
          </a:p>
        </p:txBody>
      </p:sp>
    </p:spTree>
    <p:extLst>
      <p:ext uri="{BB962C8B-B14F-4D97-AF65-F5344CB8AC3E}">
        <p14:creationId xmlns:p14="http://schemas.microsoft.com/office/powerpoint/2010/main" val="1583991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14400"/>
            <a:ext cx="360045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914400"/>
            <a:ext cx="3343275"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3475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990601"/>
            <a:ext cx="4953000" cy="3785652"/>
          </a:xfrm>
          <a:prstGeom prst="rect">
            <a:avLst/>
          </a:prstGeom>
        </p:spPr>
        <p:txBody>
          <a:bodyPr wrap="square">
            <a:spAutoFit/>
          </a:bodyPr>
          <a:lstStyle/>
          <a:p>
            <a:pPr algn="ctr" fontAlgn="base">
              <a:spcBef>
                <a:spcPct val="0"/>
              </a:spcBef>
              <a:spcAft>
                <a:spcPct val="0"/>
              </a:spcAft>
            </a:pPr>
            <a:r>
              <a:rPr lang="en-US" sz="2000" i="1" dirty="0" err="1" smtClean="0">
                <a:solidFill>
                  <a:prstClr val="black"/>
                </a:solidFill>
              </a:rPr>
              <a:t>Schenck</a:t>
            </a:r>
            <a:r>
              <a:rPr lang="en-US" sz="2000" i="1" dirty="0" smtClean="0">
                <a:solidFill>
                  <a:prstClr val="black"/>
                </a:solidFill>
              </a:rPr>
              <a:t> v. United States </a:t>
            </a:r>
            <a:r>
              <a:rPr lang="en-US" sz="2000" dirty="0" smtClean="0">
                <a:solidFill>
                  <a:prstClr val="black"/>
                </a:solidFill>
              </a:rPr>
              <a:t>(1919)</a:t>
            </a:r>
          </a:p>
          <a:p>
            <a:pPr fontAlgn="base">
              <a:spcBef>
                <a:spcPct val="0"/>
              </a:spcBef>
              <a:spcAft>
                <a:spcPct val="0"/>
              </a:spcAft>
            </a:pPr>
            <a:endParaRPr lang="en-US" sz="2000" dirty="0">
              <a:solidFill>
                <a:prstClr val="black"/>
              </a:solidFill>
            </a:endParaRPr>
          </a:p>
          <a:p>
            <a:pPr fontAlgn="base">
              <a:spcBef>
                <a:spcPct val="0"/>
              </a:spcBef>
              <a:spcAft>
                <a:spcPct val="0"/>
              </a:spcAft>
            </a:pPr>
            <a:r>
              <a:rPr lang="en-US" sz="2000" dirty="0" smtClean="0">
                <a:solidFill>
                  <a:prstClr val="black"/>
                </a:solidFill>
              </a:rPr>
              <a:t>The </a:t>
            </a:r>
            <a:r>
              <a:rPr lang="en-US" sz="2000" dirty="0">
                <a:solidFill>
                  <a:prstClr val="black"/>
                </a:solidFill>
              </a:rPr>
              <a:t>most stringent protection of free speech would not protect a man in </a:t>
            </a:r>
            <a:r>
              <a:rPr lang="en-US" sz="2000" b="1" dirty="0">
                <a:solidFill>
                  <a:srgbClr val="FF0000"/>
                </a:solidFill>
              </a:rPr>
              <a:t>falsely shouting fire in a theatre and causing a </a:t>
            </a:r>
            <a:r>
              <a:rPr lang="en-US" sz="2000" b="1" dirty="0" smtClean="0">
                <a:solidFill>
                  <a:srgbClr val="FF0000"/>
                </a:solidFill>
              </a:rPr>
              <a:t>panic</a:t>
            </a:r>
            <a:r>
              <a:rPr lang="en-US" sz="2000" dirty="0" smtClean="0">
                <a:solidFill>
                  <a:prstClr val="black"/>
                </a:solidFill>
              </a:rPr>
              <a:t>…</a:t>
            </a:r>
          </a:p>
          <a:p>
            <a:pPr fontAlgn="base">
              <a:spcBef>
                <a:spcPct val="0"/>
              </a:spcBef>
              <a:spcAft>
                <a:spcPct val="0"/>
              </a:spcAft>
            </a:pPr>
            <a:endParaRPr lang="en-US" sz="2000" dirty="0">
              <a:solidFill>
                <a:prstClr val="black"/>
              </a:solidFill>
            </a:endParaRPr>
          </a:p>
          <a:p>
            <a:pPr fontAlgn="base">
              <a:spcBef>
                <a:spcPct val="0"/>
              </a:spcBef>
              <a:spcAft>
                <a:spcPct val="0"/>
              </a:spcAft>
            </a:pPr>
            <a:r>
              <a:rPr lang="en-US" sz="2000" dirty="0" smtClean="0">
                <a:solidFill>
                  <a:prstClr val="black"/>
                </a:solidFill>
              </a:rPr>
              <a:t>The </a:t>
            </a:r>
            <a:r>
              <a:rPr lang="en-US" sz="2000" dirty="0">
                <a:solidFill>
                  <a:prstClr val="black"/>
                </a:solidFill>
              </a:rPr>
              <a:t>question in every case is whether the words used are used in such circumstances and are of such a nature as to </a:t>
            </a:r>
            <a:r>
              <a:rPr lang="en-US" sz="2000" b="1" dirty="0">
                <a:solidFill>
                  <a:srgbClr val="FF0000"/>
                </a:solidFill>
              </a:rPr>
              <a:t>create a clear and present danger </a:t>
            </a:r>
            <a:r>
              <a:rPr lang="en-US" sz="2000" dirty="0">
                <a:solidFill>
                  <a:prstClr val="black"/>
                </a:solidFill>
              </a:rPr>
              <a:t>that they will bring about the substantive evils that Congress has a right to </a:t>
            </a:r>
            <a:r>
              <a:rPr lang="en-US" sz="2000" dirty="0" smtClean="0">
                <a:solidFill>
                  <a:prstClr val="black"/>
                </a:solidFill>
              </a:rPr>
              <a:t>prevent.</a:t>
            </a:r>
            <a:endParaRPr lang="en-US" sz="2000" dirty="0">
              <a:solidFill>
                <a:prstClr val="black"/>
              </a:solidFill>
            </a:endParaRPr>
          </a:p>
        </p:txBody>
      </p:sp>
    </p:spTree>
    <p:extLst>
      <p:ext uri="{BB962C8B-B14F-4D97-AF65-F5344CB8AC3E}">
        <p14:creationId xmlns:p14="http://schemas.microsoft.com/office/powerpoint/2010/main" val="4996244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5" descr="File:Thomas Watt Gregory.jpg"/>
          <p:cNvPicPr>
            <a:picLocks noChangeAspect="1" noChangeArrowheads="1"/>
          </p:cNvPicPr>
          <p:nvPr/>
        </p:nvPicPr>
        <p:blipFill>
          <a:blip r:embed="rId3" cstate="print"/>
          <a:srcRect/>
          <a:stretch>
            <a:fillRect/>
          </a:stretch>
        </p:blipFill>
        <p:spPr bwMode="auto">
          <a:xfrm>
            <a:off x="1743075" y="0"/>
            <a:ext cx="5657850" cy="6858000"/>
          </a:xfrm>
          <a:prstGeom prst="rect">
            <a:avLst/>
          </a:prstGeom>
          <a:noFill/>
          <a:ln w="9525">
            <a:noFill/>
            <a:miter lim="800000"/>
            <a:headEnd/>
            <a:tailEnd/>
          </a:ln>
        </p:spPr>
      </p:pic>
    </p:spTree>
    <p:extLst>
      <p:ext uri="{BB962C8B-B14F-4D97-AF65-F5344CB8AC3E}">
        <p14:creationId xmlns:p14="http://schemas.microsoft.com/office/powerpoint/2010/main" val="1115708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5" descr="Debs_prison"/>
          <p:cNvPicPr>
            <a:picLocks noChangeAspect="1" noChangeArrowheads="1"/>
          </p:cNvPicPr>
          <p:nvPr/>
        </p:nvPicPr>
        <p:blipFill>
          <a:blip r:embed="rId3" cstate="print"/>
          <a:srcRect/>
          <a:stretch>
            <a:fillRect/>
          </a:stretch>
        </p:blipFill>
        <p:spPr bwMode="auto">
          <a:xfrm>
            <a:off x="2206625" y="0"/>
            <a:ext cx="4730750" cy="6858000"/>
          </a:xfrm>
          <a:prstGeom prst="rect">
            <a:avLst/>
          </a:prstGeom>
          <a:noFill/>
          <a:ln w="9525">
            <a:noFill/>
            <a:miter lim="800000"/>
            <a:headEnd/>
            <a:tailEnd/>
          </a:ln>
        </p:spPr>
      </p:pic>
    </p:spTree>
    <p:extLst>
      <p:ext uri="{BB962C8B-B14F-4D97-AF65-F5344CB8AC3E}">
        <p14:creationId xmlns:p14="http://schemas.microsoft.com/office/powerpoint/2010/main" val="2014948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verview.gif"/>
          <p:cNvPicPr>
            <a:picLocks noChangeAspect="1"/>
          </p:cNvPicPr>
          <p:nvPr/>
        </p:nvPicPr>
        <p:blipFill>
          <a:blip r:embed="rId3" cstate="print"/>
          <a:stretch>
            <a:fillRect/>
          </a:stretch>
        </p:blipFill>
        <p:spPr>
          <a:xfrm>
            <a:off x="283010" y="0"/>
            <a:ext cx="8860990" cy="7539943"/>
          </a:xfrm>
          <a:prstGeom prst="rect">
            <a:avLst/>
          </a:prstGeom>
        </p:spPr>
      </p:pic>
    </p:spTree>
    <p:extLst>
      <p:ext uri="{BB962C8B-B14F-4D97-AF65-F5344CB8AC3E}">
        <p14:creationId xmlns:p14="http://schemas.microsoft.com/office/powerpoint/2010/main" val="41345135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6054" y="45720"/>
            <a:ext cx="7978346" cy="6812280"/>
          </a:xfrm>
          <a:prstGeom prst="rect">
            <a:avLst/>
          </a:prstGeom>
        </p:spPr>
      </p:pic>
    </p:spTree>
    <p:extLst>
      <p:ext uri="{BB962C8B-B14F-4D97-AF65-F5344CB8AC3E}">
        <p14:creationId xmlns:p14="http://schemas.microsoft.com/office/powerpoint/2010/main" val="34386017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w1overview--west17-8.gif"/>
          <p:cNvPicPr>
            <a:picLocks noChangeAspect="1"/>
          </p:cNvPicPr>
          <p:nvPr/>
        </p:nvPicPr>
        <p:blipFill>
          <a:blip r:embed="rId3" cstate="print"/>
          <a:stretch>
            <a:fillRect/>
          </a:stretch>
        </p:blipFill>
        <p:spPr>
          <a:xfrm>
            <a:off x="-152400" y="0"/>
            <a:ext cx="9473976" cy="10427525"/>
          </a:xfrm>
          <a:prstGeom prst="rect">
            <a:avLst/>
          </a:prstGeom>
        </p:spPr>
      </p:pic>
    </p:spTree>
    <p:extLst>
      <p:ext uri="{BB962C8B-B14F-4D97-AF65-F5344CB8AC3E}">
        <p14:creationId xmlns:p14="http://schemas.microsoft.com/office/powerpoint/2010/main" val="36991357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0"/>
            <a:ext cx="8863305" cy="6858000"/>
          </a:xfrm>
          <a:prstGeom prst="rect">
            <a:avLst/>
          </a:prstGeom>
        </p:spPr>
      </p:pic>
    </p:spTree>
    <p:extLst>
      <p:ext uri="{BB962C8B-B14F-4D97-AF65-F5344CB8AC3E}">
        <p14:creationId xmlns:p14="http://schemas.microsoft.com/office/powerpoint/2010/main" val="5266961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546" y="46892"/>
            <a:ext cx="5771654" cy="7115907"/>
          </a:xfrm>
          <a:prstGeom prst="rect">
            <a:avLst/>
          </a:prstGeom>
        </p:spPr>
      </p:pic>
    </p:spTree>
    <p:extLst>
      <p:ext uri="{BB962C8B-B14F-4D97-AF65-F5344CB8AC3E}">
        <p14:creationId xmlns:p14="http://schemas.microsoft.com/office/powerpoint/2010/main" val="5588893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lied deaths.GIF"/>
          <p:cNvPicPr>
            <a:picLocks noChangeAspect="1"/>
          </p:cNvPicPr>
          <p:nvPr/>
        </p:nvPicPr>
        <p:blipFill>
          <a:blip r:embed="rId3" cstate="print"/>
          <a:stretch>
            <a:fillRect/>
          </a:stretch>
        </p:blipFill>
        <p:spPr>
          <a:xfrm>
            <a:off x="-152400" y="0"/>
            <a:ext cx="9561333" cy="6778221"/>
          </a:xfrm>
          <a:prstGeom prst="rect">
            <a:avLst/>
          </a:prstGeom>
        </p:spPr>
      </p:pic>
    </p:spTree>
    <p:extLst>
      <p:ext uri="{BB962C8B-B14F-4D97-AF65-F5344CB8AC3E}">
        <p14:creationId xmlns:p14="http://schemas.microsoft.com/office/powerpoint/2010/main" val="21964215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p deaths.GIF"/>
          <p:cNvPicPr>
            <a:picLocks noChangeAspect="1"/>
          </p:cNvPicPr>
          <p:nvPr/>
        </p:nvPicPr>
        <p:blipFill>
          <a:blip r:embed="rId3" cstate="print"/>
          <a:stretch>
            <a:fillRect/>
          </a:stretch>
        </p:blipFill>
        <p:spPr>
          <a:xfrm>
            <a:off x="-101640" y="304800"/>
            <a:ext cx="9474021" cy="5943600"/>
          </a:xfrm>
          <a:prstGeom prst="rect">
            <a:avLst/>
          </a:prstGeom>
        </p:spPr>
      </p:pic>
    </p:spTree>
    <p:extLst>
      <p:ext uri="{BB962C8B-B14F-4D97-AF65-F5344CB8AC3E}">
        <p14:creationId xmlns:p14="http://schemas.microsoft.com/office/powerpoint/2010/main" val="3175114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2262</TotalTime>
  <Words>871</Words>
  <Application>Microsoft Office PowerPoint</Application>
  <PresentationFormat>On-screen Show (4:3)</PresentationFormat>
  <Paragraphs>48</Paragraphs>
  <Slides>45</Slides>
  <Notes>23</Notes>
  <HiddenSlides>0</HiddenSlides>
  <MMClips>0</MMClips>
  <ScaleCrop>false</ScaleCrop>
  <HeadingPairs>
    <vt:vector size="6" baseType="variant">
      <vt:variant>
        <vt:lpstr>Fonts Used</vt:lpstr>
      </vt:variant>
      <vt:variant>
        <vt:i4>2</vt:i4>
      </vt:variant>
      <vt:variant>
        <vt:lpstr>Theme</vt:lpstr>
      </vt:variant>
      <vt:variant>
        <vt:i4>6</vt:i4>
      </vt:variant>
      <vt:variant>
        <vt:lpstr>Slide Titles</vt:lpstr>
      </vt:variant>
      <vt:variant>
        <vt:i4>45</vt:i4>
      </vt:variant>
    </vt:vector>
  </HeadingPairs>
  <TitlesOfParts>
    <vt:vector size="53" baseType="lpstr">
      <vt:lpstr>Arial</vt:lpstr>
      <vt:lpstr>Calibri</vt:lpstr>
      <vt:lpstr>Office Theme</vt:lpstr>
      <vt:lpstr>1_Office Theme</vt:lpstr>
      <vt:lpstr>2_Office Theme</vt:lpstr>
      <vt:lpstr>3_Office Theme</vt:lpstr>
      <vt:lpstr>5_Office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68</cp:revision>
  <dcterms:created xsi:type="dcterms:W3CDTF">2009-10-05T13:52:13Z</dcterms:created>
  <dcterms:modified xsi:type="dcterms:W3CDTF">2016-04-17T02:30:41Z</dcterms:modified>
</cp:coreProperties>
</file>