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96" r:id="rId2"/>
    <p:sldId id="290" r:id="rId3"/>
    <p:sldId id="265" r:id="rId4"/>
    <p:sldId id="260" r:id="rId5"/>
    <p:sldId id="287" r:id="rId6"/>
    <p:sldId id="263" r:id="rId7"/>
    <p:sldId id="288" r:id="rId8"/>
    <p:sldId id="258" r:id="rId9"/>
    <p:sldId id="261" r:id="rId10"/>
    <p:sldId id="262" r:id="rId11"/>
    <p:sldId id="266" r:id="rId12"/>
    <p:sldId id="269" r:id="rId13"/>
    <p:sldId id="268" r:id="rId14"/>
    <p:sldId id="264" r:id="rId15"/>
    <p:sldId id="267" r:id="rId16"/>
    <p:sldId id="257" r:id="rId17"/>
    <p:sldId id="302" r:id="rId18"/>
    <p:sldId id="303" r:id="rId19"/>
    <p:sldId id="304" r:id="rId20"/>
    <p:sldId id="273" r:id="rId21"/>
    <p:sldId id="292" r:id="rId22"/>
    <p:sldId id="259" r:id="rId23"/>
    <p:sldId id="271" r:id="rId24"/>
    <p:sldId id="270" r:id="rId25"/>
    <p:sldId id="274" r:id="rId26"/>
    <p:sldId id="279" r:id="rId27"/>
    <p:sldId id="277" r:id="rId28"/>
    <p:sldId id="276" r:id="rId29"/>
    <p:sldId id="278" r:id="rId30"/>
    <p:sldId id="280" r:id="rId31"/>
    <p:sldId id="282" r:id="rId32"/>
    <p:sldId id="298" r:id="rId33"/>
    <p:sldId id="301" r:id="rId34"/>
    <p:sldId id="285" r:id="rId35"/>
    <p:sldId id="284" r:id="rId36"/>
    <p:sldId id="300" r:id="rId37"/>
    <p:sldId id="286" r:id="rId38"/>
    <p:sldId id="297" r:id="rId39"/>
    <p:sldId id="28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6" autoAdjust="0"/>
    <p:restoredTop sz="94660"/>
  </p:normalViewPr>
  <p:slideViewPr>
    <p:cSldViewPr>
      <p:cViewPr varScale="1">
        <p:scale>
          <a:sx n="87" d="100"/>
          <a:sy n="87" d="100"/>
        </p:scale>
        <p:origin x="150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E03FAA-1C47-44BF-B283-F7490DC04EEF}" type="datetimeFigureOut">
              <a:rPr lang="en-US" smtClean="0"/>
              <a:pPr/>
              <a:t>31-Mar-16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1DC06-F46D-4922-AD4B-8B7C14EE0E9C}" type="slidenum">
              <a:rPr lang="en-US" smtClean="0"/>
              <a:pPr/>
              <a:t>‹#›</a:t>
            </a:fld>
            <a:endParaRPr lang="en-US"/>
          </a:p>
        </p:txBody>
      </p:sp>
    </p:spTree>
    <p:extLst>
      <p:ext uri="{BB962C8B-B14F-4D97-AF65-F5344CB8AC3E}">
        <p14:creationId xmlns:p14="http://schemas.microsoft.com/office/powerpoint/2010/main" val="318880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21437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034723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a:t>
            </a:fld>
            <a:endParaRPr lang="en-US"/>
          </a:p>
        </p:txBody>
      </p:sp>
    </p:spTree>
    <p:extLst>
      <p:ext uri="{BB962C8B-B14F-4D97-AF65-F5344CB8AC3E}">
        <p14:creationId xmlns:p14="http://schemas.microsoft.com/office/powerpoint/2010/main" val="2739878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Johnson/Grant swing around circle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4</a:t>
            </a:fld>
            <a:endParaRPr lang="en-US"/>
          </a:p>
        </p:txBody>
      </p:sp>
    </p:spTree>
    <p:extLst>
      <p:ext uri="{BB962C8B-B14F-4D97-AF65-F5344CB8AC3E}">
        <p14:creationId xmlns:p14="http://schemas.microsoft.com/office/powerpoint/2010/main" val="3807901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5</a:t>
            </a:fld>
            <a:endParaRPr lang="en-US"/>
          </a:p>
        </p:txBody>
      </p:sp>
    </p:spTree>
    <p:extLst>
      <p:ext uri="{BB962C8B-B14F-4D97-AF65-F5344CB8AC3E}">
        <p14:creationId xmlns:p14="http://schemas.microsoft.com/office/powerpoint/2010/main" val="1926534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6</a:t>
            </a:fld>
            <a:endParaRPr lang="en-US"/>
          </a:p>
        </p:txBody>
      </p:sp>
    </p:spTree>
    <p:extLst>
      <p:ext uri="{BB962C8B-B14F-4D97-AF65-F5344CB8AC3E}">
        <p14:creationId xmlns:p14="http://schemas.microsoft.com/office/powerpoint/2010/main" val="2105007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7</a:t>
            </a:fld>
            <a:endParaRPr lang="en-US"/>
          </a:p>
        </p:txBody>
      </p:sp>
    </p:spTree>
    <p:extLst>
      <p:ext uri="{BB962C8B-B14F-4D97-AF65-F5344CB8AC3E}">
        <p14:creationId xmlns:p14="http://schemas.microsoft.com/office/powerpoint/2010/main" val="3459073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8</a:t>
            </a:fld>
            <a:endParaRPr lang="en-US"/>
          </a:p>
        </p:txBody>
      </p:sp>
    </p:spTree>
    <p:extLst>
      <p:ext uri="{BB962C8B-B14F-4D97-AF65-F5344CB8AC3E}">
        <p14:creationId xmlns:p14="http://schemas.microsoft.com/office/powerpoint/2010/main" val="1242906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9</a:t>
            </a:fld>
            <a:endParaRPr lang="en-US"/>
          </a:p>
        </p:txBody>
      </p:sp>
    </p:spTree>
    <p:extLst>
      <p:ext uri="{BB962C8B-B14F-4D97-AF65-F5344CB8AC3E}">
        <p14:creationId xmlns:p14="http://schemas.microsoft.com/office/powerpoint/2010/main" val="264288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10</a:t>
            </a:fld>
            <a:endParaRPr lang="en-US"/>
          </a:p>
        </p:txBody>
      </p:sp>
    </p:spTree>
    <p:extLst>
      <p:ext uri="{BB962C8B-B14F-4D97-AF65-F5344CB8AC3E}">
        <p14:creationId xmlns:p14="http://schemas.microsoft.com/office/powerpoint/2010/main" val="2063128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stanton</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11</a:t>
            </a:fld>
            <a:endParaRPr lang="en-US"/>
          </a:p>
        </p:txBody>
      </p:sp>
    </p:spTree>
    <p:extLst>
      <p:ext uri="{BB962C8B-B14F-4D97-AF65-F5344CB8AC3E}">
        <p14:creationId xmlns:p14="http://schemas.microsoft.com/office/powerpoint/2010/main" val="3198466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12</a:t>
            </a:fld>
            <a:endParaRPr lang="en-US"/>
          </a:p>
        </p:txBody>
      </p:sp>
    </p:spTree>
    <p:extLst>
      <p:ext uri="{BB962C8B-B14F-4D97-AF65-F5344CB8AC3E}">
        <p14:creationId xmlns:p14="http://schemas.microsoft.com/office/powerpoint/2010/main" val="359832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13</a:t>
            </a:fld>
            <a:endParaRPr lang="en-US"/>
          </a:p>
        </p:txBody>
      </p:sp>
    </p:spTree>
    <p:extLst>
      <p:ext uri="{BB962C8B-B14F-4D97-AF65-F5344CB8AC3E}">
        <p14:creationId xmlns:p14="http://schemas.microsoft.com/office/powerpoint/2010/main" val="4259583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14</a:t>
            </a:fld>
            <a:endParaRPr lang="en-US"/>
          </a:p>
        </p:txBody>
      </p:sp>
    </p:spTree>
    <p:extLst>
      <p:ext uri="{BB962C8B-B14F-4D97-AF65-F5344CB8AC3E}">
        <p14:creationId xmlns:p14="http://schemas.microsoft.com/office/powerpoint/2010/main" val="2546387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15</a:t>
            </a:fld>
            <a:endParaRPr lang="en-US"/>
          </a:p>
        </p:txBody>
      </p:sp>
    </p:spTree>
    <p:extLst>
      <p:ext uri="{BB962C8B-B14F-4D97-AF65-F5344CB8AC3E}">
        <p14:creationId xmlns:p14="http://schemas.microsoft.com/office/powerpoint/2010/main" val="1190890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16</a:t>
            </a:fld>
            <a:endParaRPr lang="en-US"/>
          </a:p>
        </p:txBody>
      </p:sp>
    </p:spTree>
    <p:extLst>
      <p:ext uri="{BB962C8B-B14F-4D97-AF65-F5344CB8AC3E}">
        <p14:creationId xmlns:p14="http://schemas.microsoft.com/office/powerpoint/2010/main" val="2658427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a:t>
            </a:r>
            <a:r>
              <a:rPr lang="en-US" baseline="0" dirty="0" smtClean="0"/>
              <a:t> chase</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566590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Lambdin</a:t>
            </a:r>
            <a:r>
              <a:rPr lang="en-US" dirty="0" smtClean="0"/>
              <a:t> Milligan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5774877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860316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grant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20</a:t>
            </a:fld>
            <a:endParaRPr lang="en-US"/>
          </a:p>
        </p:txBody>
      </p:sp>
    </p:spTree>
    <p:extLst>
      <p:ext uri="{BB962C8B-B14F-4D97-AF65-F5344CB8AC3E}">
        <p14:creationId xmlns:p14="http://schemas.microsoft.com/office/powerpoint/2010/main" val="1398662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22</a:t>
            </a:fld>
            <a:endParaRPr lang="en-US"/>
          </a:p>
        </p:txBody>
      </p:sp>
    </p:spTree>
    <p:extLst>
      <p:ext uri="{BB962C8B-B14F-4D97-AF65-F5344CB8AC3E}">
        <p14:creationId xmlns:p14="http://schemas.microsoft.com/office/powerpoint/2010/main" val="1304928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Jpseph</a:t>
            </a:r>
            <a:r>
              <a:rPr lang="en-US" dirty="0" smtClean="0"/>
              <a:t> </a:t>
            </a:r>
            <a:r>
              <a:rPr lang="en-US" dirty="0" err="1" smtClean="0"/>
              <a:t>rainey</a:t>
            </a:r>
            <a:r>
              <a:rPr lang="en-US" dirty="0" smtClean="0"/>
              <a:t>—sc; </a:t>
            </a:r>
            <a:r>
              <a:rPr lang="en-US" dirty="0" err="1" smtClean="0"/>
              <a:t>hiram</a:t>
            </a:r>
            <a:r>
              <a:rPr lang="en-US" dirty="0" smtClean="0"/>
              <a:t> revels</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23</a:t>
            </a:fld>
            <a:endParaRPr lang="en-US"/>
          </a:p>
        </p:txBody>
      </p:sp>
    </p:spTree>
    <p:extLst>
      <p:ext uri="{BB962C8B-B14F-4D97-AF65-F5344CB8AC3E}">
        <p14:creationId xmlns:p14="http://schemas.microsoft.com/office/powerpoint/2010/main" val="1440474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24</a:t>
            </a:fld>
            <a:endParaRPr lang="en-US"/>
          </a:p>
        </p:txBody>
      </p:sp>
    </p:spTree>
    <p:extLst>
      <p:ext uri="{BB962C8B-B14F-4D97-AF65-F5344CB8AC3E}">
        <p14:creationId xmlns:p14="http://schemas.microsoft.com/office/powerpoint/2010/main" val="1986372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Nathan </a:t>
            </a:r>
            <a:r>
              <a:rPr lang="en-US" dirty="0" err="1" smtClean="0"/>
              <a:t>fprrest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25</a:t>
            </a:fld>
            <a:endParaRPr lang="en-US"/>
          </a:p>
        </p:txBody>
      </p:sp>
    </p:spTree>
    <p:extLst>
      <p:ext uri="{BB962C8B-B14F-4D97-AF65-F5344CB8AC3E}">
        <p14:creationId xmlns:p14="http://schemas.microsoft.com/office/powerpoint/2010/main" val="3529409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26</a:t>
            </a:fld>
            <a:endParaRPr lang="en-US"/>
          </a:p>
        </p:txBody>
      </p:sp>
    </p:spTree>
    <p:extLst>
      <p:ext uri="{BB962C8B-B14F-4D97-AF65-F5344CB8AC3E}">
        <p14:creationId xmlns:p14="http://schemas.microsoft.com/office/powerpoint/2010/main" val="1434467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27</a:t>
            </a:fld>
            <a:endParaRPr lang="en-US"/>
          </a:p>
        </p:txBody>
      </p:sp>
    </p:spTree>
    <p:extLst>
      <p:ext uri="{BB962C8B-B14F-4D97-AF65-F5344CB8AC3E}">
        <p14:creationId xmlns:p14="http://schemas.microsoft.com/office/powerpoint/2010/main" val="807671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28</a:t>
            </a:fld>
            <a:endParaRPr lang="en-US"/>
          </a:p>
        </p:txBody>
      </p:sp>
    </p:spTree>
    <p:extLst>
      <p:ext uri="{BB962C8B-B14F-4D97-AF65-F5344CB8AC3E}">
        <p14:creationId xmlns:p14="http://schemas.microsoft.com/office/powerpoint/2010/main" val="1093662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29</a:t>
            </a:fld>
            <a:endParaRPr lang="en-US"/>
          </a:p>
        </p:txBody>
      </p:sp>
    </p:spTree>
    <p:extLst>
      <p:ext uri="{BB962C8B-B14F-4D97-AF65-F5344CB8AC3E}">
        <p14:creationId xmlns:p14="http://schemas.microsoft.com/office/powerpoint/2010/main" val="590652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 chase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30</a:t>
            </a:fld>
            <a:endParaRPr lang="en-US"/>
          </a:p>
        </p:txBody>
      </p:sp>
    </p:spTree>
    <p:extLst>
      <p:ext uri="{BB962C8B-B14F-4D97-AF65-F5344CB8AC3E}">
        <p14:creationId xmlns:p14="http://schemas.microsoft.com/office/powerpoint/2010/main" val="17663699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Morrison Waite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31</a:t>
            </a:fld>
            <a:endParaRPr lang="en-US"/>
          </a:p>
        </p:txBody>
      </p:sp>
    </p:spTree>
    <p:extLst>
      <p:ext uri="{BB962C8B-B14F-4D97-AF65-F5344CB8AC3E}">
        <p14:creationId xmlns:p14="http://schemas.microsoft.com/office/powerpoint/2010/main" val="2514464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Colfax massacre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20123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34</a:t>
            </a:fld>
            <a:endParaRPr lang="en-US"/>
          </a:p>
        </p:txBody>
      </p:sp>
    </p:spTree>
    <p:extLst>
      <p:ext uri="{BB962C8B-B14F-4D97-AF65-F5344CB8AC3E}">
        <p14:creationId xmlns:p14="http://schemas.microsoft.com/office/powerpoint/2010/main" val="472538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35</a:t>
            </a:fld>
            <a:endParaRPr lang="en-US"/>
          </a:p>
        </p:txBody>
      </p:sp>
    </p:spTree>
    <p:extLst>
      <p:ext uri="{BB962C8B-B14F-4D97-AF65-F5344CB8AC3E}">
        <p14:creationId xmlns:p14="http://schemas.microsoft.com/office/powerpoint/2010/main" val="67002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37</a:t>
            </a:fld>
            <a:endParaRPr lang="en-US"/>
          </a:p>
        </p:txBody>
      </p:sp>
    </p:spTree>
    <p:extLst>
      <p:ext uri="{BB962C8B-B14F-4D97-AF65-F5344CB8AC3E}">
        <p14:creationId xmlns:p14="http://schemas.microsoft.com/office/powerpoint/2010/main" val="3745124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39</a:t>
            </a:fld>
            <a:endParaRPr lang="en-US"/>
          </a:p>
        </p:txBody>
      </p:sp>
    </p:spTree>
    <p:extLst>
      <p:ext uri="{BB962C8B-B14F-4D97-AF65-F5344CB8AC3E}">
        <p14:creationId xmlns:p14="http://schemas.microsoft.com/office/powerpoint/2010/main" val="677324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1031A2-3EF2-45CF-A94B-32F4BE9BA3DC}"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1031A2-3EF2-45CF-A94B-32F4BE9BA3DC}" type="datetimeFigureOut">
              <a:rPr lang="en-US" smtClean="0"/>
              <a:pPr/>
              <a:t>31-Mar-16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1031A2-3EF2-45CF-A94B-32F4BE9BA3DC}" type="datetimeFigureOut">
              <a:rPr lang="en-US" smtClean="0"/>
              <a:pPr/>
              <a:t>31-Mar-16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1031A2-3EF2-45CF-A94B-32F4BE9BA3DC}" type="datetimeFigureOut">
              <a:rPr lang="en-US" smtClean="0"/>
              <a:pPr/>
              <a:t>31-Mar-16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031A2-3EF2-45CF-A94B-32F4BE9BA3DC}" type="datetimeFigureOut">
              <a:rPr lang="en-US" smtClean="0"/>
              <a:pPr/>
              <a:t>31-Mar-16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pPr/>
              <a:t>31-Mar-16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pPr/>
              <a:t>31-Mar-16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1031A2-3EF2-45CF-A94B-32F4BE9BA3DC}" type="datetimeFigureOut">
              <a:rPr lang="en-US" smtClean="0"/>
              <a:pPr/>
              <a:t>31-Mar-16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476F0-C9DB-48A9-AFD5-860AA77849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35765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01000" cy="7355860"/>
          </a:xfrm>
          <a:prstGeom prst="rect">
            <a:avLst/>
          </a:prstGeom>
          <a:noFill/>
        </p:spPr>
        <p:txBody>
          <a:bodyPr wrap="square" rtlCol="0">
            <a:spAutoFit/>
          </a:bodyPr>
          <a:lstStyle/>
          <a:p>
            <a:pPr algn="ctr"/>
            <a:r>
              <a:rPr lang="en-US" dirty="0" smtClean="0">
                <a:solidFill>
                  <a:prstClr val="black"/>
                </a:solidFill>
              </a:rPr>
              <a:t>Texas Black Code</a:t>
            </a:r>
          </a:p>
          <a:p>
            <a:endParaRPr lang="en-US" dirty="0">
              <a:solidFill>
                <a:prstClr val="black"/>
              </a:solidFill>
            </a:endParaRPr>
          </a:p>
          <a:p>
            <a:r>
              <a:rPr lang="en-US" sz="2000" dirty="0" smtClean="0">
                <a:solidFill>
                  <a:prstClr val="black"/>
                </a:solidFill>
              </a:rPr>
              <a:t>That from </a:t>
            </a:r>
            <a:r>
              <a:rPr lang="en-US" sz="2000" dirty="0">
                <a:solidFill>
                  <a:prstClr val="black"/>
                </a:solidFill>
              </a:rPr>
              <a:t>and after the passage of this act, every Railroad Company heretofore incorporated, or which may hereafter be incorporated, by the Legislature of this State, shall be required to attach to each passenger train run by said Company, one car for the special accommodation of </a:t>
            </a:r>
            <a:r>
              <a:rPr lang="en-US" sz="2000" dirty="0" smtClean="0">
                <a:solidFill>
                  <a:prstClr val="black"/>
                </a:solidFill>
              </a:rPr>
              <a:t>Freedmen</a:t>
            </a:r>
            <a:r>
              <a:rPr lang="en-US" sz="2000" dirty="0">
                <a:solidFill>
                  <a:prstClr val="black"/>
                </a:solidFill>
              </a:rPr>
              <a:t> </a:t>
            </a:r>
            <a:r>
              <a:rPr lang="en-US" sz="2000" dirty="0" smtClean="0">
                <a:solidFill>
                  <a:prstClr val="black"/>
                </a:solidFill>
              </a:rPr>
              <a:t>. . . </a:t>
            </a:r>
          </a:p>
          <a:p>
            <a:r>
              <a:rPr lang="en-US" sz="2000" dirty="0">
                <a:solidFill>
                  <a:prstClr val="black"/>
                </a:solidFill>
              </a:rPr>
              <a:t>	</a:t>
            </a:r>
          </a:p>
          <a:p>
            <a:r>
              <a:rPr lang="en-US" sz="2000" dirty="0" smtClean="0">
                <a:solidFill>
                  <a:prstClr val="black"/>
                </a:solidFill>
              </a:rPr>
              <a:t>That </a:t>
            </a:r>
            <a:r>
              <a:rPr lang="en-US" sz="2000" dirty="0">
                <a:solidFill>
                  <a:prstClr val="black"/>
                </a:solidFill>
              </a:rPr>
              <a:t>all laws and parts of laws relating to persons lately held as slaves, or free persons of color, contrary to, or in conflict with, the provisions of this </a:t>
            </a:r>
            <a:r>
              <a:rPr lang="en-US" sz="2000" dirty="0" smtClean="0">
                <a:solidFill>
                  <a:prstClr val="black"/>
                </a:solidFill>
              </a:rPr>
              <a:t>act [that ensure non-discrimination], </a:t>
            </a:r>
            <a:r>
              <a:rPr lang="en-US" sz="2000" dirty="0">
                <a:solidFill>
                  <a:prstClr val="black"/>
                </a:solidFill>
              </a:rPr>
              <a:t>be and the same are herby repealed; </a:t>
            </a:r>
            <a:r>
              <a:rPr lang="en-US" sz="2000" i="1" dirty="0">
                <a:solidFill>
                  <a:prstClr val="black"/>
                </a:solidFill>
              </a:rPr>
              <a:t>Provided, </a:t>
            </a:r>
            <a:r>
              <a:rPr lang="en-US" sz="2000" dirty="0">
                <a:solidFill>
                  <a:prstClr val="black"/>
                </a:solidFill>
              </a:rPr>
              <a:t>nevertheless, </a:t>
            </a:r>
            <a:r>
              <a:rPr lang="en-US" sz="2000" b="1" dirty="0">
                <a:solidFill>
                  <a:srgbClr val="FF0000"/>
                </a:solidFill>
              </a:rPr>
              <a:t>that nothing herein shall be so construed as to repeal any law prohibiting the inter-marriage of the white and black races, nor to permit any other than white men to serve on juries, hold office, vote at any election, State, county, or municipal</a:t>
            </a:r>
            <a:r>
              <a:rPr lang="en-US" sz="2000" dirty="0">
                <a:solidFill>
                  <a:srgbClr val="FF0000"/>
                </a:solidFill>
              </a:rPr>
              <a:t>;</a:t>
            </a:r>
            <a:r>
              <a:rPr lang="en-US" sz="2000" i="1" dirty="0">
                <a:solidFill>
                  <a:srgbClr val="FF0000"/>
                </a:solidFill>
              </a:rPr>
              <a:t> </a:t>
            </a:r>
            <a:r>
              <a:rPr lang="en-US" sz="2000" i="1" dirty="0">
                <a:solidFill>
                  <a:prstClr val="black"/>
                </a:solidFill>
              </a:rPr>
              <a:t>Provided, </a:t>
            </a:r>
            <a:r>
              <a:rPr lang="en-US" sz="2000" dirty="0">
                <a:solidFill>
                  <a:prstClr val="black"/>
                </a:solidFill>
              </a:rPr>
              <a:t>further, </a:t>
            </a:r>
            <a:r>
              <a:rPr lang="en-US" sz="2000" b="1" dirty="0">
                <a:solidFill>
                  <a:srgbClr val="FF0000"/>
                </a:solidFill>
              </a:rPr>
              <a:t>that nothing herein contained shall be so construed as to allow them to testify</a:t>
            </a:r>
            <a:r>
              <a:rPr lang="en-US" sz="2000" b="1" dirty="0">
                <a:solidFill>
                  <a:prstClr val="black"/>
                </a:solidFill>
              </a:rPr>
              <a:t>, </a:t>
            </a:r>
            <a:r>
              <a:rPr lang="en-US" sz="2000" dirty="0">
                <a:solidFill>
                  <a:prstClr val="black"/>
                </a:solidFill>
              </a:rPr>
              <a:t>except in such cases and manner as is prescribed in the Constitution of the </a:t>
            </a:r>
            <a:r>
              <a:rPr lang="en-US" sz="2000" dirty="0" smtClean="0">
                <a:solidFill>
                  <a:prstClr val="black"/>
                </a:solidFill>
              </a:rPr>
              <a:t>State</a:t>
            </a:r>
            <a:r>
              <a:rPr lang="en-US" sz="2000" dirty="0">
                <a:solidFill>
                  <a:prstClr val="black"/>
                </a:solidFill>
              </a:rPr>
              <a:t> </a:t>
            </a:r>
            <a:r>
              <a:rPr lang="en-US" sz="2000" dirty="0" smtClean="0">
                <a:solidFill>
                  <a:prstClr val="black"/>
                </a:solidFill>
              </a:rPr>
              <a:t>. . .</a:t>
            </a:r>
            <a:endParaRPr lang="en-US" sz="2000" i="1" dirty="0" smtClean="0">
              <a:solidFill>
                <a:prstClr val="black"/>
              </a:solidFill>
            </a:endParaRPr>
          </a:p>
          <a:p>
            <a:endParaRPr lang="en-US" sz="2000" i="1" dirty="0">
              <a:solidFill>
                <a:prstClr val="black"/>
              </a:solidFill>
            </a:endParaRPr>
          </a:p>
          <a:p>
            <a:r>
              <a:rPr lang="en-US" sz="2000" dirty="0">
                <a:solidFill>
                  <a:prstClr val="black"/>
                </a:solidFill>
              </a:rPr>
              <a:t>That every able-bodied free white male inhabitant of this State between the ages of eighteen and forty-five years, shall be liable to perform military duty . . . . </a:t>
            </a:r>
            <a:r>
              <a:rPr lang="en-US" dirty="0">
                <a:solidFill>
                  <a:prstClr val="black"/>
                </a:solidFill>
              </a:rPr>
              <a:t>	</a:t>
            </a:r>
          </a:p>
          <a:p>
            <a:endParaRPr lang="en-US" i="1"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4203669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7848600" cy="5324535"/>
          </a:xfrm>
          <a:prstGeom prst="rect">
            <a:avLst/>
          </a:prstGeom>
          <a:noFill/>
        </p:spPr>
        <p:txBody>
          <a:bodyPr wrap="square" rtlCol="0">
            <a:spAutoFit/>
          </a:bodyPr>
          <a:lstStyle/>
          <a:p>
            <a:pPr algn="ctr"/>
            <a:r>
              <a:rPr lang="en-US" sz="2000" dirty="0" smtClean="0"/>
              <a:t>1866 Civil Rights Act</a:t>
            </a:r>
          </a:p>
          <a:p>
            <a:endParaRPr lang="en-US" sz="2000" dirty="0"/>
          </a:p>
          <a:p>
            <a:r>
              <a:rPr lang="en-US" sz="2000" dirty="0"/>
              <a:t>That all persons born in the United States and not subject to any foreign power, excluding Indians not taxed, are </a:t>
            </a:r>
            <a:r>
              <a:rPr lang="en-US" sz="2000" b="1" dirty="0">
                <a:solidFill>
                  <a:srgbClr val="FF0000"/>
                </a:solidFill>
              </a:rPr>
              <a:t>hereby declared to be citizens of the United States; </a:t>
            </a:r>
            <a:r>
              <a:rPr lang="en-US" sz="2000" b="1" dirty="0" smtClean="0">
                <a:solidFill>
                  <a:srgbClr val="FF0000"/>
                </a:solidFill>
              </a:rPr>
              <a:t>and . . . shall </a:t>
            </a:r>
            <a:r>
              <a:rPr lang="en-US" sz="2000" b="1" dirty="0">
                <a:solidFill>
                  <a:srgbClr val="FF0000"/>
                </a:solidFill>
              </a:rPr>
              <a:t>have the same right, in every State and Territory in the United States</a:t>
            </a:r>
            <a:r>
              <a:rPr lang="en-US" sz="2000" dirty="0"/>
              <a:t>, to make and enforce contracts, to sue, be parties, and give evidence, to inherit, purchase, lease, sell, hold, and convey real and personal property, and to </a:t>
            </a:r>
            <a:r>
              <a:rPr lang="en-US" sz="2000" b="1" dirty="0">
                <a:solidFill>
                  <a:srgbClr val="FF0000"/>
                </a:solidFill>
              </a:rPr>
              <a:t>full and equal benefit of all laws and proceedings for the security of person and property, as is enjoyed by white citizens</a:t>
            </a:r>
            <a:r>
              <a:rPr lang="en-US" sz="2000" dirty="0"/>
              <a:t>, and shall be subject to like punishment, pains, and penalties, and to none other, any law, statute, ordinance, regulation, or custom, to the contrary </a:t>
            </a:r>
            <a:r>
              <a:rPr lang="en-US" sz="2000" dirty="0" smtClean="0"/>
              <a:t>notwithstanding . . .</a:t>
            </a:r>
          </a:p>
          <a:p>
            <a:endParaRPr lang="en-US" sz="2000" dirty="0"/>
          </a:p>
          <a:p>
            <a:r>
              <a:rPr lang="en-US" sz="2000" dirty="0" smtClean="0"/>
              <a:t>That </a:t>
            </a:r>
            <a:r>
              <a:rPr lang="en-US" sz="2000" dirty="0"/>
              <a:t>the district courts of the United States, within their respective districts, shall have, </a:t>
            </a:r>
            <a:r>
              <a:rPr lang="en-US" sz="2000" b="1" dirty="0">
                <a:solidFill>
                  <a:srgbClr val="FF0000"/>
                </a:solidFill>
              </a:rPr>
              <a:t>exclusively of the courts of the several States</a:t>
            </a:r>
            <a:r>
              <a:rPr lang="en-US" sz="2000" dirty="0"/>
              <a:t>, cognizance of all crimes and offences committed against the provisions of this </a:t>
            </a:r>
            <a:r>
              <a:rPr lang="en-US" sz="2000" dirty="0" smtClean="0"/>
              <a:t>act</a:t>
            </a:r>
            <a:r>
              <a:rPr lang="en-US" sz="2000" dirty="0"/>
              <a:t> </a:t>
            </a:r>
            <a:r>
              <a:rPr lang="en-US" sz="2000" dirty="0" smtClean="0"/>
              <a:t>. . .</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Johnsonbanquet.jpg"/>
          <p:cNvPicPr>
            <a:picLocks noChangeAspect="1" noChangeArrowheads="1"/>
          </p:cNvPicPr>
          <p:nvPr/>
        </p:nvPicPr>
        <p:blipFill>
          <a:blip r:embed="rId3" cstate="print"/>
          <a:srcRect/>
          <a:stretch>
            <a:fillRect/>
          </a:stretch>
        </p:blipFill>
        <p:spPr bwMode="auto">
          <a:xfrm>
            <a:off x="473583" y="-36430"/>
            <a:ext cx="8365617" cy="666583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Racistcampaignposter1.jpg"/>
          <p:cNvPicPr>
            <a:picLocks noChangeAspect="1" noChangeArrowheads="1"/>
          </p:cNvPicPr>
          <p:nvPr/>
        </p:nvPicPr>
        <p:blipFill>
          <a:blip r:embed="rId3" cstate="print"/>
          <a:srcRect/>
          <a:stretch>
            <a:fillRect/>
          </a:stretch>
        </p:blipFill>
        <p:spPr bwMode="auto">
          <a:xfrm>
            <a:off x="457200" y="97928"/>
            <a:ext cx="8416290" cy="676007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AndysTripWest.jpg"/>
          <p:cNvPicPr>
            <a:picLocks noChangeAspect="1" noChangeArrowheads="1"/>
          </p:cNvPicPr>
          <p:nvPr/>
        </p:nvPicPr>
        <p:blipFill>
          <a:blip r:embed="rId3" cstate="print"/>
          <a:srcRect/>
          <a:stretch>
            <a:fillRect/>
          </a:stretch>
        </p:blipFill>
        <p:spPr bwMode="auto">
          <a:xfrm>
            <a:off x="-40819" y="530802"/>
            <a:ext cx="9184819" cy="526039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house.gov/pitts/images/thaddeus-stevens.jpg"/>
          <p:cNvPicPr>
            <a:picLocks noChangeAspect="1" noChangeArrowheads="1"/>
          </p:cNvPicPr>
          <p:nvPr/>
        </p:nvPicPr>
        <p:blipFill>
          <a:blip r:embed="rId3" cstate="print"/>
          <a:srcRect/>
          <a:stretch>
            <a:fillRect/>
          </a:stretch>
        </p:blipFill>
        <p:spPr bwMode="auto">
          <a:xfrm>
            <a:off x="362323" y="229446"/>
            <a:ext cx="8324477" cy="594275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57200"/>
            <a:ext cx="8305800" cy="5909310"/>
          </a:xfrm>
          <a:prstGeom prst="rect">
            <a:avLst/>
          </a:prstGeom>
          <a:noFill/>
        </p:spPr>
        <p:txBody>
          <a:bodyPr wrap="square" rtlCol="0">
            <a:spAutoFit/>
          </a:bodyPr>
          <a:lstStyle/>
          <a:p>
            <a:pPr algn="ctr"/>
            <a:r>
              <a:rPr lang="en-US" sz="2000" dirty="0" smtClean="0"/>
              <a:t>14</a:t>
            </a:r>
            <a:r>
              <a:rPr lang="en-US" sz="2000" baseline="30000" dirty="0" smtClean="0"/>
              <a:t>th</a:t>
            </a:r>
            <a:r>
              <a:rPr lang="en-US" sz="2000" dirty="0" smtClean="0"/>
              <a:t> Amendment (1866-8)</a:t>
            </a:r>
          </a:p>
          <a:p>
            <a:pPr algn="ctr"/>
            <a:endParaRPr lang="en-US" sz="2000" dirty="0"/>
          </a:p>
          <a:p>
            <a:r>
              <a:rPr lang="en-US" sz="2000" dirty="0"/>
              <a:t>Section 1.</a:t>
            </a:r>
          </a:p>
          <a:p>
            <a:r>
              <a:rPr lang="en-US" sz="2000" dirty="0"/>
              <a:t>All persons born or naturalized in the United States, and subject to the jurisdiction thereof, </a:t>
            </a:r>
            <a:r>
              <a:rPr lang="en-US" sz="2000" b="1" dirty="0">
                <a:solidFill>
                  <a:srgbClr val="FF0000"/>
                </a:solidFill>
              </a:rPr>
              <a:t>are citizens of the United States and of the state wherein they reside. No state shall make or enforce any law which shall abridge the privileges or immunities of citizens of the United States</a:t>
            </a:r>
            <a:r>
              <a:rPr lang="en-US" sz="2000" dirty="0"/>
              <a:t>; nor shall any state deprive any person of life, liberty, or property, without due process of law; nor deny to any person within its jurisdiction the equal protection of the laws</a:t>
            </a:r>
            <a:r>
              <a:rPr lang="en-US" sz="2000" dirty="0" smtClean="0"/>
              <a:t>.</a:t>
            </a:r>
          </a:p>
          <a:p>
            <a:endParaRPr lang="en-US" sz="2000" dirty="0"/>
          </a:p>
          <a:p>
            <a:r>
              <a:rPr lang="en-US" sz="2000" dirty="0"/>
              <a:t>Section 2.</a:t>
            </a:r>
          </a:p>
          <a:p>
            <a:r>
              <a:rPr lang="en-US" sz="2000" dirty="0" smtClean="0"/>
              <a:t>[States that deny right to vote lose representatives for voters disenfranchised.]</a:t>
            </a:r>
          </a:p>
          <a:p>
            <a:endParaRPr lang="en-US" sz="2000" dirty="0"/>
          </a:p>
          <a:p>
            <a:r>
              <a:rPr lang="en-US" sz="2000" dirty="0"/>
              <a:t>Section 3.</a:t>
            </a:r>
          </a:p>
          <a:p>
            <a:r>
              <a:rPr lang="en-US" sz="2000" dirty="0" smtClean="0"/>
              <a:t>[No Confederate officeholder or military officer can serve in Congress.]</a:t>
            </a:r>
          </a:p>
          <a:p>
            <a:endParaRPr lang="en-US" sz="2000" dirty="0"/>
          </a:p>
          <a:p>
            <a:r>
              <a:rPr lang="en-US" sz="2000" dirty="0"/>
              <a:t>Section 4.</a:t>
            </a:r>
          </a:p>
          <a:p>
            <a:r>
              <a:rPr lang="en-US" sz="2000" dirty="0" smtClean="0"/>
              <a:t>[Confederate debt repudiated.]</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91400" cy="4278094"/>
          </a:xfrm>
          <a:prstGeom prst="rect">
            <a:avLst/>
          </a:prstGeom>
          <a:noFill/>
        </p:spPr>
        <p:txBody>
          <a:bodyPr wrap="square" rtlCol="0">
            <a:spAutoFit/>
          </a:bodyPr>
          <a:lstStyle/>
          <a:p>
            <a:pPr algn="ctr"/>
            <a:r>
              <a:rPr lang="en-US" dirty="0" smtClean="0"/>
              <a:t>Reconstruction Acts (1867)</a:t>
            </a:r>
          </a:p>
          <a:p>
            <a:endParaRPr lang="en-US" dirty="0" smtClean="0"/>
          </a:p>
          <a:p>
            <a:pPr>
              <a:buFont typeface="Arial" pitchFamily="34" charset="0"/>
              <a:buChar char="•"/>
            </a:pPr>
            <a:r>
              <a:rPr lang="en-US" sz="2000" dirty="0"/>
              <a:t>Creation of five military districts in the seceded states not including Tennessee, which had ratified the Fourteenth Amendment to the United States Constitution and was readmitted to the </a:t>
            </a:r>
            <a:r>
              <a:rPr lang="en-US" sz="2000" dirty="0" smtClean="0"/>
              <a:t>Union;</a:t>
            </a:r>
          </a:p>
          <a:p>
            <a:pPr>
              <a:buFont typeface="Arial" pitchFamily="34" charset="0"/>
              <a:buChar char="•"/>
            </a:pPr>
            <a:endParaRPr lang="en-US" sz="2000" dirty="0"/>
          </a:p>
          <a:p>
            <a:pPr>
              <a:buFont typeface="Arial" pitchFamily="34" charset="0"/>
              <a:buChar char="•"/>
            </a:pPr>
            <a:r>
              <a:rPr lang="en-US" sz="2000" dirty="0"/>
              <a:t>Requiring congressional approval for new state constitutions (which were required for Confederate states to rejoin the Union</a:t>
            </a:r>
            <a:r>
              <a:rPr lang="en-US" sz="2000" dirty="0" smtClean="0"/>
              <a:t>);</a:t>
            </a:r>
          </a:p>
          <a:p>
            <a:pPr>
              <a:buFont typeface="Arial" pitchFamily="34" charset="0"/>
              <a:buChar char="•"/>
            </a:pPr>
            <a:endParaRPr lang="en-US" sz="2000" dirty="0"/>
          </a:p>
          <a:p>
            <a:pPr>
              <a:buFont typeface="Arial" pitchFamily="34" charset="0"/>
              <a:buChar char="•"/>
            </a:pPr>
            <a:r>
              <a:rPr lang="en-US" sz="2000" dirty="0"/>
              <a:t>Confederate states give voting rights </a:t>
            </a:r>
            <a:r>
              <a:rPr lang="en-US" sz="2000" dirty="0" smtClean="0"/>
              <a:t>to all</a:t>
            </a:r>
            <a:r>
              <a:rPr lang="en-US" sz="2000" dirty="0"/>
              <a:t> </a:t>
            </a:r>
            <a:r>
              <a:rPr lang="en-US" sz="2000" dirty="0" smtClean="0"/>
              <a:t>men;</a:t>
            </a:r>
          </a:p>
          <a:p>
            <a:pPr>
              <a:buFont typeface="Arial" pitchFamily="34" charset="0"/>
              <a:buChar char="•"/>
            </a:pPr>
            <a:endParaRPr lang="en-US" sz="2000" dirty="0"/>
          </a:p>
          <a:p>
            <a:pPr>
              <a:buFont typeface="Arial" pitchFamily="34" charset="0"/>
              <a:buChar char="•"/>
            </a:pPr>
            <a:r>
              <a:rPr lang="en-US" sz="2000" dirty="0"/>
              <a:t>All former Confederate states must ratify the </a:t>
            </a:r>
            <a:r>
              <a:rPr lang="en-US" sz="2000" dirty="0" smtClean="0"/>
              <a:t>14</a:t>
            </a:r>
            <a:r>
              <a:rPr lang="en-US" sz="2000" baseline="30000" dirty="0" smtClean="0"/>
              <a:t>th</a:t>
            </a:r>
            <a:r>
              <a:rPr lang="en-US" sz="2000" dirty="0" smtClean="0"/>
              <a:t> Amendment.</a:t>
            </a:r>
            <a:endParaRPr lang="en-US" sz="2000"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venthgradehistory.wikispaces.com/file/view/map-reconstruction.jpg/154772513/map-reconstruction.jpg"/>
          <p:cNvPicPr>
            <a:picLocks noChangeAspect="1" noChangeArrowheads="1"/>
          </p:cNvPicPr>
          <p:nvPr/>
        </p:nvPicPr>
        <p:blipFill>
          <a:blip r:embed="rId3" cstate="print"/>
          <a:srcRect/>
          <a:stretch>
            <a:fillRect/>
          </a:stretch>
        </p:blipFill>
        <p:spPr bwMode="auto">
          <a:xfrm>
            <a:off x="-376581" y="304800"/>
            <a:ext cx="9497390" cy="65532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law2.umkc.edu/faculty/projects/ftrials/impeach/STANTON.jpg"/>
          <p:cNvPicPr>
            <a:picLocks noChangeAspect="1" noChangeArrowheads="1"/>
          </p:cNvPicPr>
          <p:nvPr/>
        </p:nvPicPr>
        <p:blipFill>
          <a:blip r:embed="rId3" cstate="print"/>
          <a:srcRect/>
          <a:stretch>
            <a:fillRect/>
          </a:stretch>
        </p:blipFill>
        <p:spPr bwMode="auto">
          <a:xfrm>
            <a:off x="2209800" y="257907"/>
            <a:ext cx="5257800" cy="647114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239000" cy="5324535"/>
          </a:xfrm>
          <a:prstGeom prst="rect">
            <a:avLst/>
          </a:prstGeom>
          <a:noFill/>
        </p:spPr>
        <p:txBody>
          <a:bodyPr wrap="square" rtlCol="0">
            <a:spAutoFit/>
          </a:bodyPr>
          <a:lstStyle/>
          <a:p>
            <a:pPr algn="ctr"/>
            <a:r>
              <a:rPr lang="en-US" sz="2000" dirty="0" smtClean="0"/>
              <a:t>Tenure of Office Act (1867)</a:t>
            </a:r>
          </a:p>
          <a:p>
            <a:endParaRPr lang="en-US" sz="2000" dirty="0"/>
          </a:p>
          <a:p>
            <a:r>
              <a:rPr lang="en-US" sz="2000" dirty="0"/>
              <a:t>Be it </a:t>
            </a:r>
            <a:r>
              <a:rPr lang="en-US" sz="2000" dirty="0" smtClean="0"/>
              <a:t>enacted, </a:t>
            </a:r>
            <a:r>
              <a:rPr lang="en-US" sz="2000" dirty="0"/>
              <a:t>That every person holding any civil office to which he has been appointed by and with the advice and consent of the Senate, and every person who shall hereafter be appointed to any such office, and shall become duly qualified to act therein, is, and shall be entitled to hold such office until a successor shall have been in like manner appointed and duly qualified, except as herein otherwise provided: </a:t>
            </a:r>
            <a:r>
              <a:rPr lang="en-US" sz="2000" b="1" dirty="0">
                <a:solidFill>
                  <a:srgbClr val="FF0000"/>
                </a:solidFill>
              </a:rPr>
              <a:t>Provided, That the Secretaries of State, of the Treasury, of War, of the Navy, and of the Interior, the Postmaster-General, and the Attorney general, shall hold their offices respectively for and during the term of the President by whom they may have been appointed and for one month thereafter, subject to removal by and with the advice and consent of the Senate</a:t>
            </a:r>
            <a:r>
              <a:rPr lang="en-US" sz="2000" b="1" dirty="0"/>
              <a:t>.</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law2.umkc.edu/faculty/projects/ftrials/impeach/Cartoon-Situation.jpg"/>
          <p:cNvPicPr>
            <a:picLocks noChangeAspect="1" noChangeArrowheads="1"/>
          </p:cNvPicPr>
          <p:nvPr/>
        </p:nvPicPr>
        <p:blipFill>
          <a:blip r:embed="rId3" cstate="print"/>
          <a:srcRect/>
          <a:stretch>
            <a:fillRect/>
          </a:stretch>
        </p:blipFill>
        <p:spPr bwMode="auto">
          <a:xfrm>
            <a:off x="277315" y="260510"/>
            <a:ext cx="8638085" cy="591169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Andew Johnson impeachment trial.jpg"/>
          <p:cNvPicPr>
            <a:picLocks noChangeAspect="1" noChangeArrowheads="1"/>
          </p:cNvPicPr>
          <p:nvPr/>
        </p:nvPicPr>
        <p:blipFill>
          <a:blip r:embed="rId3" cstate="print"/>
          <a:srcRect/>
          <a:stretch>
            <a:fillRect/>
          </a:stretch>
        </p:blipFill>
        <p:spPr bwMode="auto">
          <a:xfrm>
            <a:off x="-14377" y="333375"/>
            <a:ext cx="9158377" cy="606742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impeach/TICKET.jpg"/>
          <p:cNvPicPr>
            <a:picLocks noChangeAspect="1" noChangeArrowheads="1"/>
          </p:cNvPicPr>
          <p:nvPr/>
        </p:nvPicPr>
        <p:blipFill>
          <a:blip r:embed="rId3" cstate="print"/>
          <a:srcRect/>
          <a:stretch>
            <a:fillRect/>
          </a:stretch>
        </p:blipFill>
        <p:spPr bwMode="auto">
          <a:xfrm>
            <a:off x="64046" y="265355"/>
            <a:ext cx="8927554" cy="544964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Impeachment vote map</a:t>
            </a:r>
            <a:endParaRPr lang="en-US" dirty="0"/>
          </a:p>
        </p:txBody>
      </p:sp>
      <p:pic>
        <p:nvPicPr>
          <p:cNvPr id="8" name="Picture Placeholder 7" descr="USMAP5.jpg"/>
          <p:cNvPicPr>
            <a:picLocks noGrp="1" noChangeAspect="1"/>
          </p:cNvPicPr>
          <p:nvPr>
            <p:ph type="pic" idx="1"/>
          </p:nvPr>
        </p:nvPicPr>
        <p:blipFill>
          <a:blip r:embed="rId3" cstate="print"/>
          <a:srcRect t="5250" b="5250"/>
          <a:stretch>
            <a:fillRect/>
          </a:stretch>
        </p:blipFill>
        <p:spPr>
          <a:xfrm>
            <a:off x="589232" y="17443"/>
            <a:ext cx="7892512" cy="4800600"/>
          </a:xfrm>
        </p:spPr>
      </p:pic>
      <p:sp>
        <p:nvSpPr>
          <p:cNvPr id="7" name="Text Placeholder 6"/>
          <p:cNvSpPr>
            <a:spLocks noGrp="1"/>
          </p:cNvSpPr>
          <p:nvPr>
            <p:ph type="body" sz="half" idx="2"/>
          </p:nvPr>
        </p:nvSpPr>
        <p:spPr/>
        <p:txBody>
          <a:bodyPr>
            <a:normAutofit lnSpcReduction="10000"/>
          </a:bodyPr>
          <a:lstStyle/>
          <a:p>
            <a:r>
              <a:rPr lang="en-US" dirty="0" smtClean="0"/>
              <a:t>Yellow—both senators vote to convict</a:t>
            </a:r>
          </a:p>
          <a:p>
            <a:r>
              <a:rPr lang="en-US" dirty="0" smtClean="0"/>
              <a:t>Orange—divided delegation</a:t>
            </a:r>
          </a:p>
          <a:p>
            <a:r>
              <a:rPr lang="en-US" dirty="0" smtClean="0"/>
              <a:t>Red—both senators vote to acquit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Samuel Portland Chase.jpg"/>
          <p:cNvPicPr>
            <a:picLocks noChangeAspect="1" noChangeArrowheads="1"/>
          </p:cNvPicPr>
          <p:nvPr/>
        </p:nvPicPr>
        <p:blipFill>
          <a:blip r:embed="rId3" cstate="print"/>
          <a:srcRect/>
          <a:stretch>
            <a:fillRect/>
          </a:stretch>
        </p:blipFill>
        <p:spPr bwMode="auto">
          <a:xfrm>
            <a:off x="2034773" y="64130"/>
            <a:ext cx="5432827" cy="6793870"/>
          </a:xfrm>
          <a:prstGeom prst="rect">
            <a:avLst/>
          </a:prstGeom>
          <a:noFill/>
        </p:spPr>
      </p:pic>
    </p:spTree>
    <p:extLst>
      <p:ext uri="{BB962C8B-B14F-4D97-AF65-F5344CB8AC3E}">
        <p14:creationId xmlns:p14="http://schemas.microsoft.com/office/powerpoint/2010/main" val="25425227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LPMilligan.jpg"/>
          <p:cNvPicPr>
            <a:picLocks noChangeAspect="1" noChangeArrowheads="1"/>
          </p:cNvPicPr>
          <p:nvPr/>
        </p:nvPicPr>
        <p:blipFill>
          <a:blip r:embed="rId3" cstate="print"/>
          <a:srcRect/>
          <a:stretch>
            <a:fillRect/>
          </a:stretch>
        </p:blipFill>
        <p:spPr bwMode="auto">
          <a:xfrm>
            <a:off x="2386291" y="271580"/>
            <a:ext cx="4395509" cy="5976820"/>
          </a:xfrm>
          <a:prstGeom prst="rect">
            <a:avLst/>
          </a:prstGeom>
          <a:noFill/>
        </p:spPr>
      </p:pic>
    </p:spTree>
    <p:extLst>
      <p:ext uri="{BB962C8B-B14F-4D97-AF65-F5344CB8AC3E}">
        <p14:creationId xmlns:p14="http://schemas.microsoft.com/office/powerpoint/2010/main" val="4200468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0"/>
            <a:ext cx="7315200" cy="5909310"/>
          </a:xfrm>
          <a:prstGeom prst="rect">
            <a:avLst/>
          </a:prstGeom>
          <a:noFill/>
        </p:spPr>
        <p:txBody>
          <a:bodyPr wrap="square" rtlCol="0">
            <a:spAutoFit/>
          </a:bodyPr>
          <a:lstStyle/>
          <a:p>
            <a:pPr algn="ctr"/>
            <a:r>
              <a:rPr lang="en-US" i="1" dirty="0" smtClean="0">
                <a:solidFill>
                  <a:prstClr val="black"/>
                </a:solidFill>
              </a:rPr>
              <a:t>Ex parte Milligan </a:t>
            </a:r>
            <a:r>
              <a:rPr lang="en-US" dirty="0" smtClean="0">
                <a:solidFill>
                  <a:prstClr val="black"/>
                </a:solidFill>
              </a:rPr>
              <a:t>(1866)</a:t>
            </a:r>
          </a:p>
          <a:p>
            <a:endParaRPr lang="en-US" dirty="0">
              <a:solidFill>
                <a:prstClr val="black"/>
              </a:solidFill>
            </a:endParaRPr>
          </a:p>
          <a:p>
            <a:r>
              <a:rPr lang="en-US" sz="1900" dirty="0">
                <a:solidFill>
                  <a:prstClr val="black"/>
                </a:solidFill>
              </a:rPr>
              <a:t>It is claimed that martial law covers with its broad mantle the proceedings of this military commission. The proposition is this: that, in a time of war, the commander of an armed </a:t>
            </a:r>
            <a:r>
              <a:rPr lang="en-US" sz="1900" dirty="0" smtClean="0">
                <a:solidFill>
                  <a:prstClr val="black"/>
                </a:solidFill>
              </a:rPr>
              <a:t>force . . . has </a:t>
            </a:r>
            <a:r>
              <a:rPr lang="en-US" sz="1900" dirty="0">
                <a:solidFill>
                  <a:prstClr val="black"/>
                </a:solidFill>
              </a:rPr>
              <a:t>the power, within the lines of his military district, to suspend all civil rights and their remedies and subject citizens, as well as soldiers to the rule of </a:t>
            </a:r>
            <a:r>
              <a:rPr lang="en-US" sz="1900" i="1" dirty="0">
                <a:solidFill>
                  <a:prstClr val="black"/>
                </a:solidFill>
              </a:rPr>
              <a:t>his will,</a:t>
            </a:r>
            <a:r>
              <a:rPr lang="en-US" sz="1900" dirty="0">
                <a:solidFill>
                  <a:prstClr val="black"/>
                </a:solidFill>
              </a:rPr>
              <a:t> and, in the exercise of his lawful authority, cannot be restrained except by his superior officer or the President of the United States</a:t>
            </a:r>
            <a:r>
              <a:rPr lang="en-US" sz="1900" dirty="0" smtClean="0">
                <a:solidFill>
                  <a:prstClr val="black"/>
                </a:solidFill>
              </a:rPr>
              <a:t>.</a:t>
            </a:r>
          </a:p>
          <a:p>
            <a:endParaRPr lang="en-US" sz="1900" dirty="0">
              <a:solidFill>
                <a:prstClr val="black"/>
              </a:solidFill>
            </a:endParaRPr>
          </a:p>
          <a:p>
            <a:r>
              <a:rPr lang="en-US" sz="1900" b="1" dirty="0">
                <a:solidFill>
                  <a:srgbClr val="FF0000"/>
                </a:solidFill>
              </a:rPr>
              <a:t>The statement of this proposition shows its importance, for, if true, republican government is a failure, and there is an end of liberty regulated by law. Martial law established on such a basis destroys every guarantee of the Constitution, and effectually renders the "military independent of and superior to the civil power" </a:t>
            </a:r>
            <a:r>
              <a:rPr lang="en-US" sz="1900" dirty="0">
                <a:solidFill>
                  <a:prstClr val="black"/>
                </a:solidFill>
              </a:rPr>
              <a:t>-- the attempt to do which by the King of Great Britain was deemed by our fathers such an offence that they assigned it to the world as one of the causes which impelled them to declare their independence. Civil liberty and this kind of martial law cannot endure </a:t>
            </a:r>
            <a:r>
              <a:rPr lang="en-US" sz="1900" dirty="0" smtClean="0">
                <a:solidFill>
                  <a:prstClr val="black"/>
                </a:solidFill>
              </a:rPr>
              <a:t>together</a:t>
            </a:r>
            <a:r>
              <a:rPr lang="en-US" sz="1900" dirty="0">
                <a:solidFill>
                  <a:prstClr val="black"/>
                </a:solidFill>
              </a:rPr>
              <a:t>; the antagonism is irreconcilable, and, in the conflict, one or the other must perish</a:t>
            </a:r>
            <a:r>
              <a:rPr lang="en-US" sz="1900" dirty="0" smtClean="0">
                <a:solidFill>
                  <a:prstClr val="black"/>
                </a:solidFill>
              </a:rPr>
              <a:t>.</a:t>
            </a:r>
            <a:endParaRPr lang="en-US" sz="1900" dirty="0">
              <a:solidFill>
                <a:prstClr val="black"/>
              </a:solidFill>
            </a:endParaRPr>
          </a:p>
        </p:txBody>
      </p:sp>
    </p:spTree>
    <p:extLst>
      <p:ext uri="{BB962C8B-B14F-4D97-AF65-F5344CB8AC3E}">
        <p14:creationId xmlns:p14="http://schemas.microsoft.com/office/powerpoint/2010/main" val="41234488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UlyssesGrant.png"/>
          <p:cNvPicPr>
            <a:picLocks noChangeAspect="1" noChangeArrowheads="1"/>
          </p:cNvPicPr>
          <p:nvPr/>
        </p:nvPicPr>
        <p:blipFill>
          <a:blip r:embed="rId3" cstate="print"/>
          <a:srcRect/>
          <a:stretch>
            <a:fillRect/>
          </a:stretch>
        </p:blipFill>
        <p:spPr bwMode="auto">
          <a:xfrm>
            <a:off x="1555369" y="-12093"/>
            <a:ext cx="5988431" cy="687009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292149"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3517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685800"/>
            <a:ext cx="7696200" cy="4524315"/>
          </a:xfrm>
          <a:prstGeom prst="rect">
            <a:avLst/>
          </a:prstGeom>
          <a:noFill/>
        </p:spPr>
        <p:txBody>
          <a:bodyPr wrap="square" rtlCol="0">
            <a:spAutoFit/>
          </a:bodyPr>
          <a:lstStyle/>
          <a:p>
            <a:pPr algn="ctr"/>
            <a:r>
              <a:rPr lang="en-US" sz="2400" dirty="0" smtClean="0"/>
              <a:t>15</a:t>
            </a:r>
            <a:r>
              <a:rPr lang="en-US" sz="2400" baseline="30000" dirty="0" smtClean="0"/>
              <a:t>th</a:t>
            </a:r>
            <a:r>
              <a:rPr lang="en-US" sz="2400" dirty="0" smtClean="0"/>
              <a:t> Amendment (1870)</a:t>
            </a:r>
          </a:p>
          <a:p>
            <a:endParaRPr lang="en-US" sz="2400" dirty="0"/>
          </a:p>
          <a:p>
            <a:r>
              <a:rPr lang="en-US" sz="2400" dirty="0"/>
              <a:t>Section 1.</a:t>
            </a:r>
          </a:p>
          <a:p>
            <a:r>
              <a:rPr lang="en-US" sz="2400" dirty="0"/>
              <a:t>The right of citizens of the United States to vote shall not be denied or abridged by the United States or by any state on account of race, color, or previous condition of servitude</a:t>
            </a:r>
            <a:r>
              <a:rPr lang="en-US" sz="2400" dirty="0" smtClean="0"/>
              <a:t>.</a:t>
            </a:r>
          </a:p>
          <a:p>
            <a:endParaRPr lang="en-US" sz="2400" dirty="0"/>
          </a:p>
          <a:p>
            <a:r>
              <a:rPr lang="en-US" sz="2400" dirty="0"/>
              <a:t>Section 2.</a:t>
            </a:r>
          </a:p>
          <a:p>
            <a:r>
              <a:rPr lang="en-US" sz="2400" dirty="0"/>
              <a:t>The Congress shall have power to enforce this article by appropriate legislation.</a:t>
            </a:r>
          </a:p>
          <a:p>
            <a:r>
              <a:rPr lang="en-US" sz="2400" dirty="0"/>
              <a:t/>
            </a:r>
            <a:br>
              <a:rPr lang="en-US" sz="2400" dirty="0"/>
            </a:b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Joseph Hayne Rainey"/>
          <p:cNvPicPr>
            <a:picLocks noChangeAspect="1" noChangeArrowheads="1"/>
          </p:cNvPicPr>
          <p:nvPr/>
        </p:nvPicPr>
        <p:blipFill>
          <a:blip r:embed="rId3" cstate="print"/>
          <a:srcRect/>
          <a:stretch>
            <a:fillRect/>
          </a:stretch>
        </p:blipFill>
        <p:spPr bwMode="auto">
          <a:xfrm>
            <a:off x="762000" y="-6458"/>
            <a:ext cx="3657600" cy="4959458"/>
          </a:xfrm>
          <a:prstGeom prst="rect">
            <a:avLst/>
          </a:prstGeom>
          <a:noFill/>
        </p:spPr>
      </p:pic>
      <p:pic>
        <p:nvPicPr>
          <p:cNvPr id="45060" name="Picture 4" descr="Hiram Rhodes Revels"/>
          <p:cNvPicPr>
            <a:picLocks noChangeAspect="1" noChangeArrowheads="1"/>
          </p:cNvPicPr>
          <p:nvPr/>
        </p:nvPicPr>
        <p:blipFill>
          <a:blip r:embed="rId4" cstate="print"/>
          <a:srcRect/>
          <a:stretch>
            <a:fillRect/>
          </a:stretch>
        </p:blipFill>
        <p:spPr bwMode="auto">
          <a:xfrm>
            <a:off x="5029200" y="-109780"/>
            <a:ext cx="3733800" cy="506278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371600" y="152400"/>
            <a:ext cx="6134100" cy="1085850"/>
          </a:xfrm>
          <a:prstGeom prst="rect">
            <a:avLst/>
          </a:prstGeom>
          <a:noFill/>
          <a:ln w="9525">
            <a:noFill/>
            <a:miter lim="800000"/>
            <a:headEnd/>
            <a:tailEnd/>
          </a:ln>
        </p:spPr>
      </p:pic>
      <p:pic>
        <p:nvPicPr>
          <p:cNvPr id="43011" name="Picture 3"/>
          <p:cNvPicPr>
            <a:picLocks noChangeAspect="1" noChangeArrowheads="1"/>
          </p:cNvPicPr>
          <p:nvPr/>
        </p:nvPicPr>
        <p:blipFill>
          <a:blip r:embed="rId4" cstate="print"/>
          <a:srcRect/>
          <a:stretch>
            <a:fillRect/>
          </a:stretch>
        </p:blipFill>
        <p:spPr bwMode="auto">
          <a:xfrm>
            <a:off x="1088474" y="1458630"/>
            <a:ext cx="3178726" cy="1817970"/>
          </a:xfrm>
          <a:prstGeom prst="rect">
            <a:avLst/>
          </a:prstGeom>
          <a:noFill/>
          <a:ln w="9525">
            <a:noFill/>
            <a:miter lim="800000"/>
            <a:headEnd/>
            <a:tailEnd/>
          </a:ln>
        </p:spPr>
      </p:pic>
      <p:pic>
        <p:nvPicPr>
          <p:cNvPr id="43012" name="Picture 4"/>
          <p:cNvPicPr>
            <a:picLocks noChangeAspect="1" noChangeArrowheads="1"/>
          </p:cNvPicPr>
          <p:nvPr/>
        </p:nvPicPr>
        <p:blipFill>
          <a:blip r:embed="rId5" cstate="print"/>
          <a:srcRect/>
          <a:stretch>
            <a:fillRect/>
          </a:stretch>
        </p:blipFill>
        <p:spPr bwMode="auto">
          <a:xfrm>
            <a:off x="4724400" y="1371600"/>
            <a:ext cx="2971800" cy="2000250"/>
          </a:xfrm>
          <a:prstGeom prst="rect">
            <a:avLst/>
          </a:prstGeom>
          <a:noFill/>
          <a:ln w="9525">
            <a:noFill/>
            <a:miter lim="800000"/>
            <a:headEnd/>
            <a:tailEnd/>
          </a:ln>
        </p:spPr>
      </p:pic>
      <p:pic>
        <p:nvPicPr>
          <p:cNvPr id="43013" name="Picture 5"/>
          <p:cNvPicPr>
            <a:picLocks noChangeAspect="1" noChangeArrowheads="1"/>
          </p:cNvPicPr>
          <p:nvPr/>
        </p:nvPicPr>
        <p:blipFill>
          <a:blip r:embed="rId6" cstate="print"/>
          <a:srcRect/>
          <a:stretch>
            <a:fillRect/>
          </a:stretch>
        </p:blipFill>
        <p:spPr bwMode="auto">
          <a:xfrm>
            <a:off x="1905000" y="3276600"/>
            <a:ext cx="5334000" cy="1838325"/>
          </a:xfrm>
          <a:prstGeom prst="rect">
            <a:avLst/>
          </a:prstGeom>
          <a:noFill/>
          <a:ln w="9525">
            <a:noFill/>
            <a:miter lim="800000"/>
            <a:headEnd/>
            <a:tailEnd/>
          </a:ln>
        </p:spPr>
      </p:pic>
      <p:pic>
        <p:nvPicPr>
          <p:cNvPr id="43014" name="Picture 6"/>
          <p:cNvPicPr>
            <a:picLocks noChangeAspect="1" noChangeArrowheads="1"/>
          </p:cNvPicPr>
          <p:nvPr/>
        </p:nvPicPr>
        <p:blipFill>
          <a:blip r:embed="rId7" cstate="print"/>
          <a:srcRect/>
          <a:stretch>
            <a:fillRect/>
          </a:stretch>
        </p:blipFill>
        <p:spPr bwMode="auto">
          <a:xfrm>
            <a:off x="1981200" y="5181600"/>
            <a:ext cx="5429250"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highbridnation.com/wordpress/wp-content/uploads/2011/02/Gen.-Nathan-Bedford-Forrest.jpg"/>
          <p:cNvPicPr>
            <a:picLocks noChangeAspect="1" noChangeArrowheads="1"/>
          </p:cNvPicPr>
          <p:nvPr/>
        </p:nvPicPr>
        <p:blipFill>
          <a:blip r:embed="rId3" cstate="print"/>
          <a:srcRect/>
          <a:stretch>
            <a:fillRect/>
          </a:stretch>
        </p:blipFill>
        <p:spPr bwMode="auto">
          <a:xfrm>
            <a:off x="2038351" y="0"/>
            <a:ext cx="5143499" cy="6858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153400" cy="6186309"/>
          </a:xfrm>
          <a:prstGeom prst="rect">
            <a:avLst/>
          </a:prstGeom>
          <a:noFill/>
        </p:spPr>
        <p:txBody>
          <a:bodyPr wrap="square" rtlCol="0">
            <a:spAutoFit/>
          </a:bodyPr>
          <a:lstStyle/>
          <a:p>
            <a:pPr algn="ctr"/>
            <a:r>
              <a:rPr lang="en-US" sz="2000" dirty="0" smtClean="0"/>
              <a:t>Force Act (1870)</a:t>
            </a:r>
          </a:p>
          <a:p>
            <a:endParaRPr lang="en-US" dirty="0"/>
          </a:p>
          <a:p>
            <a:r>
              <a:rPr lang="en-US" dirty="0" smtClean="0"/>
              <a:t>Be </a:t>
            </a:r>
            <a:r>
              <a:rPr lang="en-US" dirty="0"/>
              <a:t>it further enacted, That if any person shall </a:t>
            </a:r>
            <a:r>
              <a:rPr lang="en-US" b="1" dirty="0">
                <a:solidFill>
                  <a:srgbClr val="FF0000"/>
                </a:solidFill>
              </a:rPr>
              <a:t>prevent, hinder, control, or intimidate, or shall attempt to prevent, hinder, control, or intimidate</a:t>
            </a:r>
            <a:r>
              <a:rPr lang="en-US" b="1" dirty="0"/>
              <a:t>, </a:t>
            </a:r>
            <a:r>
              <a:rPr lang="en-US" dirty="0"/>
              <a:t>any person from exercising or in exercising the right of suffrage, to whom the right of suffrage is secured or guaranteed by the fifteenth amendment to the Constitution of the United States, </a:t>
            </a:r>
            <a:r>
              <a:rPr lang="en-US" b="1" dirty="0">
                <a:solidFill>
                  <a:srgbClr val="FF0000"/>
                </a:solidFill>
              </a:rPr>
              <a:t>by means of bribery, threats, or threats of depriving such person of employment or occupation, or of ejecting such person from rented house, lands, or other property, or by threats of refusing to renew leases or contracts for labor, or by threats of violence to himself or family, </a:t>
            </a:r>
            <a:r>
              <a:rPr lang="en-US" dirty="0"/>
              <a:t>such person so offending shall be deemed guilty of a misdemeanor, and shall, on conviction thereof, be fined not less than five hundred dollars, or be imprisoned not less than one month and not more than one year, or both, at the discretion of the </a:t>
            </a:r>
            <a:r>
              <a:rPr lang="en-US" dirty="0" smtClean="0"/>
              <a:t>court</a:t>
            </a:r>
            <a:r>
              <a:rPr lang="en-US" dirty="0"/>
              <a:t> </a:t>
            </a:r>
            <a:r>
              <a:rPr lang="en-US" dirty="0" smtClean="0"/>
              <a:t>. . .</a:t>
            </a:r>
          </a:p>
          <a:p>
            <a:endParaRPr lang="en-US" dirty="0"/>
          </a:p>
          <a:p>
            <a:r>
              <a:rPr lang="en-US" dirty="0" smtClean="0"/>
              <a:t>And </a:t>
            </a:r>
            <a:r>
              <a:rPr lang="en-US" dirty="0"/>
              <a:t>be it further enacted, That if two or more persons shall </a:t>
            </a:r>
            <a:r>
              <a:rPr lang="en-US" b="1" dirty="0">
                <a:solidFill>
                  <a:srgbClr val="FF0000"/>
                </a:solidFill>
              </a:rPr>
              <a:t>band or conspire together</a:t>
            </a:r>
            <a:r>
              <a:rPr lang="en-US" b="1" dirty="0"/>
              <a:t> </a:t>
            </a:r>
            <a:r>
              <a:rPr lang="en-US" dirty="0"/>
              <a:t>... to violate any provision of this act, or to injure, oppress, threaten, or intimidate any citizen with intent to prevent or hinder his free exercise and enjoyment of any right or privilege granted or secured to him by the Constitution or laws of the United States, or because of his having exercised the same, such persons </a:t>
            </a:r>
            <a:r>
              <a:rPr lang="en-US" b="1" dirty="0">
                <a:solidFill>
                  <a:srgbClr val="FF0000"/>
                </a:solidFill>
              </a:rPr>
              <a:t>shall be held guilty of felony</a:t>
            </a:r>
            <a:r>
              <a:rPr lang="en-US" b="1" dirty="0"/>
              <a:t>, </a:t>
            </a:r>
            <a:r>
              <a:rPr lang="en-US" dirty="0"/>
              <a:t>and, on conviction thereof, shall be fined or imprisoned, or both, at the discretion of the court, -- the fine not to exceed five thousand dollars, and the imprisonment not to exceed ten years </a:t>
            </a:r>
            <a:r>
              <a:rPr lang="en-US" dirty="0" smtClean="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543800" cy="4924425"/>
          </a:xfrm>
          <a:prstGeom prst="rect">
            <a:avLst/>
          </a:prstGeom>
          <a:noFill/>
        </p:spPr>
        <p:txBody>
          <a:bodyPr wrap="square" rtlCol="0">
            <a:spAutoFit/>
          </a:bodyPr>
          <a:lstStyle/>
          <a:p>
            <a:pPr algn="ctr"/>
            <a:r>
              <a:rPr lang="en-US" dirty="0" smtClean="0"/>
              <a:t>Civil Rights Act (1871)</a:t>
            </a:r>
          </a:p>
          <a:p>
            <a:endParaRPr lang="en-US" dirty="0"/>
          </a:p>
          <a:p>
            <a:r>
              <a:rPr lang="en-US" dirty="0" smtClean="0"/>
              <a:t>[Sec. 1983] </a:t>
            </a:r>
            <a:r>
              <a:rPr lang="en-US" sz="2000" dirty="0" smtClean="0"/>
              <a:t>Every </a:t>
            </a:r>
            <a:r>
              <a:rPr lang="en-US" sz="2000" dirty="0"/>
              <a:t>person who under color of any statute, ordinance, regulation, custom, or usage, of any State or Territory or the District of Columbia, subjects, or causes to be subjected, any citizen of the United States or other person within the jurisdiction thereof to the deprivation of any rights, privileges, or immunities secured by the Constitution and laws, </a:t>
            </a:r>
            <a:r>
              <a:rPr lang="en-US" sz="2000" b="1" dirty="0">
                <a:solidFill>
                  <a:srgbClr val="FF0000"/>
                </a:solidFill>
              </a:rPr>
              <a:t>shall be liable to the party injured in an action at law, </a:t>
            </a:r>
            <a:r>
              <a:rPr lang="en-US" sz="2000" dirty="0"/>
              <a:t>Suit in equity, or other proper proceeding for redress, except that in any action brought against a judicial officer for an act or omission taken in such officer's judicial capacity, injunctive relief shall not be granted unless a declaratory decree was violated or declaratory relief was unavailable. For the purposes of this section, any Act of Congress applicable exclusively to the District of Columbia shall be considered to be a statute of the District of Columbia.</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696200" cy="6186309"/>
          </a:xfrm>
          <a:prstGeom prst="rect">
            <a:avLst/>
          </a:prstGeom>
          <a:noFill/>
        </p:spPr>
        <p:txBody>
          <a:bodyPr wrap="square" rtlCol="0">
            <a:spAutoFit/>
          </a:bodyPr>
          <a:lstStyle/>
          <a:p>
            <a:pPr algn="ctr"/>
            <a:r>
              <a:rPr lang="en-US" dirty="0" smtClean="0"/>
              <a:t>Civil Rights Act (1875)</a:t>
            </a:r>
          </a:p>
          <a:p>
            <a:endParaRPr lang="en-US" dirty="0"/>
          </a:p>
          <a:p>
            <a:r>
              <a:rPr lang="en-US" dirty="0" smtClean="0"/>
              <a:t>An </a:t>
            </a:r>
            <a:r>
              <a:rPr lang="en-US" dirty="0"/>
              <a:t>act to protect all citizens in their civil and legal rights. Whereas, it is essential to just government we recognize the equality of all men before the law, and hold that it is the duty of government in its dealings with the people to mete out equal and exact justice to all, of whatever nativity, race, color, or persuasion, religious or political; and it being the appropriate object of legislation to enact great fundamental principles into law</a:t>
            </a:r>
            <a:r>
              <a:rPr lang="en-US" dirty="0" smtClean="0"/>
              <a:t>:</a:t>
            </a:r>
          </a:p>
          <a:p>
            <a:endParaRPr lang="en-US" dirty="0"/>
          </a:p>
          <a:p>
            <a:r>
              <a:rPr lang="en-US" dirty="0" smtClean="0"/>
              <a:t>Therefore</a:t>
            </a:r>
            <a:r>
              <a:rPr lang="en-US" dirty="0"/>
              <a:t>, Be it enacted by the Senate and House of Representatives of the United States of America in Congress assembled, That all persons within the jurisdiction of the United States shall be entitled to the </a:t>
            </a:r>
            <a:r>
              <a:rPr lang="en-US" b="1" dirty="0">
                <a:solidFill>
                  <a:srgbClr val="FF0000"/>
                </a:solidFill>
              </a:rPr>
              <a:t>full and equal and enjoyment of the accommodations, advantages, facilities, and privileges of inns, public conveyances on land or water, theaters, and other places of public amusement</a:t>
            </a:r>
            <a:r>
              <a:rPr lang="en-US" dirty="0"/>
              <a:t>; subject only to the conditions and limitations established by law, and applicable alike to citizens of every race and color, regardless of any previous condition of </a:t>
            </a:r>
            <a:r>
              <a:rPr lang="en-US" dirty="0" smtClean="0"/>
              <a:t>servitude</a:t>
            </a:r>
            <a:r>
              <a:rPr lang="en-US" dirty="0"/>
              <a:t> </a:t>
            </a:r>
            <a:r>
              <a:rPr lang="en-US" dirty="0" smtClean="0"/>
              <a:t>. . .</a:t>
            </a:r>
          </a:p>
          <a:p>
            <a:endParaRPr lang="en-US" dirty="0"/>
          </a:p>
          <a:p>
            <a:r>
              <a:rPr lang="en-US" dirty="0" smtClean="0"/>
              <a:t>Sec</a:t>
            </a:r>
            <a:r>
              <a:rPr lang="en-US" dirty="0"/>
              <a:t>. 3. That the district and circuit courts of the United States shall have, </a:t>
            </a:r>
            <a:r>
              <a:rPr lang="en-US" b="1" dirty="0">
                <a:solidFill>
                  <a:srgbClr val="FF0000"/>
                </a:solidFill>
              </a:rPr>
              <a:t>exclusively of the courts of the several States</a:t>
            </a:r>
            <a:r>
              <a:rPr lang="en-US" dirty="0"/>
              <a:t>, cognizance of all crimes and offenses against, and violations of, the provisions of this act</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cstate="print"/>
          <a:srcRect/>
          <a:stretch>
            <a:fillRect/>
          </a:stretch>
        </p:blipFill>
        <p:spPr bwMode="auto">
          <a:xfrm>
            <a:off x="123062" y="602092"/>
            <a:ext cx="8792338" cy="57225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ww.old-picture.com/mathew-brady-studio/pictures/Salmon-Chase.jpg"/>
          <p:cNvPicPr>
            <a:picLocks noChangeAspect="1" noChangeArrowheads="1"/>
          </p:cNvPicPr>
          <p:nvPr/>
        </p:nvPicPr>
        <p:blipFill>
          <a:blip r:embed="rId3" cstate="print"/>
          <a:srcRect/>
          <a:stretch>
            <a:fillRect/>
          </a:stretch>
        </p:blipFill>
        <p:spPr bwMode="auto">
          <a:xfrm>
            <a:off x="2361432" y="-62752"/>
            <a:ext cx="4648968" cy="6768352"/>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Chief Justice Morrison Waite.jpg"/>
          <p:cNvPicPr>
            <a:picLocks noChangeAspect="1" noChangeArrowheads="1"/>
          </p:cNvPicPr>
          <p:nvPr/>
        </p:nvPicPr>
        <p:blipFill>
          <a:blip r:embed="rId3" cstate="print"/>
          <a:srcRect/>
          <a:stretch>
            <a:fillRect/>
          </a:stretch>
        </p:blipFill>
        <p:spPr bwMode="auto">
          <a:xfrm>
            <a:off x="1838246" y="152400"/>
            <a:ext cx="5341632" cy="6477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09600"/>
            <a:ext cx="7010400" cy="4247317"/>
          </a:xfrm>
          <a:prstGeom prst="rect">
            <a:avLst/>
          </a:prstGeom>
          <a:noFill/>
        </p:spPr>
        <p:txBody>
          <a:bodyPr wrap="square" rtlCol="0">
            <a:spAutoFit/>
          </a:bodyPr>
          <a:lstStyle/>
          <a:p>
            <a:pPr algn="ctr"/>
            <a:r>
              <a:rPr lang="en-US" i="1" dirty="0" smtClean="0"/>
              <a:t>Slaughterhouse Cases </a:t>
            </a:r>
            <a:r>
              <a:rPr lang="en-US" dirty="0" smtClean="0"/>
              <a:t>(1873)</a:t>
            </a:r>
          </a:p>
          <a:p>
            <a:endParaRPr lang="en-US" dirty="0"/>
          </a:p>
          <a:p>
            <a:r>
              <a:rPr lang="en-US" dirty="0"/>
              <a:t>We do not conceal from ourselves the great responsibility which this duty devolves upon us. No questions so far reaching and pervading in their consequences, so profoundly interesting to the people of this country, and so important in their bearing upon </a:t>
            </a:r>
            <a:r>
              <a:rPr lang="en-US" b="1" dirty="0">
                <a:solidFill>
                  <a:srgbClr val="FF0000"/>
                </a:solidFill>
              </a:rPr>
              <a:t>the relations of the United States and of the several States to each other</a:t>
            </a:r>
            <a:r>
              <a:rPr lang="en-US" dirty="0"/>
              <a:t>, and to the citizens of the states and of the United States, have been before this court during the official life of any of its present </a:t>
            </a:r>
            <a:r>
              <a:rPr lang="en-US" dirty="0" smtClean="0"/>
              <a:t>members…</a:t>
            </a:r>
          </a:p>
          <a:p>
            <a:endParaRPr lang="en-US" dirty="0" smtClean="0"/>
          </a:p>
          <a:p>
            <a:r>
              <a:rPr lang="en-US" dirty="0" smtClean="0"/>
              <a:t>The distinction </a:t>
            </a:r>
            <a:r>
              <a:rPr lang="en-US" dirty="0"/>
              <a:t>between citizenship of the United States and citizenship of a state is clearly recognized and established. . . </a:t>
            </a:r>
            <a:r>
              <a:rPr lang="en-US" dirty="0" smtClean="0"/>
              <a:t>. </a:t>
            </a:r>
            <a:r>
              <a:rPr lang="en-US" b="1" dirty="0" smtClean="0">
                <a:solidFill>
                  <a:srgbClr val="FF0000"/>
                </a:solidFill>
              </a:rPr>
              <a:t>It </a:t>
            </a:r>
            <a:r>
              <a:rPr lang="en-US" b="1" dirty="0">
                <a:solidFill>
                  <a:srgbClr val="FF0000"/>
                </a:solidFill>
              </a:rPr>
              <a:t>is quite clear, then, that there is a citizenship of the United States, and a citizenship of a state, which are distinct from each other, and which depend upon different characteristics or circumstances in the individual</a:t>
            </a:r>
            <a:r>
              <a:rPr lang="en-US" dirty="0" smtClean="0"/>
              <a:t>.</a:t>
            </a:r>
            <a:endParaRPr lang="en-US" dirty="0"/>
          </a:p>
        </p:txBody>
      </p:sp>
    </p:spTree>
    <p:extLst>
      <p:ext uri="{BB962C8B-B14F-4D97-AF65-F5344CB8AC3E}">
        <p14:creationId xmlns:p14="http://schemas.microsoft.com/office/powerpoint/2010/main" val="3052386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ColfaxMassacre.jpg"/>
          <p:cNvPicPr>
            <a:picLocks noChangeAspect="1" noChangeArrowheads="1"/>
          </p:cNvPicPr>
          <p:nvPr/>
        </p:nvPicPr>
        <p:blipFill>
          <a:blip r:embed="rId3" cstate="print"/>
          <a:srcRect/>
          <a:stretch>
            <a:fillRect/>
          </a:stretch>
        </p:blipFill>
        <p:spPr bwMode="auto">
          <a:xfrm>
            <a:off x="440873" y="57531"/>
            <a:ext cx="7941127" cy="6114669"/>
          </a:xfrm>
          <a:prstGeom prst="rect">
            <a:avLst/>
          </a:prstGeom>
          <a:noFill/>
        </p:spPr>
      </p:pic>
    </p:spTree>
    <p:extLst>
      <p:ext uri="{BB962C8B-B14F-4D97-AF65-F5344CB8AC3E}">
        <p14:creationId xmlns:p14="http://schemas.microsoft.com/office/powerpoint/2010/main" val="18778694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315200" cy="6494085"/>
          </a:xfrm>
          <a:prstGeom prst="rect">
            <a:avLst/>
          </a:prstGeom>
          <a:noFill/>
        </p:spPr>
        <p:txBody>
          <a:bodyPr wrap="square" rtlCol="0">
            <a:spAutoFit/>
          </a:bodyPr>
          <a:lstStyle/>
          <a:p>
            <a:pPr algn="ctr"/>
            <a:r>
              <a:rPr lang="en-US" i="1" dirty="0" smtClean="0"/>
              <a:t>U.S. v Cruikshank </a:t>
            </a:r>
            <a:r>
              <a:rPr lang="en-US" dirty="0" smtClean="0"/>
              <a:t>(1876)</a:t>
            </a:r>
          </a:p>
          <a:p>
            <a:endParaRPr lang="en-US" dirty="0"/>
          </a:p>
          <a:p>
            <a:r>
              <a:rPr lang="en-US" dirty="0"/>
              <a:t>The people of the United States resident within any State are subject to two governments: one State, and the other National; but there need be no conflict between the two. </a:t>
            </a:r>
            <a:r>
              <a:rPr lang="en-US" b="1" dirty="0">
                <a:solidFill>
                  <a:srgbClr val="FF0000"/>
                </a:solidFill>
              </a:rPr>
              <a:t>The powers which one possesses, the other does </a:t>
            </a:r>
            <a:r>
              <a:rPr lang="en-US" b="1" dirty="0" smtClean="0">
                <a:solidFill>
                  <a:srgbClr val="FF0000"/>
                </a:solidFill>
              </a:rPr>
              <a:t>not</a:t>
            </a:r>
            <a:r>
              <a:rPr lang="en-US" dirty="0">
                <a:solidFill>
                  <a:srgbClr val="FF0000"/>
                </a:solidFill>
              </a:rPr>
              <a:t> </a:t>
            </a:r>
            <a:r>
              <a:rPr lang="en-US" dirty="0" smtClean="0">
                <a:solidFill>
                  <a:srgbClr val="FF0000"/>
                </a:solidFill>
              </a:rPr>
              <a:t>. . .</a:t>
            </a:r>
          </a:p>
          <a:p>
            <a:endParaRPr lang="en-US" dirty="0"/>
          </a:p>
          <a:p>
            <a:r>
              <a:rPr lang="en-US" dirty="0"/>
              <a:t>The government of the United States is one of delegated powers alone. Its authority is defined and limited by the Constitution. All powers not granted to it by that instrument are reserved to the States or the people. No rights can be acquired under the constitution or laws of the United States, except such as the government of the United States has the authority to grant or secure. All that cannot be so granted or secured are left under the protection of the </a:t>
            </a:r>
            <a:r>
              <a:rPr lang="en-US" dirty="0" smtClean="0"/>
              <a:t>States . . .</a:t>
            </a:r>
          </a:p>
          <a:p>
            <a:endParaRPr lang="en-US" dirty="0"/>
          </a:p>
          <a:p>
            <a:r>
              <a:rPr lang="en-US" dirty="0"/>
              <a:t>Inasmuch, therefore, as it does not appear in these counts that the intent of the defendants was to prevent these parties from exercising their right to vote on account of their race, &amp;c., it does not appear that it was their intent to interfere with any right granted or secured by the constitution or laws of the United States. </a:t>
            </a:r>
            <a:r>
              <a:rPr lang="en-US" b="1" dirty="0">
                <a:solidFill>
                  <a:srgbClr val="FF0000"/>
                </a:solidFill>
              </a:rPr>
              <a:t>We may suspect that race was the cause of the hostility; but it is not so averred</a:t>
            </a:r>
            <a:r>
              <a:rPr lang="en-US" dirty="0"/>
              <a:t>.</a:t>
            </a:r>
            <a:r>
              <a:rPr lang="en-US" sz="2000" dirty="0"/>
              <a:t> </a:t>
            </a:r>
          </a:p>
          <a:p>
            <a:endParaRPr lang="en-US" b="1" dirty="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391400" cy="5355312"/>
          </a:xfrm>
          <a:prstGeom prst="rect">
            <a:avLst/>
          </a:prstGeom>
          <a:noFill/>
        </p:spPr>
        <p:txBody>
          <a:bodyPr wrap="square" rtlCol="0">
            <a:spAutoFit/>
          </a:bodyPr>
          <a:lstStyle/>
          <a:p>
            <a:pPr algn="ctr"/>
            <a:r>
              <a:rPr lang="en-US" i="1" dirty="0" smtClean="0"/>
              <a:t>U.S. v. Reese </a:t>
            </a:r>
            <a:r>
              <a:rPr lang="en-US" dirty="0" smtClean="0"/>
              <a:t>(1876)</a:t>
            </a:r>
          </a:p>
          <a:p>
            <a:endParaRPr lang="en-US" dirty="0"/>
          </a:p>
          <a:p>
            <a:r>
              <a:rPr lang="en-US" dirty="0"/>
              <a:t>Looking, then, to this </a:t>
            </a:r>
            <a:r>
              <a:rPr lang="en-US" dirty="0" smtClean="0"/>
              <a:t>statute, we </a:t>
            </a:r>
            <a:r>
              <a:rPr lang="en-US" dirty="0"/>
              <a:t>find that its first section provides that all citizens of the United States, who are or shall be otherwise qualified by law to vote at any election, &amp;c., shall be entitled and allowed to vote thereat, without distinction of race, color, or previous condition of servitude, any constitution, &amp;c., of the State to the contrary notwithstanding. This simply declares a right, without providing a punishment for its </a:t>
            </a:r>
            <a:r>
              <a:rPr lang="en-US" dirty="0" smtClean="0"/>
              <a:t>violation . . .</a:t>
            </a:r>
          </a:p>
          <a:p>
            <a:endParaRPr lang="en-US" dirty="0"/>
          </a:p>
          <a:p>
            <a:r>
              <a:rPr lang="en-US" b="1" dirty="0">
                <a:solidFill>
                  <a:srgbClr val="FF0000"/>
                </a:solidFill>
              </a:rPr>
              <a:t>The Fifteenth Amendment does not confer the right of suffrage upon any one. </a:t>
            </a:r>
            <a:r>
              <a:rPr lang="en-US" dirty="0"/>
              <a:t>It prevents the States, or the United States, however, from giving preference, in this particular, to one citizen of the United States over another on account of race, color, or previous condition of servitude</a:t>
            </a:r>
            <a:r>
              <a:rPr lang="en-US" dirty="0" smtClean="0"/>
              <a:t>. . .</a:t>
            </a:r>
          </a:p>
          <a:p>
            <a:endParaRPr lang="en-US" dirty="0"/>
          </a:p>
          <a:p>
            <a:r>
              <a:rPr lang="en-US" b="1" dirty="0">
                <a:solidFill>
                  <a:srgbClr val="FF0000"/>
                </a:solidFill>
              </a:rPr>
              <a:t>It has not been contended, nor can it be, that the amendment confers authority to impose penalties for every wrongful refusal to receive the vote of a qualified elector at State elections. </a:t>
            </a:r>
            <a:r>
              <a:rPr lang="en-US" dirty="0"/>
              <a:t>It is only when the wrongful refusal at such an election is because of race, color, or previous condition of servitude, that Congress can interfere, and provide for its punishment.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09600"/>
            <a:ext cx="6324600" cy="5078313"/>
          </a:xfrm>
          <a:prstGeom prst="rect">
            <a:avLst/>
          </a:prstGeom>
          <a:noFill/>
        </p:spPr>
        <p:txBody>
          <a:bodyPr wrap="square" rtlCol="0">
            <a:spAutoFit/>
          </a:bodyPr>
          <a:lstStyle/>
          <a:p>
            <a:pPr algn="ctr"/>
            <a:r>
              <a:rPr lang="en-US" i="1" dirty="0" smtClean="0"/>
              <a:t>Civil Rights Cases </a:t>
            </a:r>
            <a:r>
              <a:rPr lang="en-US" dirty="0" smtClean="0"/>
              <a:t>(1883)</a:t>
            </a:r>
          </a:p>
          <a:p>
            <a:endParaRPr lang="en-US" dirty="0"/>
          </a:p>
          <a:p>
            <a:r>
              <a:rPr lang="en-US" dirty="0" smtClean="0"/>
              <a:t>[Regarding the 14</a:t>
            </a:r>
            <a:r>
              <a:rPr lang="en-US" baseline="30000" dirty="0" smtClean="0"/>
              <a:t>th</a:t>
            </a:r>
            <a:r>
              <a:rPr lang="en-US" dirty="0" smtClean="0"/>
              <a:t> amendment] it is </a:t>
            </a:r>
            <a:r>
              <a:rPr lang="en-US" dirty="0"/>
              <a:t>State action of a particular character that is prohibited. Individual invasion of individual rights is not the subject matter of the amendment. It has a deeper and broader scope. It nullifies and makes void all State legislation, and State action of every kind, which impairs the privileges and immunities of citizens of the United </a:t>
            </a:r>
            <a:r>
              <a:rPr lang="en-US" dirty="0" smtClean="0"/>
              <a:t>States…</a:t>
            </a:r>
          </a:p>
          <a:p>
            <a:endParaRPr lang="en-US" dirty="0"/>
          </a:p>
          <a:p>
            <a:r>
              <a:rPr lang="en-US" dirty="0" smtClean="0"/>
              <a:t>It </a:t>
            </a:r>
            <a:r>
              <a:rPr lang="en-US" dirty="0"/>
              <a:t>does not invest Congress with power to legislate upon subjects which are within the domain of State legislation, but to provide modes of relief against State legislation, or State action, of the kind referred to. </a:t>
            </a:r>
            <a:r>
              <a:rPr lang="en-US" b="1" dirty="0">
                <a:solidFill>
                  <a:srgbClr val="FF0000"/>
                </a:solidFill>
              </a:rPr>
              <a:t>It does not authorize Congress to create a code of municipal law for the regulation of private rights, but to provide modes of redress against the operation of State laws and the action of State officers executive or judicial when these are subversive of the fundamental rights specified in the amendment.</a:t>
            </a:r>
            <a:r>
              <a:rPr lang="en-US" dirty="0"/>
              <a:t> </a:t>
            </a:r>
          </a:p>
        </p:txBody>
      </p:sp>
    </p:spTree>
    <p:extLst>
      <p:ext uri="{BB962C8B-B14F-4D97-AF65-F5344CB8AC3E}">
        <p14:creationId xmlns:p14="http://schemas.microsoft.com/office/powerpoint/2010/main" val="461228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ages-mediawiki-sites.thefullwiki.org/08/2/1/1/5037604752328951.jpg"/>
          <p:cNvPicPr>
            <a:picLocks noChangeAspect="1" noChangeArrowheads="1"/>
          </p:cNvPicPr>
          <p:nvPr/>
        </p:nvPicPr>
        <p:blipFill>
          <a:blip r:embed="rId3" cstate="print"/>
          <a:srcRect/>
          <a:stretch>
            <a:fillRect/>
          </a:stretch>
        </p:blipFill>
        <p:spPr bwMode="auto">
          <a:xfrm>
            <a:off x="71036" y="26669"/>
            <a:ext cx="8539564" cy="6297931"/>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4" y="7345"/>
            <a:ext cx="917398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84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6427" y="76200"/>
            <a:ext cx="9215013" cy="54006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3512</TotalTime>
  <Words>2389</Words>
  <Application>Microsoft Office PowerPoint</Application>
  <PresentationFormat>On-screen Show (4:3)</PresentationFormat>
  <Paragraphs>150</Paragraphs>
  <Slides>39</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Reconstruction Plans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Impeachment vote 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Reconstruction Plans</dc:title>
  <dc:creator>KC</dc:creator>
  <cp:lastModifiedBy>KC Johnson</cp:lastModifiedBy>
  <cp:revision>36</cp:revision>
  <dcterms:created xsi:type="dcterms:W3CDTF">2011-02-26T02:12:47Z</dcterms:created>
  <dcterms:modified xsi:type="dcterms:W3CDTF">2016-03-31T17:48:36Z</dcterms:modified>
</cp:coreProperties>
</file>