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 id="2147483660" r:id="rId2"/>
    <p:sldMasterId id="2147483672" r:id="rId3"/>
  </p:sldMasterIdLst>
  <p:notesMasterIdLst>
    <p:notesMasterId r:id="rId48"/>
  </p:notesMasterIdLst>
  <p:sldIdLst>
    <p:sldId id="384" r:id="rId4"/>
    <p:sldId id="288" r:id="rId5"/>
    <p:sldId id="385" r:id="rId6"/>
    <p:sldId id="386" r:id="rId7"/>
    <p:sldId id="387" r:id="rId8"/>
    <p:sldId id="388" r:id="rId9"/>
    <p:sldId id="389" r:id="rId10"/>
    <p:sldId id="377" r:id="rId11"/>
    <p:sldId id="378" r:id="rId12"/>
    <p:sldId id="379" r:id="rId13"/>
    <p:sldId id="381" r:id="rId14"/>
    <p:sldId id="382" r:id="rId15"/>
    <p:sldId id="396" r:id="rId16"/>
    <p:sldId id="397" r:id="rId17"/>
    <p:sldId id="395" r:id="rId18"/>
    <p:sldId id="383" r:id="rId19"/>
    <p:sldId id="398" r:id="rId20"/>
    <p:sldId id="399" r:id="rId21"/>
    <p:sldId id="401" r:id="rId22"/>
    <p:sldId id="400" r:id="rId23"/>
    <p:sldId id="274" r:id="rId24"/>
    <p:sldId id="365" r:id="rId25"/>
    <p:sldId id="376" r:id="rId26"/>
    <p:sldId id="305" r:id="rId27"/>
    <p:sldId id="313" r:id="rId28"/>
    <p:sldId id="314" r:id="rId29"/>
    <p:sldId id="315" r:id="rId30"/>
    <p:sldId id="316" r:id="rId31"/>
    <p:sldId id="409" r:id="rId32"/>
    <p:sldId id="390" r:id="rId33"/>
    <p:sldId id="391" r:id="rId34"/>
    <p:sldId id="392" r:id="rId35"/>
    <p:sldId id="393" r:id="rId36"/>
    <p:sldId id="394" r:id="rId37"/>
    <p:sldId id="321" r:id="rId38"/>
    <p:sldId id="328" r:id="rId39"/>
    <p:sldId id="370" r:id="rId40"/>
    <p:sldId id="402" r:id="rId41"/>
    <p:sldId id="404" r:id="rId42"/>
    <p:sldId id="405" r:id="rId43"/>
    <p:sldId id="406" r:id="rId44"/>
    <p:sldId id="408" r:id="rId45"/>
    <p:sldId id="371" r:id="rId46"/>
    <p:sldId id="410"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05" autoAdjust="0"/>
    <p:restoredTop sz="95501" autoAdjust="0"/>
  </p:normalViewPr>
  <p:slideViewPr>
    <p:cSldViewPr>
      <p:cViewPr varScale="1">
        <p:scale>
          <a:sx n="88" d="100"/>
          <a:sy n="88" d="100"/>
        </p:scale>
        <p:origin x="1350" y="84"/>
      </p:cViewPr>
      <p:guideLst>
        <p:guide orient="horz" pos="2160"/>
        <p:guide pos="2880"/>
      </p:guideLst>
    </p:cSldViewPr>
  </p:slideViewPr>
  <p:outlineViewPr>
    <p:cViewPr>
      <p:scale>
        <a:sx n="33" d="100"/>
        <a:sy n="33" d="100"/>
      </p:scale>
      <p:origin x="0" y="-327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00DA21-0B0F-4ACB-A85E-3DDA6E17BB72}" type="datetimeFigureOut">
              <a:rPr lang="en-US" smtClean="0"/>
              <a:pPr/>
              <a:t>22-Mar-16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DA61B3-AFA7-4AD9-A2E8-C7D9557C332B}" type="slidenum">
              <a:rPr lang="en-US" smtClean="0"/>
              <a:pPr/>
              <a:t>‹#›</a:t>
            </a:fld>
            <a:endParaRPr lang="en-US"/>
          </a:p>
        </p:txBody>
      </p:sp>
    </p:spTree>
    <p:extLst>
      <p:ext uri="{BB962C8B-B14F-4D97-AF65-F5344CB8AC3E}">
        <p14:creationId xmlns:p14="http://schemas.microsoft.com/office/powerpoint/2010/main" val="415307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2</a:t>
            </a:fld>
            <a:endParaRPr lang="en-US"/>
          </a:p>
        </p:txBody>
      </p:sp>
    </p:spTree>
    <p:extLst>
      <p:ext uri="{BB962C8B-B14F-4D97-AF65-F5344CB8AC3E}">
        <p14:creationId xmlns:p14="http://schemas.microsoft.com/office/powerpoint/2010/main" val="3482856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562480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682987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640791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947233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333554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952C8CD-F8B6-4F84-9885-4415DF2FFB63}" type="slidenum">
              <a:rPr lang="en-US" altLang="en-US">
                <a:solidFill>
                  <a:prstClr val="black"/>
                </a:solidFill>
                <a:latin typeface="Calibri" panose="020F0502020204030204" pitchFamily="34" charset="0"/>
              </a:rPr>
              <a:pPr eaLnBrk="1" hangingPunct="1"/>
              <a:t>8</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945921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560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B956BD7-784F-407F-AECD-8B14316C7792}" type="slidenum">
              <a:rPr lang="en-US" altLang="en-US">
                <a:solidFill>
                  <a:prstClr val="black"/>
                </a:solidFill>
                <a:latin typeface="Calibri" panose="020F0502020204030204" pitchFamily="34" charset="0"/>
              </a:rPr>
              <a:pPr eaLnBrk="1" hangingPunct="1"/>
              <a:t>9</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550664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662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E0A9787-AF57-4C2F-85C5-DA837BFE3793}" type="slidenum">
              <a:rPr lang="en-US" altLang="en-US">
                <a:solidFill>
                  <a:prstClr val="black"/>
                </a:solidFill>
                <a:latin typeface="Calibri" panose="020F0502020204030204" pitchFamily="34" charset="0"/>
              </a:rPr>
              <a:pPr eaLnBrk="1" hangingPunct="1"/>
              <a:t>10</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1614400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867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BA993BB-A64E-4ADA-B0F3-8EA0CAC7C060}" type="slidenum">
              <a:rPr lang="en-US" altLang="en-US">
                <a:solidFill>
                  <a:prstClr val="black"/>
                </a:solidFill>
                <a:latin typeface="Calibri" panose="020F0502020204030204" pitchFamily="34" charset="0"/>
              </a:rPr>
              <a:pPr eaLnBrk="1" hangingPunct="1"/>
              <a:t>11</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327250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970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4894999-E990-42E8-A83E-6CFF32341FB1}" type="slidenum">
              <a:rPr lang="en-US" altLang="en-US">
                <a:solidFill>
                  <a:prstClr val="black"/>
                </a:solidFill>
                <a:latin typeface="Calibri" panose="020F0502020204030204" pitchFamily="34" charset="0"/>
              </a:rPr>
              <a:pPr eaLnBrk="1" hangingPunct="1"/>
              <a:t>12</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1758467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072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78ABC73-F36C-4380-986B-1FCA7AFCC827}" type="slidenum">
              <a:rPr lang="en-US" altLang="en-US">
                <a:solidFill>
                  <a:prstClr val="black"/>
                </a:solidFill>
                <a:latin typeface="Calibri" panose="020F0502020204030204" pitchFamily="34" charset="0"/>
              </a:rPr>
              <a:pPr eaLnBrk="1" hangingPunct="1"/>
              <a:t>16</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1083330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09A7F58-768D-47B8-9998-F2FE57450344}" type="slidenum">
              <a:rPr lang="en-US" smtClean="0"/>
              <a:pPr/>
              <a:t>21</a:t>
            </a:fld>
            <a:endParaRPr lang="en-US"/>
          </a:p>
        </p:txBody>
      </p:sp>
    </p:spTree>
    <p:extLst>
      <p:ext uri="{BB962C8B-B14F-4D97-AF65-F5344CB8AC3E}">
        <p14:creationId xmlns:p14="http://schemas.microsoft.com/office/powerpoint/2010/main" val="7321870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Water witch</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4163834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435366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4933317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ABCFM SEAL</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4698429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Samuel </a:t>
            </a:r>
            <a:r>
              <a:rPr lang="en-US" dirty="0" err="1" smtClean="0"/>
              <a:t>worcester</a:t>
            </a:r>
            <a:r>
              <a:rPr lang="en-US" dirty="0" smtClean="0"/>
              <a:t>--</a:t>
            </a:r>
            <a:r>
              <a:rPr lang="en-US" dirty="0" err="1" smtClean="0"/>
              <a:t>abcfm</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6260345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Robert college, </a:t>
            </a:r>
            <a:r>
              <a:rPr lang="en-US" dirty="0" err="1" smtClean="0"/>
              <a:t>istanbul</a:t>
            </a:r>
            <a:r>
              <a:rPr lang="en-US" dirty="0" smtClean="0"/>
              <a:t>, oldest </a:t>
            </a:r>
            <a:r>
              <a:rPr lang="en-US" dirty="0" err="1" smtClean="0"/>
              <a:t>american</a:t>
            </a:r>
            <a:r>
              <a:rPr lang="en-US" dirty="0" smtClean="0"/>
              <a:t> school still in existence outside</a:t>
            </a:r>
            <a:r>
              <a:rPr lang="en-US" baseline="0" dirty="0" smtClean="0"/>
              <a:t> US</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124327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Am </a:t>
            </a:r>
            <a:r>
              <a:rPr lang="en-US" dirty="0" err="1" smtClean="0"/>
              <a:t>univ</a:t>
            </a:r>
            <a:r>
              <a:rPr lang="en-US" dirty="0" smtClean="0"/>
              <a:t> </a:t>
            </a:r>
            <a:r>
              <a:rPr lang="en-US" dirty="0" err="1" smtClean="0"/>
              <a:t>beirut</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2354593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8039246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563914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42567508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858B96-6019-474A-AF9A-5C6C6BA39E26}"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5438765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858B96-6019-474A-AF9A-5C6C6BA39E26}"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40374102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858B96-6019-474A-AF9A-5C6C6BA39E26}"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5111515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858B96-6019-474A-AF9A-5C6C6BA39E26}"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40682208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858B96-6019-474A-AF9A-5C6C6BA39E26}"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3682543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083644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160D1D-6801-48E8-B29E-8DBD254F5A07}" type="datetimeFigureOut">
              <a:rPr lang="en-US" smtClean="0"/>
              <a:pPr/>
              <a:t>22-Mar-16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D2FACD-A45D-4274-8356-B22DA044846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60D1D-6801-48E8-B29E-8DBD254F5A07}" type="datetimeFigureOut">
              <a:rPr lang="en-US" smtClean="0"/>
              <a:pPr/>
              <a:t>22-Mar-16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D2FACD-A45D-4274-8356-B22DA044846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60D1D-6801-48E8-B29E-8DBD254F5A07}" type="datetimeFigureOut">
              <a:rPr lang="en-US" smtClean="0"/>
              <a:pPr/>
              <a:t>22-Mar-16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D2FACD-A45D-4274-8356-B22DA044846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160D1D-6801-48E8-B29E-8DBD254F5A07}" type="datetimeFigureOut">
              <a:rPr lang="en-US" smtClean="0"/>
              <a:pPr/>
              <a:t>22-Mar-16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D2FACD-A45D-4274-8356-B22DA044846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160D1D-6801-48E8-B29E-8DBD254F5A07}" type="datetimeFigureOut">
              <a:rPr lang="en-US" smtClean="0"/>
              <a:pPr/>
              <a:t>22-Mar-16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D2FACD-A45D-4274-8356-B22DA044846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160D1D-6801-48E8-B29E-8DBD254F5A07}" type="datetimeFigureOut">
              <a:rPr lang="en-US" smtClean="0"/>
              <a:pPr/>
              <a:t>22-Mar-16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D2FACD-A45D-4274-8356-B22DA044846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160D1D-6801-48E8-B29E-8DBD254F5A07}" type="datetimeFigureOut">
              <a:rPr lang="en-US" smtClean="0"/>
              <a:pPr/>
              <a:t>22-Mar-16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D2FACD-A45D-4274-8356-B22DA044846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60D1D-6801-48E8-B29E-8DBD254F5A07}" type="datetimeFigureOut">
              <a:rPr lang="en-US" smtClean="0"/>
              <a:pPr/>
              <a:t>22-Mar-16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D2FACD-A45D-4274-8356-B22DA044846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60D1D-6801-48E8-B29E-8DBD254F5A07}" type="datetimeFigureOut">
              <a:rPr lang="en-US" smtClean="0"/>
              <a:pPr/>
              <a:t>22-Mar-16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D2FACD-A45D-4274-8356-B22DA044846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60D1D-6801-48E8-B29E-8DBD254F5A07}" type="datetimeFigureOut">
              <a:rPr lang="en-US" smtClean="0"/>
              <a:pPr/>
              <a:t>22-Mar-16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D2FACD-A45D-4274-8356-B22DA044846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60D1D-6801-48E8-B29E-8DBD254F5A07}" type="datetimeFigureOut">
              <a:rPr lang="en-US" smtClean="0"/>
              <a:pPr/>
              <a:t>22-Mar-16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D2FACD-A45D-4274-8356-B22DA044846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C12FF6B-E433-4174-97B7-925DAEC7E5ED}" type="datetimeFigureOut">
              <a:rPr lang="en-US">
                <a:solidFill>
                  <a:prstClr val="black">
                    <a:tint val="75000"/>
                  </a:prstClr>
                </a:solidFill>
              </a:rPr>
              <a:pPr>
                <a:defRPr/>
              </a:pPr>
              <a:t>22-Mar-16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8F6E5B8-3F97-45E0-B59E-08EF778012C6}" type="slidenum">
              <a:rPr lang="en-US" altLang="en-US"/>
              <a:pPr/>
              <a:t>‹#›</a:t>
            </a:fld>
            <a:endParaRPr lang="en-US" altLang="en-US"/>
          </a:p>
        </p:txBody>
      </p:sp>
    </p:spTree>
    <p:extLst>
      <p:ext uri="{BB962C8B-B14F-4D97-AF65-F5344CB8AC3E}">
        <p14:creationId xmlns:p14="http://schemas.microsoft.com/office/powerpoint/2010/main" val="1115868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D8867C0-8729-4BB5-8A17-034D1FC3657A}" type="datetimeFigureOut">
              <a:rPr lang="en-US">
                <a:solidFill>
                  <a:prstClr val="black">
                    <a:tint val="75000"/>
                  </a:prstClr>
                </a:solidFill>
              </a:rPr>
              <a:pPr>
                <a:defRPr/>
              </a:pPr>
              <a:t>22-Mar-16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E390B51-E215-41C9-AD64-A727E7E5729F}" type="slidenum">
              <a:rPr lang="en-US" altLang="en-US"/>
              <a:pPr/>
              <a:t>‹#›</a:t>
            </a:fld>
            <a:endParaRPr lang="en-US" altLang="en-US"/>
          </a:p>
        </p:txBody>
      </p:sp>
    </p:spTree>
    <p:extLst>
      <p:ext uri="{BB962C8B-B14F-4D97-AF65-F5344CB8AC3E}">
        <p14:creationId xmlns:p14="http://schemas.microsoft.com/office/powerpoint/2010/main" val="2696799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0A4B822-9F1B-406C-B67A-C122AFD1EF80}" type="datetimeFigureOut">
              <a:rPr lang="en-US">
                <a:solidFill>
                  <a:prstClr val="black">
                    <a:tint val="75000"/>
                  </a:prstClr>
                </a:solidFill>
              </a:rPr>
              <a:pPr>
                <a:defRPr/>
              </a:pPr>
              <a:t>22-Mar-16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86FD32A1-543A-431F-8D46-8D6CE8C7E154}" type="slidenum">
              <a:rPr lang="en-US" altLang="en-US"/>
              <a:pPr/>
              <a:t>‹#›</a:t>
            </a:fld>
            <a:endParaRPr lang="en-US" altLang="en-US"/>
          </a:p>
        </p:txBody>
      </p:sp>
    </p:spTree>
    <p:extLst>
      <p:ext uri="{BB962C8B-B14F-4D97-AF65-F5344CB8AC3E}">
        <p14:creationId xmlns:p14="http://schemas.microsoft.com/office/powerpoint/2010/main" val="32218382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527AA7F-A2EB-4624-B6B2-32A16F0814AF}" type="datetimeFigureOut">
              <a:rPr lang="en-US">
                <a:solidFill>
                  <a:prstClr val="black">
                    <a:tint val="75000"/>
                  </a:prstClr>
                </a:solidFill>
              </a:rPr>
              <a:pPr>
                <a:defRPr/>
              </a:pPr>
              <a:t>22-Mar-16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72A289C-B7BA-40B9-9E23-5420FD8E46FD}" type="slidenum">
              <a:rPr lang="en-US" altLang="en-US"/>
              <a:pPr/>
              <a:t>‹#›</a:t>
            </a:fld>
            <a:endParaRPr lang="en-US" altLang="en-US"/>
          </a:p>
        </p:txBody>
      </p:sp>
    </p:spTree>
    <p:extLst>
      <p:ext uri="{BB962C8B-B14F-4D97-AF65-F5344CB8AC3E}">
        <p14:creationId xmlns:p14="http://schemas.microsoft.com/office/powerpoint/2010/main" val="26359550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E2DD1C5-A939-4774-8074-BB0F2C3F5A33}" type="datetimeFigureOut">
              <a:rPr lang="en-US">
                <a:solidFill>
                  <a:prstClr val="black">
                    <a:tint val="75000"/>
                  </a:prstClr>
                </a:solidFill>
              </a:rPr>
              <a:pPr>
                <a:defRPr/>
              </a:pPr>
              <a:t>22-Mar-16</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DF17F3B2-D29D-45D5-9CE5-4B6051BC52D9}" type="slidenum">
              <a:rPr lang="en-US" altLang="en-US"/>
              <a:pPr/>
              <a:t>‹#›</a:t>
            </a:fld>
            <a:endParaRPr lang="en-US" altLang="en-US"/>
          </a:p>
        </p:txBody>
      </p:sp>
    </p:spTree>
    <p:extLst>
      <p:ext uri="{BB962C8B-B14F-4D97-AF65-F5344CB8AC3E}">
        <p14:creationId xmlns:p14="http://schemas.microsoft.com/office/powerpoint/2010/main" val="3897588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7C79A29-BFFF-466E-A3D0-4C90B7B92AA0}" type="datetimeFigureOut">
              <a:rPr lang="en-US">
                <a:solidFill>
                  <a:prstClr val="black">
                    <a:tint val="75000"/>
                  </a:prstClr>
                </a:solidFill>
              </a:rPr>
              <a:pPr>
                <a:defRPr/>
              </a:pPr>
              <a:t>22-Mar-16</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03B70411-576B-434E-8918-2E3628F00296}" type="slidenum">
              <a:rPr lang="en-US" altLang="en-US"/>
              <a:pPr/>
              <a:t>‹#›</a:t>
            </a:fld>
            <a:endParaRPr lang="en-US" altLang="en-US"/>
          </a:p>
        </p:txBody>
      </p:sp>
    </p:spTree>
    <p:extLst>
      <p:ext uri="{BB962C8B-B14F-4D97-AF65-F5344CB8AC3E}">
        <p14:creationId xmlns:p14="http://schemas.microsoft.com/office/powerpoint/2010/main" val="2940258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CA452FD-7DA4-4CE7-A736-569B5027A287}" type="datetimeFigureOut">
              <a:rPr lang="en-US">
                <a:solidFill>
                  <a:prstClr val="black">
                    <a:tint val="75000"/>
                  </a:prstClr>
                </a:solidFill>
              </a:rPr>
              <a:pPr>
                <a:defRPr/>
              </a:pPr>
              <a:t>22-Mar-16</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0D489457-1C2E-4582-B0D5-57B9D6A48180}" type="slidenum">
              <a:rPr lang="en-US" altLang="en-US"/>
              <a:pPr/>
              <a:t>‹#›</a:t>
            </a:fld>
            <a:endParaRPr lang="en-US" altLang="en-US"/>
          </a:p>
        </p:txBody>
      </p:sp>
    </p:spTree>
    <p:extLst>
      <p:ext uri="{BB962C8B-B14F-4D97-AF65-F5344CB8AC3E}">
        <p14:creationId xmlns:p14="http://schemas.microsoft.com/office/powerpoint/2010/main" val="38307948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6F81EDC-C2C0-4E60-80FC-0F5FC948DE9A}" type="datetimeFigureOut">
              <a:rPr lang="en-US">
                <a:solidFill>
                  <a:prstClr val="black">
                    <a:tint val="75000"/>
                  </a:prstClr>
                </a:solidFill>
              </a:rPr>
              <a:pPr>
                <a:defRPr/>
              </a:pPr>
              <a:t>22-Mar-16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288B1E37-EB9F-417F-8C98-37B16B66B3B8}" type="slidenum">
              <a:rPr lang="en-US" altLang="en-US"/>
              <a:pPr/>
              <a:t>‹#›</a:t>
            </a:fld>
            <a:endParaRPr lang="en-US" altLang="en-US"/>
          </a:p>
        </p:txBody>
      </p:sp>
    </p:spTree>
    <p:extLst>
      <p:ext uri="{BB962C8B-B14F-4D97-AF65-F5344CB8AC3E}">
        <p14:creationId xmlns:p14="http://schemas.microsoft.com/office/powerpoint/2010/main" val="35092423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14BF387-54B7-42E4-AA3F-D53A6D10995E}" type="datetimeFigureOut">
              <a:rPr lang="en-US">
                <a:solidFill>
                  <a:prstClr val="black">
                    <a:tint val="75000"/>
                  </a:prstClr>
                </a:solidFill>
              </a:rPr>
              <a:pPr>
                <a:defRPr/>
              </a:pPr>
              <a:t>22-Mar-16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FBCE300-2478-4960-8ED6-6EB1819E6953}" type="slidenum">
              <a:rPr lang="en-US" altLang="en-US"/>
              <a:pPr/>
              <a:t>‹#›</a:t>
            </a:fld>
            <a:endParaRPr lang="en-US" altLang="en-US"/>
          </a:p>
        </p:txBody>
      </p:sp>
    </p:spTree>
    <p:extLst>
      <p:ext uri="{BB962C8B-B14F-4D97-AF65-F5344CB8AC3E}">
        <p14:creationId xmlns:p14="http://schemas.microsoft.com/office/powerpoint/2010/main" val="20795388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95CC98B-0144-45E5-B667-FAE4ECDFCFBD}" type="datetimeFigureOut">
              <a:rPr lang="en-US">
                <a:solidFill>
                  <a:prstClr val="black">
                    <a:tint val="75000"/>
                  </a:prstClr>
                </a:solidFill>
              </a:rPr>
              <a:pPr>
                <a:defRPr/>
              </a:pPr>
              <a:t>22-Mar-16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ECB21C4-749E-4F7C-A060-2A8464019E2D}" type="slidenum">
              <a:rPr lang="en-US" altLang="en-US"/>
              <a:pPr/>
              <a:t>‹#›</a:t>
            </a:fld>
            <a:endParaRPr lang="en-US" altLang="en-US"/>
          </a:p>
        </p:txBody>
      </p:sp>
    </p:spTree>
    <p:extLst>
      <p:ext uri="{BB962C8B-B14F-4D97-AF65-F5344CB8AC3E}">
        <p14:creationId xmlns:p14="http://schemas.microsoft.com/office/powerpoint/2010/main" val="2081924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311BFCC-450A-4ACC-B89C-071EBC92A26B}" type="datetimeFigureOut">
              <a:rPr lang="en-US">
                <a:solidFill>
                  <a:prstClr val="black">
                    <a:tint val="75000"/>
                  </a:prstClr>
                </a:solidFill>
              </a:rPr>
              <a:pPr>
                <a:defRPr/>
              </a:pPr>
              <a:t>22-Mar-16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A6D7455-3DD0-43DB-B20E-BEE6C577C850}" type="slidenum">
              <a:rPr lang="en-US" altLang="en-US"/>
              <a:pPr/>
              <a:t>‹#›</a:t>
            </a:fld>
            <a:endParaRPr lang="en-US" altLang="en-US"/>
          </a:p>
        </p:txBody>
      </p:sp>
    </p:spTree>
    <p:extLst>
      <p:ext uri="{BB962C8B-B14F-4D97-AF65-F5344CB8AC3E}">
        <p14:creationId xmlns:p14="http://schemas.microsoft.com/office/powerpoint/2010/main" val="11083379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22-Mar-16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60956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22-Mar-16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94958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22-Mar-16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75124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96DA6B-F9B5-4845-B69E-2DCB12050EF8}" type="datetimeFigureOut">
              <a:rPr lang="en-US" smtClean="0">
                <a:solidFill>
                  <a:prstClr val="black">
                    <a:tint val="75000"/>
                  </a:prstClr>
                </a:solidFill>
              </a:rPr>
              <a:pPr/>
              <a:t>22-Mar-16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58984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96DA6B-F9B5-4845-B69E-2DCB12050EF8}" type="datetimeFigureOut">
              <a:rPr lang="en-US" smtClean="0">
                <a:solidFill>
                  <a:prstClr val="black">
                    <a:tint val="75000"/>
                  </a:prstClr>
                </a:solidFill>
              </a:rPr>
              <a:pPr/>
              <a:t>22-Mar-16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4628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96DA6B-F9B5-4845-B69E-2DCB12050EF8}" type="datetimeFigureOut">
              <a:rPr lang="en-US" smtClean="0">
                <a:solidFill>
                  <a:prstClr val="black">
                    <a:tint val="75000"/>
                  </a:prstClr>
                </a:solidFill>
              </a:rPr>
              <a:pPr/>
              <a:t>22-Mar-16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25901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96DA6B-F9B5-4845-B69E-2DCB12050EF8}" type="datetimeFigureOut">
              <a:rPr lang="en-US" smtClean="0">
                <a:solidFill>
                  <a:prstClr val="black">
                    <a:tint val="75000"/>
                  </a:prstClr>
                </a:solidFill>
              </a:rPr>
              <a:pPr/>
              <a:t>22-Mar-16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1919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96DA6B-F9B5-4845-B69E-2DCB12050EF8}" type="datetimeFigureOut">
              <a:rPr lang="en-US" smtClean="0">
                <a:solidFill>
                  <a:prstClr val="black">
                    <a:tint val="75000"/>
                  </a:prstClr>
                </a:solidFill>
              </a:rPr>
              <a:pPr/>
              <a:t>22-Mar-16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30020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96DA6B-F9B5-4845-B69E-2DCB12050EF8}" type="datetimeFigureOut">
              <a:rPr lang="en-US" smtClean="0">
                <a:solidFill>
                  <a:prstClr val="black">
                    <a:tint val="75000"/>
                  </a:prstClr>
                </a:solidFill>
              </a:rPr>
              <a:pPr/>
              <a:t>22-Mar-16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57041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22-Mar-16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43729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22-Mar-16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2750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160D1D-6801-48E8-B29E-8DBD254F5A07}" type="datetimeFigureOut">
              <a:rPr lang="en-US" smtClean="0"/>
              <a:pPr/>
              <a:t>22-Mar-16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D2FACD-A45D-4274-8356-B22DA044846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A7D634E-8840-4226-9927-B59000887926}" type="datetimeFigureOut">
              <a:rPr lang="en-US">
                <a:solidFill>
                  <a:prstClr val="black">
                    <a:tint val="75000"/>
                  </a:prstClr>
                </a:solidFill>
              </a:rPr>
              <a:pPr>
                <a:defRPr/>
              </a:pPr>
              <a:t>22-Mar-16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fontAlgn="base">
              <a:spcBef>
                <a:spcPct val="0"/>
              </a:spcBef>
              <a:spcAft>
                <a:spcPct val="0"/>
              </a:spcAft>
            </a:pPr>
            <a:fld id="{07481F8A-2ED2-44D0-A99E-202006758859}" type="slidenum">
              <a:rPr lang="en-US" altLang="en-US" smtClean="0">
                <a:cs typeface="Arial" panose="020B0604020202020204" pitchFamily="34" charset="0"/>
              </a:rPr>
              <a:pPr fontAlgn="base">
                <a:spcBef>
                  <a:spcPct val="0"/>
                </a:spcBef>
                <a:spcAft>
                  <a:spcPct val="0"/>
                </a:spcAft>
              </a:pPr>
              <a:t>‹#›</a:t>
            </a:fld>
            <a:endParaRPr lang="en-US" altLang="en-US" smtClean="0">
              <a:cs typeface="Arial" panose="020B0604020202020204" pitchFamily="34" charset="0"/>
            </a:endParaRPr>
          </a:p>
        </p:txBody>
      </p:sp>
    </p:spTree>
    <p:extLst>
      <p:ext uri="{BB962C8B-B14F-4D97-AF65-F5344CB8AC3E}">
        <p14:creationId xmlns:p14="http://schemas.microsoft.com/office/powerpoint/2010/main" val="1942779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6DA6B-F9B5-4845-B69E-2DCB12050EF8}" type="datetimeFigureOut">
              <a:rPr lang="en-US" smtClean="0">
                <a:solidFill>
                  <a:prstClr val="black">
                    <a:tint val="75000"/>
                  </a:prstClr>
                </a:solidFill>
              </a:rPr>
              <a:pPr/>
              <a:t>22-Mar-16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563063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1028343"/>
            <a:ext cx="6096000" cy="4524315"/>
          </a:xfrm>
          <a:prstGeom prst="rect">
            <a:avLst/>
          </a:prstGeom>
        </p:spPr>
        <p:txBody>
          <a:bodyPr wrap="square">
            <a:spAutoFit/>
          </a:bodyPr>
          <a:lstStyle/>
          <a:p>
            <a:pPr algn="ctr"/>
            <a:r>
              <a:rPr lang="en-US" dirty="0" smtClean="0">
                <a:solidFill>
                  <a:prstClr val="black"/>
                </a:solidFill>
              </a:rPr>
              <a:t>U.S.-Morocco Treaty of Friendship (1786)</a:t>
            </a:r>
          </a:p>
          <a:p>
            <a:endParaRPr lang="en-US" dirty="0">
              <a:solidFill>
                <a:prstClr val="black"/>
              </a:solidFill>
            </a:endParaRPr>
          </a:p>
          <a:p>
            <a:r>
              <a:rPr lang="en-US" dirty="0" smtClean="0">
                <a:solidFill>
                  <a:prstClr val="black"/>
                </a:solidFill>
              </a:rPr>
              <a:t>Whereas the United States of America in Congress assembled by their Commission bearing date the </a:t>
            </a:r>
            <a:r>
              <a:rPr lang="en-US" dirty="0" err="1" smtClean="0">
                <a:solidFill>
                  <a:prstClr val="black"/>
                </a:solidFill>
              </a:rPr>
              <a:t>twelvth</a:t>
            </a:r>
            <a:r>
              <a:rPr lang="en-US" dirty="0" smtClean="0">
                <a:solidFill>
                  <a:prstClr val="black"/>
                </a:solidFill>
              </a:rPr>
              <a:t> day of May One thousand Seven hundred and Eighty four thought proper to constitute John Adams, Benjamin Franklin and Thomas Jefferson their Ministers Plenipotentiary, giving to them or a Majority of them full Powers to confer, treat &amp; negotiate with the Ambassador, Minister or Commissioner of His Majesty the Emperor of Morocco concerning a Treaty of Amity and Commerce…</a:t>
            </a:r>
          </a:p>
          <a:p>
            <a:endParaRPr lang="en-US" dirty="0">
              <a:solidFill>
                <a:prstClr val="black"/>
              </a:solidFill>
            </a:endParaRPr>
          </a:p>
          <a:p>
            <a:r>
              <a:rPr lang="en-US" dirty="0">
                <a:solidFill>
                  <a:prstClr val="black"/>
                </a:solidFill>
              </a:rPr>
              <a:t>This is a Treaty of Peace and </a:t>
            </a:r>
            <a:r>
              <a:rPr lang="en-US" dirty="0" smtClean="0">
                <a:solidFill>
                  <a:prstClr val="black"/>
                </a:solidFill>
              </a:rPr>
              <a:t>Friendship…</a:t>
            </a:r>
          </a:p>
          <a:p>
            <a:endParaRPr lang="en-US" dirty="0">
              <a:solidFill>
                <a:prstClr val="black"/>
              </a:solidFill>
            </a:endParaRPr>
          </a:p>
          <a:p>
            <a:r>
              <a:rPr lang="en-US" dirty="0">
                <a:solidFill>
                  <a:prstClr val="black"/>
                </a:solidFill>
              </a:rPr>
              <a:t>This Treaty shall continue in full Force, with the help of God for Fifty Years.</a:t>
            </a:r>
          </a:p>
        </p:txBody>
      </p:sp>
    </p:spTree>
    <p:extLst>
      <p:ext uri="{BB962C8B-B14F-4D97-AF65-F5344CB8AC3E}">
        <p14:creationId xmlns:p14="http://schemas.microsoft.com/office/powerpoint/2010/main" val="3910126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r.jpg"/>
          <p:cNvPicPr>
            <a:picLocks noChangeAspect="1"/>
          </p:cNvPicPr>
          <p:nvPr/>
        </p:nvPicPr>
        <p:blipFill>
          <a:blip r:embed="rId3" cstate="print"/>
          <a:stretch>
            <a:fillRect/>
          </a:stretch>
        </p:blipFill>
        <p:spPr>
          <a:xfrm>
            <a:off x="81643" y="914400"/>
            <a:ext cx="8980714" cy="50292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omas-Jefferson.jpg"/>
          <p:cNvPicPr>
            <a:picLocks noChangeAspect="1"/>
          </p:cNvPicPr>
          <p:nvPr/>
        </p:nvPicPr>
        <p:blipFill>
          <a:blip r:embed="rId3" cstate="print"/>
          <a:stretch>
            <a:fillRect/>
          </a:stretch>
        </p:blipFill>
        <p:spPr>
          <a:xfrm>
            <a:off x="0" y="0"/>
            <a:ext cx="4497738" cy="4114209"/>
          </a:xfrm>
          <a:prstGeom prst="rect">
            <a:avLst/>
          </a:prstGeom>
        </p:spPr>
      </p:pic>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206" y="268287"/>
            <a:ext cx="4548187" cy="658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06814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www.indexcyprus.com/site/images/stories/photos/messolonghi.jpg"/>
          <p:cNvPicPr>
            <a:picLocks noChangeAspect="1" noChangeArrowheads="1"/>
          </p:cNvPicPr>
          <p:nvPr/>
        </p:nvPicPr>
        <p:blipFill>
          <a:blip r:embed="rId3" cstate="print"/>
          <a:srcRect/>
          <a:stretch>
            <a:fillRect/>
          </a:stretch>
        </p:blipFill>
        <p:spPr bwMode="auto">
          <a:xfrm>
            <a:off x="1464279" y="152400"/>
            <a:ext cx="6644429" cy="6400800"/>
          </a:xfrm>
          <a:prstGeom prst="rect">
            <a:avLst/>
          </a:prstGeom>
          <a:noFill/>
        </p:spPr>
      </p:pic>
    </p:spTree>
    <p:extLst>
      <p:ext uri="{BB962C8B-B14F-4D97-AF65-F5344CB8AC3E}">
        <p14:creationId xmlns:p14="http://schemas.microsoft.com/office/powerpoint/2010/main" val="25445092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images-mediawiki-sites.thefullwiki.org/02/3/5/0/854643050459591.gif"/>
          <p:cNvPicPr>
            <a:picLocks noChangeAspect="1" noChangeArrowheads="1"/>
          </p:cNvPicPr>
          <p:nvPr/>
        </p:nvPicPr>
        <p:blipFill>
          <a:blip r:embed="rId3" cstate="print"/>
          <a:srcRect/>
          <a:stretch>
            <a:fillRect/>
          </a:stretch>
        </p:blipFill>
        <p:spPr bwMode="auto">
          <a:xfrm>
            <a:off x="215413" y="381000"/>
            <a:ext cx="8797679" cy="6324600"/>
          </a:xfrm>
          <a:prstGeom prst="rect">
            <a:avLst/>
          </a:prstGeom>
          <a:noFill/>
        </p:spPr>
      </p:pic>
    </p:spTree>
    <p:extLst>
      <p:ext uri="{BB962C8B-B14F-4D97-AF65-F5344CB8AC3E}">
        <p14:creationId xmlns:p14="http://schemas.microsoft.com/office/powerpoint/2010/main" val="10897194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hn-quincy-adams-picture.jpg"/>
          <p:cNvPicPr>
            <a:picLocks noChangeAspect="1"/>
          </p:cNvPicPr>
          <p:nvPr/>
        </p:nvPicPr>
        <p:blipFill>
          <a:blip r:embed="rId3" cstate="print"/>
          <a:stretch>
            <a:fillRect/>
          </a:stretch>
        </p:blipFill>
        <p:spPr>
          <a:xfrm>
            <a:off x="1051560" y="152400"/>
            <a:ext cx="7124700" cy="6477000"/>
          </a:xfrm>
          <a:prstGeom prst="rect">
            <a:avLst/>
          </a:prstGeom>
        </p:spPr>
      </p:pic>
    </p:spTree>
    <p:extLst>
      <p:ext uri="{BB962C8B-B14F-4D97-AF65-F5344CB8AC3E}">
        <p14:creationId xmlns:p14="http://schemas.microsoft.com/office/powerpoint/2010/main" val="3782903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52400"/>
            <a:ext cx="7010400" cy="6463308"/>
          </a:xfrm>
          <a:prstGeom prst="rect">
            <a:avLst/>
          </a:prstGeom>
          <a:noFill/>
        </p:spPr>
        <p:txBody>
          <a:bodyPr wrap="square" rtlCol="0">
            <a:spAutoFit/>
          </a:bodyPr>
          <a:lstStyle/>
          <a:p>
            <a:pPr algn="ctr"/>
            <a:r>
              <a:rPr lang="en-US" b="1" dirty="0">
                <a:solidFill>
                  <a:prstClr val="black"/>
                </a:solidFill>
              </a:rPr>
              <a:t>Monroe Doctrine </a:t>
            </a:r>
            <a:r>
              <a:rPr lang="en-US" dirty="0">
                <a:solidFill>
                  <a:prstClr val="black"/>
                </a:solidFill>
              </a:rPr>
              <a:t>(1823)</a:t>
            </a:r>
          </a:p>
          <a:p>
            <a:endParaRPr lang="en-US" dirty="0">
              <a:solidFill>
                <a:prstClr val="black"/>
              </a:solidFill>
            </a:endParaRPr>
          </a:p>
          <a:p>
            <a:r>
              <a:rPr lang="en-US" dirty="0">
                <a:solidFill>
                  <a:prstClr val="black"/>
                </a:solidFill>
              </a:rPr>
              <a:t>Of events in that quarter of the globe [Europe], with which we have so much intercourse and from which we derive our origin, we have always been anxious and interested spectators. The citizens of the United States cherish sentiments the most friendly in favor of the liberty and happiness of their fellow-men on that side of the Atlantic</a:t>
            </a:r>
            <a:r>
              <a:rPr lang="en-US" dirty="0">
                <a:solidFill>
                  <a:srgbClr val="FF0000"/>
                </a:solidFill>
              </a:rPr>
              <a:t>. </a:t>
            </a:r>
            <a:r>
              <a:rPr lang="en-US" b="1" dirty="0">
                <a:solidFill>
                  <a:srgbClr val="FF0000"/>
                </a:solidFill>
              </a:rPr>
              <a:t>In the wars of the European powers in matters relating to themselves we have never taken any part, nor does it comport with our policy to do so.</a:t>
            </a:r>
            <a:r>
              <a:rPr lang="en-US" dirty="0">
                <a:solidFill>
                  <a:srgbClr val="FF0000"/>
                </a:solidFill>
              </a:rPr>
              <a:t> </a:t>
            </a:r>
            <a:r>
              <a:rPr lang="en-US" dirty="0">
                <a:solidFill>
                  <a:prstClr val="black"/>
                </a:solidFill>
              </a:rPr>
              <a:t>It is only when our rights are invaded or seriously menaced that we resent injuries or make preparation for our defense. With the movements in this hemisphere we are of necessity more immediately connected, and by causes which must be obvious to all enlightened and impartial observers. The political system of the allied powers is essentially different in this respect from that of America. This difference proceeds from that which exists in their respective Governments; and to the defense of our own, which has been achieved by the loss of so much blood and treasure, and matured by the wisdom of their most enlightened citizens, and under which we have enjoyed unexampled felicity, this whole nation is devoted. </a:t>
            </a:r>
            <a:r>
              <a:rPr lang="en-US" b="1" dirty="0">
                <a:solidFill>
                  <a:srgbClr val="FF0000"/>
                </a:solidFill>
              </a:rPr>
              <a:t>We owe it, therefore, to candor and to the amicable relations existing between the United States and those powers to declare that we should consider any attempt on their part to extend their system to any portion of this hemisphere as dangerous to our peace and safety</a:t>
            </a:r>
            <a:r>
              <a:rPr lang="en-US" dirty="0">
                <a:solidFill>
                  <a:srgbClr val="FF0000"/>
                </a:solidFill>
              </a:rPr>
              <a:t>. </a:t>
            </a:r>
          </a:p>
        </p:txBody>
      </p:sp>
    </p:spTree>
    <p:extLst>
      <p:ext uri="{BB962C8B-B14F-4D97-AF65-F5344CB8AC3E}">
        <p14:creationId xmlns:p14="http://schemas.microsoft.com/office/powerpoint/2010/main" val="24070460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descr="1826southameri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95475" y="0"/>
            <a:ext cx="5353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6740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 descr="general_gregorio_macgreg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401638"/>
            <a:ext cx="4800600" cy="615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4490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 descr="poyais flag.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771" y="0"/>
            <a:ext cx="4545371"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1600200" y="3058886"/>
            <a:ext cx="7773193" cy="3611943"/>
          </a:xfrm>
          <a:prstGeom prst="rect">
            <a:avLst/>
          </a:prstGeom>
        </p:spPr>
      </p:pic>
    </p:spTree>
    <p:extLst>
      <p:ext uri="{BB962C8B-B14F-4D97-AF65-F5344CB8AC3E}">
        <p14:creationId xmlns:p14="http://schemas.microsoft.com/office/powerpoint/2010/main" val="97081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 descr="Political_Evolution_of_Central_America_and_the_Caribbean_1830_na.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6630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 descr="aroostook-war-map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44738" y="0"/>
            <a:ext cx="4454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1855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214" y="76199"/>
            <a:ext cx="9226414" cy="6127877"/>
          </a:xfrm>
          <a:prstGeom prst="rect">
            <a:avLst/>
          </a:prstGeom>
        </p:spPr>
      </p:pic>
    </p:spTree>
    <p:extLst>
      <p:ext uri="{BB962C8B-B14F-4D97-AF65-F5344CB8AC3E}">
        <p14:creationId xmlns:p14="http://schemas.microsoft.com/office/powerpoint/2010/main" val="1825441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14400" y="65288"/>
            <a:ext cx="7924799" cy="5211562"/>
          </a:xfrm>
          <a:prstGeom prst="rect">
            <a:avLst/>
          </a:prstGeom>
        </p:spPr>
      </p:pic>
    </p:spTree>
    <p:extLst>
      <p:ext uri="{BB962C8B-B14F-4D97-AF65-F5344CB8AC3E}">
        <p14:creationId xmlns:p14="http://schemas.microsoft.com/office/powerpoint/2010/main" val="2826310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52400"/>
            <a:ext cx="9052560" cy="4618653"/>
          </a:xfrm>
          <a:prstGeom prst="rect">
            <a:avLst/>
          </a:prstGeom>
        </p:spPr>
      </p:pic>
    </p:spTree>
    <p:extLst>
      <p:ext uri="{BB962C8B-B14F-4D97-AF65-F5344CB8AC3E}">
        <p14:creationId xmlns:p14="http://schemas.microsoft.com/office/powerpoint/2010/main" val="207142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 descr="Oregoncountry.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06500" y="0"/>
            <a:ext cx="6731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5090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5316"/>
            <a:ext cx="6366901" cy="7933199"/>
          </a:xfrm>
          <a:prstGeom prst="rect">
            <a:avLst/>
          </a:prstGeom>
        </p:spPr>
      </p:pic>
    </p:spTree>
    <p:extLst>
      <p:ext uri="{BB962C8B-B14F-4D97-AF65-F5344CB8AC3E}">
        <p14:creationId xmlns:p14="http://schemas.microsoft.com/office/powerpoint/2010/main" val="917743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0"/>
            <a:ext cx="9883707" cy="5803655"/>
          </a:xfrm>
          <a:prstGeom prst="rect">
            <a:avLst/>
          </a:prstGeom>
        </p:spPr>
      </p:pic>
    </p:spTree>
    <p:extLst>
      <p:ext uri="{BB962C8B-B14F-4D97-AF65-F5344CB8AC3E}">
        <p14:creationId xmlns:p14="http://schemas.microsoft.com/office/powerpoint/2010/main" val="4291560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6582" cy="6703706"/>
          </a:xfrm>
          <a:prstGeom prst="rect">
            <a:avLst/>
          </a:prstGeom>
        </p:spPr>
      </p:pic>
    </p:spTree>
    <p:extLst>
      <p:ext uri="{BB962C8B-B14F-4D97-AF65-F5344CB8AC3E}">
        <p14:creationId xmlns:p14="http://schemas.microsoft.com/office/powerpoint/2010/main" val="4086239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304800"/>
            <a:ext cx="8839200" cy="5220000"/>
          </a:xfrm>
          <a:prstGeom prst="rect">
            <a:avLst/>
          </a:prstGeom>
        </p:spPr>
      </p:pic>
    </p:spTree>
    <p:extLst>
      <p:ext uri="{BB962C8B-B14F-4D97-AF65-F5344CB8AC3E}">
        <p14:creationId xmlns:p14="http://schemas.microsoft.com/office/powerpoint/2010/main" val="1715696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libustering-map.jpg"/>
          <p:cNvPicPr>
            <a:picLocks noChangeAspect="1"/>
          </p:cNvPicPr>
          <p:nvPr/>
        </p:nvPicPr>
        <p:blipFill>
          <a:blip r:embed="rId3" cstate="print"/>
          <a:stretch>
            <a:fillRect/>
          </a:stretch>
        </p:blipFill>
        <p:spPr>
          <a:xfrm>
            <a:off x="96958" y="152400"/>
            <a:ext cx="9056632" cy="6477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76200"/>
            <a:ext cx="8338868" cy="6629400"/>
          </a:xfrm>
          <a:prstGeom prst="rect">
            <a:avLst/>
          </a:prstGeom>
        </p:spPr>
      </p:pic>
    </p:spTree>
    <p:extLst>
      <p:ext uri="{BB962C8B-B14F-4D97-AF65-F5344CB8AC3E}">
        <p14:creationId xmlns:p14="http://schemas.microsoft.com/office/powerpoint/2010/main" val="2411057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62187" y="76200"/>
            <a:ext cx="5103813" cy="6124575"/>
          </a:xfrm>
          <a:prstGeom prst="rect">
            <a:avLst/>
          </a:prstGeom>
        </p:spPr>
      </p:pic>
    </p:spTree>
    <p:extLst>
      <p:ext uri="{BB962C8B-B14F-4D97-AF65-F5344CB8AC3E}">
        <p14:creationId xmlns:p14="http://schemas.microsoft.com/office/powerpoint/2010/main" val="424033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00680" y="-35170"/>
            <a:ext cx="7581320" cy="6893170"/>
          </a:xfrm>
          <a:prstGeom prst="rect">
            <a:avLst/>
          </a:prstGeom>
        </p:spPr>
      </p:pic>
    </p:spTree>
    <p:extLst>
      <p:ext uri="{BB962C8B-B14F-4D97-AF65-F5344CB8AC3E}">
        <p14:creationId xmlns:p14="http://schemas.microsoft.com/office/powerpoint/2010/main" val="1950754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05000" y="80962"/>
            <a:ext cx="5334000" cy="6696075"/>
          </a:xfrm>
          <a:prstGeom prst="rect">
            <a:avLst/>
          </a:prstGeom>
        </p:spPr>
      </p:pic>
    </p:spTree>
    <p:extLst>
      <p:ext uri="{BB962C8B-B14F-4D97-AF65-F5344CB8AC3E}">
        <p14:creationId xmlns:p14="http://schemas.microsoft.com/office/powerpoint/2010/main" val="4007717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File:USS Water Witch (1851).jpg"/>
          <p:cNvPicPr>
            <a:picLocks noChangeAspect="1" noChangeArrowheads="1"/>
          </p:cNvPicPr>
          <p:nvPr/>
        </p:nvPicPr>
        <p:blipFill>
          <a:blip r:embed="rId3" cstate="print"/>
          <a:srcRect/>
          <a:stretch>
            <a:fillRect/>
          </a:stretch>
        </p:blipFill>
        <p:spPr bwMode="auto">
          <a:xfrm>
            <a:off x="-13651" y="637927"/>
            <a:ext cx="9157651" cy="5000873"/>
          </a:xfrm>
          <a:prstGeom prst="rect">
            <a:avLst/>
          </a:prstGeom>
          <a:noFill/>
        </p:spPr>
      </p:pic>
    </p:spTree>
    <p:extLst>
      <p:ext uri="{BB962C8B-B14F-4D97-AF65-F5344CB8AC3E}">
        <p14:creationId xmlns:p14="http://schemas.microsoft.com/office/powerpoint/2010/main" val="8829158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1.bp.blogspot.com/_UJYbd5G4f6Y/TLUqrbfgiQI/AAAAAAAADzc/hN5tZJVwg38/s1600/485px-Jacob_Collamer_-_Postmaster_General_of_USA.jpg"/>
          <p:cNvPicPr>
            <a:picLocks noChangeAspect="1" noChangeArrowheads="1"/>
          </p:cNvPicPr>
          <p:nvPr/>
        </p:nvPicPr>
        <p:blipFill>
          <a:blip r:embed="rId3" cstate="print"/>
          <a:srcRect/>
          <a:stretch>
            <a:fillRect/>
          </a:stretch>
        </p:blipFill>
        <p:spPr bwMode="auto">
          <a:xfrm>
            <a:off x="0" y="457200"/>
            <a:ext cx="4144138" cy="5118224"/>
          </a:xfrm>
          <a:prstGeom prst="rect">
            <a:avLst/>
          </a:prstGeom>
          <a:noFill/>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614311"/>
            <a:ext cx="5375704" cy="48040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37439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848600" cy="6832640"/>
          </a:xfrm>
          <a:prstGeom prst="rect">
            <a:avLst/>
          </a:prstGeom>
          <a:noFill/>
        </p:spPr>
        <p:txBody>
          <a:bodyPr wrap="square" rtlCol="0">
            <a:spAutoFit/>
          </a:bodyPr>
          <a:lstStyle/>
          <a:p>
            <a:pPr algn="ctr"/>
            <a:r>
              <a:rPr lang="en-US" sz="2000" dirty="0" smtClean="0">
                <a:solidFill>
                  <a:prstClr val="black"/>
                </a:solidFill>
              </a:rPr>
              <a:t>Buchanan message to Congress (Feb. 1859)</a:t>
            </a:r>
          </a:p>
          <a:p>
            <a:endParaRPr lang="en-US" sz="2000" dirty="0">
              <a:solidFill>
                <a:prstClr val="black"/>
              </a:solidFill>
            </a:endParaRPr>
          </a:p>
          <a:p>
            <a:r>
              <a:rPr lang="en-US" sz="2000" dirty="0">
                <a:solidFill>
                  <a:prstClr val="black"/>
                </a:solidFill>
              </a:rPr>
              <a:t>The republics south of the United States on this continent have unfortunately been frequently in a state of revolution and civil war ever since they achieved their independence . . . </a:t>
            </a:r>
            <a:r>
              <a:rPr lang="en-US" sz="2000" b="1" dirty="0" smtClean="0">
                <a:solidFill>
                  <a:srgbClr val="FF0000"/>
                </a:solidFill>
              </a:rPr>
              <a:t>The </a:t>
            </a:r>
            <a:r>
              <a:rPr lang="en-US" sz="2000" b="1" dirty="0">
                <a:solidFill>
                  <a:srgbClr val="FF0000"/>
                </a:solidFill>
              </a:rPr>
              <a:t>Executive Governments of Great Britain, France, and other countries, possessing the war-making power, can promptly employ the necessary means to enforce immediate redress for similar outrages upon their subjects. Not so the Executive Government of the United States</a:t>
            </a:r>
            <a:r>
              <a:rPr lang="en-US" sz="2000" b="1" dirty="0" smtClean="0">
                <a:solidFill>
                  <a:prstClr val="black"/>
                </a:solidFill>
              </a:rPr>
              <a:t>.</a:t>
            </a:r>
          </a:p>
          <a:p>
            <a:endParaRPr lang="en-US" sz="2000" dirty="0">
              <a:solidFill>
                <a:prstClr val="black"/>
              </a:solidFill>
            </a:endParaRPr>
          </a:p>
          <a:p>
            <a:r>
              <a:rPr lang="en-US" sz="2000" dirty="0">
                <a:solidFill>
                  <a:prstClr val="black"/>
                </a:solidFill>
              </a:rPr>
              <a:t>I therefore earnestly recommend to Congress, on whom the responsibility exclusively rests, to pass a law . . . conferring on the President the power to protect the lives and property of American citizens . . . The knowledge that such a law exists would of itself go far to prevent the outrages which it is intended to redress, and to render the employment of force unnecessary</a:t>
            </a:r>
            <a:r>
              <a:rPr lang="en-US" sz="2000" dirty="0" smtClean="0">
                <a:solidFill>
                  <a:prstClr val="black"/>
                </a:solidFill>
              </a:rPr>
              <a:t>.</a:t>
            </a:r>
          </a:p>
          <a:p>
            <a:endParaRPr lang="en-US" sz="2000" dirty="0">
              <a:solidFill>
                <a:prstClr val="black"/>
              </a:solidFill>
            </a:endParaRPr>
          </a:p>
          <a:p>
            <a:r>
              <a:rPr lang="en-US" sz="2000" b="1" dirty="0">
                <a:solidFill>
                  <a:srgbClr val="FF0000"/>
                </a:solidFill>
              </a:rPr>
              <a:t>Such a grant of authority, thus limited in its extent, could in no just cause be regarded as a transfer of war-making power to the Executive, but only as an appropriate exercise of that power by the body to whom it exclusively </a:t>
            </a:r>
            <a:r>
              <a:rPr lang="en-US" sz="2000" b="1" dirty="0" smtClean="0">
                <a:solidFill>
                  <a:srgbClr val="FF0000"/>
                </a:solidFill>
              </a:rPr>
              <a:t>belongs.</a:t>
            </a:r>
            <a:endParaRPr lang="en-US" sz="2000" b="1" dirty="0">
              <a:solidFill>
                <a:srgbClr val="FF0000"/>
              </a:solidFill>
            </a:endParaRPr>
          </a:p>
          <a:p>
            <a:endParaRPr lang="en-US" dirty="0">
              <a:solidFill>
                <a:prstClr val="black"/>
              </a:solidFill>
            </a:endParaRPr>
          </a:p>
        </p:txBody>
      </p:sp>
    </p:spTree>
    <p:extLst>
      <p:ext uri="{BB962C8B-B14F-4D97-AF65-F5344CB8AC3E}">
        <p14:creationId xmlns:p14="http://schemas.microsoft.com/office/powerpoint/2010/main" val="23535530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57600" y="-4953000"/>
            <a:ext cx="17830800" cy="13868400"/>
          </a:xfrm>
          <a:prstGeom prst="rect">
            <a:avLst/>
          </a:prstGeom>
        </p:spPr>
      </p:pic>
    </p:spTree>
    <p:extLst>
      <p:ext uri="{BB962C8B-B14F-4D97-AF65-F5344CB8AC3E}">
        <p14:creationId xmlns:p14="http://schemas.microsoft.com/office/powerpoint/2010/main" val="1203147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p:cNvPicPr>
            <a:picLocks noChangeAspect="1" noChangeArrowheads="1"/>
          </p:cNvPicPr>
          <p:nvPr/>
        </p:nvPicPr>
        <p:blipFill>
          <a:blip r:embed="rId3" cstate="print"/>
          <a:srcRect/>
          <a:stretch>
            <a:fillRect/>
          </a:stretch>
        </p:blipFill>
        <p:spPr bwMode="auto">
          <a:xfrm>
            <a:off x="1887669" y="392030"/>
            <a:ext cx="5656131" cy="5780170"/>
          </a:xfrm>
          <a:prstGeom prst="rect">
            <a:avLst/>
          </a:prstGeom>
          <a:noFill/>
          <a:ln w="9525">
            <a:noFill/>
            <a:miter lim="800000"/>
            <a:headEnd/>
            <a:tailEnd/>
          </a:ln>
        </p:spPr>
      </p:pic>
    </p:spTree>
    <p:extLst>
      <p:ext uri="{BB962C8B-B14F-4D97-AF65-F5344CB8AC3E}">
        <p14:creationId xmlns:p14="http://schemas.microsoft.com/office/powerpoint/2010/main" val="46110998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historyofchristianityinjapan.files.wordpress.com/2010/09/rufus_anderson.jpg"/>
          <p:cNvPicPr>
            <a:picLocks noChangeAspect="1" noChangeArrowheads="1"/>
          </p:cNvPicPr>
          <p:nvPr/>
        </p:nvPicPr>
        <p:blipFill>
          <a:blip r:embed="rId3" cstate="print"/>
          <a:srcRect/>
          <a:stretch>
            <a:fillRect/>
          </a:stretch>
        </p:blipFill>
        <p:spPr bwMode="auto">
          <a:xfrm>
            <a:off x="1747786" y="-120342"/>
            <a:ext cx="5567414" cy="6749742"/>
          </a:xfrm>
          <a:prstGeom prst="rect">
            <a:avLst/>
          </a:prstGeom>
          <a:noFill/>
        </p:spPr>
      </p:pic>
    </p:spTree>
    <p:extLst>
      <p:ext uri="{BB962C8B-B14F-4D97-AF65-F5344CB8AC3E}">
        <p14:creationId xmlns:p14="http://schemas.microsoft.com/office/powerpoint/2010/main" val="11768734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File:RobertCollegeGouldHall1.jpg"/>
          <p:cNvPicPr>
            <a:picLocks noChangeAspect="1" noChangeArrowheads="1"/>
          </p:cNvPicPr>
          <p:nvPr/>
        </p:nvPicPr>
        <p:blipFill>
          <a:blip r:embed="rId3" cstate="print"/>
          <a:srcRect/>
          <a:stretch>
            <a:fillRect/>
          </a:stretch>
        </p:blipFill>
        <p:spPr bwMode="auto">
          <a:xfrm>
            <a:off x="304800" y="95250"/>
            <a:ext cx="8610600" cy="6457950"/>
          </a:xfrm>
          <a:prstGeom prst="rect">
            <a:avLst/>
          </a:prstGeom>
          <a:noFill/>
        </p:spPr>
      </p:pic>
    </p:spTree>
    <p:extLst>
      <p:ext uri="{BB962C8B-B14F-4D97-AF65-F5344CB8AC3E}">
        <p14:creationId xmlns:p14="http://schemas.microsoft.com/office/powerpoint/2010/main" val="9252925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AUB the American University of Beirut"/>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19812" name="Picture 4" descr="AUB the American University of Beirut"/>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19813" name="Picture 5"/>
          <p:cNvPicPr>
            <a:picLocks noChangeAspect="1" noChangeArrowheads="1"/>
          </p:cNvPicPr>
          <p:nvPr/>
        </p:nvPicPr>
        <p:blipFill>
          <a:blip r:embed="rId4" cstate="print"/>
          <a:srcRect/>
          <a:stretch>
            <a:fillRect/>
          </a:stretch>
        </p:blipFill>
        <p:spPr bwMode="auto">
          <a:xfrm>
            <a:off x="346636" y="139198"/>
            <a:ext cx="8568763" cy="6490201"/>
          </a:xfrm>
          <a:prstGeom prst="rect">
            <a:avLst/>
          </a:prstGeom>
          <a:noFill/>
          <a:ln w="9525">
            <a:noFill/>
            <a:miter lim="800000"/>
            <a:headEnd/>
            <a:tailEnd/>
          </a:ln>
        </p:spPr>
      </p:pic>
    </p:spTree>
    <p:extLst>
      <p:ext uri="{BB962C8B-B14F-4D97-AF65-F5344CB8AC3E}">
        <p14:creationId xmlns:p14="http://schemas.microsoft.com/office/powerpoint/2010/main" val="4711972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ttoman_map.jpg"/>
          <p:cNvPicPr>
            <a:picLocks noChangeAspect="1"/>
          </p:cNvPicPr>
          <p:nvPr/>
        </p:nvPicPr>
        <p:blipFill>
          <a:blip r:embed="rId3" cstate="print"/>
          <a:stretch>
            <a:fillRect/>
          </a:stretch>
        </p:blipFill>
        <p:spPr>
          <a:xfrm>
            <a:off x="1496924" y="0"/>
            <a:ext cx="6150152" cy="6858000"/>
          </a:xfrm>
          <a:prstGeom prst="rect">
            <a:avLst/>
          </a:prstGeom>
        </p:spPr>
      </p:pic>
    </p:spTree>
    <p:extLst>
      <p:ext uri="{BB962C8B-B14F-4D97-AF65-F5344CB8AC3E}">
        <p14:creationId xmlns:p14="http://schemas.microsoft.com/office/powerpoint/2010/main" val="1208717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9_2.jpg"/>
          <p:cNvPicPr>
            <a:picLocks noChangeAspect="1"/>
          </p:cNvPicPr>
          <p:nvPr/>
        </p:nvPicPr>
        <p:blipFill>
          <a:blip r:embed="rId3" cstate="print"/>
          <a:stretch>
            <a:fillRect/>
          </a:stretch>
        </p:blipFill>
        <p:spPr>
          <a:xfrm>
            <a:off x="1035171" y="-43212"/>
            <a:ext cx="7118230" cy="6901212"/>
          </a:xfrm>
          <a:prstGeom prst="rect">
            <a:avLst/>
          </a:prstGeom>
        </p:spPr>
      </p:pic>
    </p:spTree>
    <p:extLst>
      <p:ext uri="{BB962C8B-B14F-4D97-AF65-F5344CB8AC3E}">
        <p14:creationId xmlns:p14="http://schemas.microsoft.com/office/powerpoint/2010/main" val="11555417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60JohnKerrChina OPT.jpg"/>
          <p:cNvPicPr>
            <a:picLocks noChangeAspect="1"/>
          </p:cNvPicPr>
          <p:nvPr/>
        </p:nvPicPr>
        <p:blipFill>
          <a:blip r:embed="rId3" cstate="print"/>
          <a:stretch>
            <a:fillRect/>
          </a:stretch>
        </p:blipFill>
        <p:spPr>
          <a:xfrm>
            <a:off x="641048" y="304800"/>
            <a:ext cx="8063492" cy="6096000"/>
          </a:xfrm>
          <a:prstGeom prst="rect">
            <a:avLst/>
          </a:prstGeom>
        </p:spPr>
      </p:pic>
    </p:spTree>
    <p:extLst>
      <p:ext uri="{BB962C8B-B14F-4D97-AF65-F5344CB8AC3E}">
        <p14:creationId xmlns:p14="http://schemas.microsoft.com/office/powerpoint/2010/main" val="20917403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4489" y="46578"/>
            <a:ext cx="8550911" cy="6659022"/>
          </a:xfrm>
          <a:prstGeom prst="rect">
            <a:avLst/>
          </a:prstGeom>
        </p:spPr>
      </p:pic>
    </p:spTree>
    <p:extLst>
      <p:ext uri="{BB962C8B-B14F-4D97-AF65-F5344CB8AC3E}">
        <p14:creationId xmlns:p14="http://schemas.microsoft.com/office/powerpoint/2010/main" val="12386942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1862.GIF"/>
          <p:cNvPicPr>
            <a:picLocks noChangeAspect="1"/>
          </p:cNvPicPr>
          <p:nvPr/>
        </p:nvPicPr>
        <p:blipFill>
          <a:blip r:embed="rId3" cstate="print"/>
          <a:stretch>
            <a:fillRect/>
          </a:stretch>
        </p:blipFill>
        <p:spPr>
          <a:xfrm>
            <a:off x="2009851" y="0"/>
            <a:ext cx="5124297" cy="6857999"/>
          </a:xfrm>
          <a:prstGeom prst="rect">
            <a:avLst/>
          </a:prstGeom>
        </p:spPr>
      </p:pic>
    </p:spTree>
    <p:extLst>
      <p:ext uri="{BB962C8B-B14F-4D97-AF65-F5344CB8AC3E}">
        <p14:creationId xmlns:p14="http://schemas.microsoft.com/office/powerpoint/2010/main" val="2927790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ipleAlianza.JPG"/>
          <p:cNvPicPr>
            <a:picLocks noChangeAspect="1"/>
          </p:cNvPicPr>
          <p:nvPr/>
        </p:nvPicPr>
        <p:blipFill>
          <a:blip r:embed="rId3" cstate="print"/>
          <a:stretch>
            <a:fillRect/>
          </a:stretch>
        </p:blipFill>
        <p:spPr>
          <a:xfrm>
            <a:off x="673253" y="228600"/>
            <a:ext cx="7992432" cy="6248400"/>
          </a:xfrm>
          <a:prstGeom prst="rect">
            <a:avLst/>
          </a:prstGeom>
        </p:spPr>
      </p:pic>
    </p:spTree>
    <p:extLst>
      <p:ext uri="{BB962C8B-B14F-4D97-AF65-F5344CB8AC3E}">
        <p14:creationId xmlns:p14="http://schemas.microsoft.com/office/powerpoint/2010/main" val="27585517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rigsteater_trippelalliansekrigen.png"/>
          <p:cNvPicPr>
            <a:picLocks noChangeAspect="1"/>
          </p:cNvPicPr>
          <p:nvPr/>
        </p:nvPicPr>
        <p:blipFill>
          <a:blip r:embed="rId3" cstate="print"/>
          <a:stretch>
            <a:fillRect/>
          </a:stretch>
        </p:blipFill>
        <p:spPr>
          <a:xfrm>
            <a:off x="2098190" y="0"/>
            <a:ext cx="4947620" cy="6858000"/>
          </a:xfrm>
          <a:prstGeom prst="rect">
            <a:avLst/>
          </a:prstGeom>
        </p:spPr>
      </p:pic>
    </p:spTree>
    <p:extLst>
      <p:ext uri="{BB962C8B-B14F-4D97-AF65-F5344CB8AC3E}">
        <p14:creationId xmlns:p14="http://schemas.microsoft.com/office/powerpoint/2010/main" val="14797825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ewarWOP.png"/>
          <p:cNvPicPr>
            <a:picLocks noChangeAspect="1"/>
          </p:cNvPicPr>
          <p:nvPr/>
        </p:nvPicPr>
        <p:blipFill>
          <a:blip r:embed="rId3" cstate="print"/>
          <a:stretch>
            <a:fillRect/>
          </a:stretch>
        </p:blipFill>
        <p:spPr>
          <a:xfrm>
            <a:off x="2209800" y="194094"/>
            <a:ext cx="4648200" cy="6577642"/>
          </a:xfrm>
          <a:prstGeom prst="rect">
            <a:avLst/>
          </a:prstGeom>
        </p:spPr>
      </p:pic>
    </p:spTree>
    <p:extLst>
      <p:ext uri="{BB962C8B-B14F-4D97-AF65-F5344CB8AC3E}">
        <p14:creationId xmlns:p14="http://schemas.microsoft.com/office/powerpoint/2010/main" val="21359199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r_of_the_Pacific_LOC_map-fr.png"/>
          <p:cNvPicPr>
            <a:picLocks noChangeAspect="1"/>
          </p:cNvPicPr>
          <p:nvPr/>
        </p:nvPicPr>
        <p:blipFill>
          <a:blip r:embed="rId3" cstate="print"/>
          <a:stretch>
            <a:fillRect/>
          </a:stretch>
        </p:blipFill>
        <p:spPr>
          <a:xfrm>
            <a:off x="4800600" y="0"/>
            <a:ext cx="4490259" cy="6858000"/>
          </a:xfrm>
          <a:prstGeom prst="rect">
            <a:avLst/>
          </a:prstGeom>
        </p:spPr>
      </p:pic>
      <p:pic>
        <p:nvPicPr>
          <p:cNvPr id="4" name="Picture 3"/>
          <p:cNvPicPr>
            <a:picLocks noChangeAspect="1"/>
          </p:cNvPicPr>
          <p:nvPr/>
        </p:nvPicPr>
        <p:blipFill>
          <a:blip r:embed="rId4"/>
          <a:stretch>
            <a:fillRect/>
          </a:stretch>
        </p:blipFill>
        <p:spPr>
          <a:xfrm>
            <a:off x="152400" y="0"/>
            <a:ext cx="3938357" cy="6858594"/>
          </a:xfrm>
          <a:prstGeom prst="rect">
            <a:avLst/>
          </a:prstGeom>
        </p:spPr>
      </p:pic>
    </p:spTree>
    <p:extLst>
      <p:ext uri="{BB962C8B-B14F-4D97-AF65-F5344CB8AC3E}">
        <p14:creationId xmlns:p14="http://schemas.microsoft.com/office/powerpoint/2010/main" val="29407325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838200"/>
            <a:ext cx="7162800" cy="646331"/>
          </a:xfrm>
          <a:prstGeom prst="rect">
            <a:avLst/>
          </a:prstGeom>
          <a:noFill/>
        </p:spPr>
        <p:txBody>
          <a:bodyPr wrap="square" rtlCol="0">
            <a:spAutoFit/>
          </a:bodyPr>
          <a:lstStyle/>
          <a:p>
            <a:endParaRPr lang="en-US" dirty="0" smtClean="0">
              <a:solidFill>
                <a:prstClr val="black"/>
              </a:solidFill>
            </a:endParaRPr>
          </a:p>
          <a:p>
            <a:endParaRPr lang="en-US" dirty="0">
              <a:solidFill>
                <a:prstClr val="black"/>
              </a:solidFill>
            </a:endParaRPr>
          </a:p>
        </p:txBody>
      </p:sp>
      <p:graphicFrame>
        <p:nvGraphicFramePr>
          <p:cNvPr id="3" name="Table 2"/>
          <p:cNvGraphicFramePr>
            <a:graphicFrameLocks noGrp="1"/>
          </p:cNvGraphicFramePr>
          <p:nvPr/>
        </p:nvGraphicFramePr>
        <p:xfrm>
          <a:off x="1531620" y="685800"/>
          <a:ext cx="6080760" cy="4876800"/>
        </p:xfrm>
        <a:graphic>
          <a:graphicData uri="http://schemas.openxmlformats.org/drawingml/2006/table">
            <a:tbl>
              <a:tblPr/>
              <a:tblGrid>
                <a:gridCol w="1973580"/>
                <a:gridCol w="4107180"/>
              </a:tblGrid>
              <a:tr h="812800">
                <a:tc>
                  <a:txBody>
                    <a:bodyPr/>
                    <a:lstStyle/>
                    <a:p>
                      <a:pPr marL="0" marR="0">
                        <a:lnSpc>
                          <a:spcPct val="115000"/>
                        </a:lnSpc>
                        <a:spcBef>
                          <a:spcPts val="0"/>
                        </a:spcBef>
                        <a:spcAft>
                          <a:spcPts val="0"/>
                        </a:spcAft>
                      </a:pPr>
                      <a:r>
                        <a:rPr lang="en-US" sz="2000" dirty="0">
                          <a:latin typeface="Calibri"/>
                          <a:ea typeface="Calibri"/>
                          <a:cs typeface="Times New Roman"/>
                        </a:rPr>
                        <a:t>Year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latin typeface="Calibri"/>
                          <a:ea typeface="Calibri"/>
                          <a:cs typeface="Times New Roman"/>
                        </a:rPr>
                        <a:t>Trade Deficit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2800">
                <a:tc>
                  <a:txBody>
                    <a:bodyPr/>
                    <a:lstStyle/>
                    <a:p>
                      <a:pPr marL="0" marR="0">
                        <a:lnSpc>
                          <a:spcPct val="115000"/>
                        </a:lnSpc>
                        <a:spcBef>
                          <a:spcPts val="0"/>
                        </a:spcBef>
                        <a:spcAft>
                          <a:spcPts val="0"/>
                        </a:spcAft>
                      </a:pPr>
                      <a:r>
                        <a:rPr lang="en-US" sz="2000" dirty="0">
                          <a:latin typeface="Calibri"/>
                          <a:ea typeface="Calibri"/>
                          <a:cs typeface="Times New Roman"/>
                        </a:rPr>
                        <a:t>1890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latin typeface="Calibri"/>
                          <a:ea typeface="Calibri"/>
                          <a:cs typeface="Times New Roman"/>
                        </a:rPr>
                        <a:t>$159M (14.3 percent of import total)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2800">
                <a:tc>
                  <a:txBody>
                    <a:bodyPr/>
                    <a:lstStyle/>
                    <a:p>
                      <a:pPr marL="0" marR="0">
                        <a:lnSpc>
                          <a:spcPct val="115000"/>
                        </a:lnSpc>
                        <a:spcBef>
                          <a:spcPts val="0"/>
                        </a:spcBef>
                        <a:spcAft>
                          <a:spcPts val="0"/>
                        </a:spcAft>
                      </a:pPr>
                      <a:r>
                        <a:rPr lang="en-US" sz="2000" dirty="0">
                          <a:latin typeface="Calibri"/>
                          <a:ea typeface="Calibri"/>
                          <a:cs typeface="Times New Roman"/>
                        </a:rPr>
                        <a:t>1888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latin typeface="Calibri"/>
                          <a:ea typeface="Calibri"/>
                          <a:cs typeface="Times New Roman"/>
                        </a:rPr>
                        <a:t>$227M (22.4 percent of import total)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2800">
                <a:tc>
                  <a:txBody>
                    <a:bodyPr/>
                    <a:lstStyle/>
                    <a:p>
                      <a:pPr marL="0" marR="0">
                        <a:lnSpc>
                          <a:spcPct val="115000"/>
                        </a:lnSpc>
                        <a:spcBef>
                          <a:spcPts val="0"/>
                        </a:spcBef>
                        <a:spcAft>
                          <a:spcPts val="0"/>
                        </a:spcAft>
                      </a:pPr>
                      <a:r>
                        <a:rPr lang="en-US" sz="2000">
                          <a:latin typeface="Calibri"/>
                          <a:ea typeface="Calibri"/>
                          <a:cs typeface="Times New Roman"/>
                        </a:rPr>
                        <a:t>1884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latin typeface="Calibri"/>
                          <a:ea typeface="Calibri"/>
                          <a:cs typeface="Times New Roman"/>
                        </a:rPr>
                        <a:t>$59M (6.4 percent of import total)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2800">
                <a:tc>
                  <a:txBody>
                    <a:bodyPr/>
                    <a:lstStyle/>
                    <a:p>
                      <a:pPr marL="0" marR="0">
                        <a:lnSpc>
                          <a:spcPct val="115000"/>
                        </a:lnSpc>
                        <a:spcBef>
                          <a:spcPts val="0"/>
                        </a:spcBef>
                        <a:spcAft>
                          <a:spcPts val="0"/>
                        </a:spcAft>
                      </a:pPr>
                      <a:r>
                        <a:rPr lang="en-US" sz="2000">
                          <a:latin typeface="Calibri"/>
                          <a:ea typeface="Calibri"/>
                          <a:cs typeface="Times New Roman"/>
                        </a:rPr>
                        <a:t>1882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latin typeface="Calibri"/>
                          <a:ea typeface="Calibri"/>
                          <a:cs typeface="Times New Roman"/>
                        </a:rPr>
                        <a:t>$56M (6.1 percent of import total)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2800">
                <a:tc>
                  <a:txBody>
                    <a:bodyPr/>
                    <a:lstStyle/>
                    <a:p>
                      <a:pPr marL="0" marR="0">
                        <a:lnSpc>
                          <a:spcPct val="115000"/>
                        </a:lnSpc>
                        <a:spcBef>
                          <a:spcPts val="0"/>
                        </a:spcBef>
                        <a:spcAft>
                          <a:spcPts val="0"/>
                        </a:spcAft>
                      </a:pPr>
                      <a:r>
                        <a:rPr lang="en-US" sz="2000">
                          <a:latin typeface="Calibri"/>
                          <a:ea typeface="Calibri"/>
                          <a:cs typeface="Times New Roman"/>
                        </a:rPr>
                        <a:t>1881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latin typeface="Calibri"/>
                          <a:ea typeface="Calibri"/>
                          <a:cs typeface="Times New Roman"/>
                        </a:rPr>
                        <a:t>$137M trade surplus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633476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 y="-323850"/>
            <a:ext cx="9753600" cy="7505700"/>
          </a:xfrm>
          <a:prstGeom prst="rect">
            <a:avLst/>
          </a:prstGeom>
        </p:spPr>
      </p:pic>
    </p:spTree>
    <p:extLst>
      <p:ext uri="{BB962C8B-B14F-4D97-AF65-F5344CB8AC3E}">
        <p14:creationId xmlns:p14="http://schemas.microsoft.com/office/powerpoint/2010/main" val="844195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2343</TotalTime>
  <Words>695</Words>
  <Application>Microsoft Office PowerPoint</Application>
  <PresentationFormat>On-screen Show (4:3)</PresentationFormat>
  <Paragraphs>63</Paragraphs>
  <Slides>44</Slides>
  <Notes>29</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44</vt:i4>
      </vt:variant>
    </vt:vector>
  </HeadingPairs>
  <TitlesOfParts>
    <vt:vector size="50" baseType="lpstr">
      <vt:lpstr>Arial</vt:lpstr>
      <vt:lpstr>Calibri</vt:lpstr>
      <vt:lpstr>Times New Roman</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37</cp:revision>
  <dcterms:created xsi:type="dcterms:W3CDTF">2010-08-22T21:52:14Z</dcterms:created>
  <dcterms:modified xsi:type="dcterms:W3CDTF">2016-03-22T15:38:20Z</dcterms:modified>
</cp:coreProperties>
</file>