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5" r:id="rId2"/>
    <p:sldId id="306" r:id="rId3"/>
    <p:sldId id="307" r:id="rId4"/>
    <p:sldId id="302" r:id="rId5"/>
    <p:sldId id="298" r:id="rId6"/>
    <p:sldId id="285" r:id="rId7"/>
    <p:sldId id="261" r:id="rId8"/>
    <p:sldId id="260" r:id="rId9"/>
    <p:sldId id="259" r:id="rId10"/>
    <p:sldId id="286" r:id="rId11"/>
    <p:sldId id="287" r:id="rId12"/>
    <p:sldId id="258" r:id="rId13"/>
    <p:sldId id="268" r:id="rId14"/>
    <p:sldId id="299" r:id="rId15"/>
    <p:sldId id="303" r:id="rId16"/>
    <p:sldId id="272" r:id="rId17"/>
    <p:sldId id="269" r:id="rId18"/>
    <p:sldId id="266" r:id="rId19"/>
    <p:sldId id="304" r:id="rId20"/>
    <p:sldId id="293" r:id="rId21"/>
    <p:sldId id="292" r:id="rId22"/>
    <p:sldId id="270" r:id="rId23"/>
    <p:sldId id="271" r:id="rId24"/>
    <p:sldId id="296" r:id="rId25"/>
    <p:sldId id="274" r:id="rId26"/>
    <p:sldId id="294" r:id="rId27"/>
    <p:sldId id="275" r:id="rId28"/>
    <p:sldId id="295" r:id="rId29"/>
    <p:sldId id="276" r:id="rId30"/>
    <p:sldId id="278" r:id="rId31"/>
    <p:sldId id="279" r:id="rId32"/>
    <p:sldId id="297"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620DC-C043-4657-AF84-6AC7F7C5D3F1}" type="datetimeFigureOut">
              <a:rPr lang="en-US" smtClean="0"/>
              <a:t>01-Feb-16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E9AE1-A8FC-45F9-A422-C071EBE00556}" type="slidenum">
              <a:rPr lang="en-US" smtClean="0"/>
              <a:t>‹#›</a:t>
            </a:fld>
            <a:endParaRPr lang="en-US"/>
          </a:p>
        </p:txBody>
      </p:sp>
    </p:spTree>
    <p:extLst>
      <p:ext uri="{BB962C8B-B14F-4D97-AF65-F5344CB8AC3E}">
        <p14:creationId xmlns:p14="http://schemas.microsoft.com/office/powerpoint/2010/main" val="2694109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811118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Penn—</a:t>
            </a:r>
            <a:r>
              <a:rPr lang="en-US" dirty="0" err="1" smtClean="0"/>
              <a:t>baltimore-oglethorpe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5</a:t>
            </a:fld>
            <a:endParaRPr lang="en-US"/>
          </a:p>
        </p:txBody>
      </p:sp>
    </p:spTree>
    <p:extLst>
      <p:ext uri="{BB962C8B-B14F-4D97-AF65-F5344CB8AC3E}">
        <p14:creationId xmlns:p14="http://schemas.microsoft.com/office/powerpoint/2010/main" val="82613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7</a:t>
            </a:fld>
            <a:endParaRPr lang="en-US"/>
          </a:p>
        </p:txBody>
      </p:sp>
    </p:spTree>
    <p:extLst>
      <p:ext uri="{BB962C8B-B14F-4D97-AF65-F5344CB8AC3E}">
        <p14:creationId xmlns:p14="http://schemas.microsoft.com/office/powerpoint/2010/main" val="1612117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8</a:t>
            </a:fld>
            <a:endParaRPr lang="en-US"/>
          </a:p>
        </p:txBody>
      </p:sp>
    </p:spTree>
    <p:extLst>
      <p:ext uri="{BB962C8B-B14F-4D97-AF65-F5344CB8AC3E}">
        <p14:creationId xmlns:p14="http://schemas.microsoft.com/office/powerpoint/2010/main" val="761136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9</a:t>
            </a:fld>
            <a:endParaRPr lang="en-US"/>
          </a:p>
        </p:txBody>
      </p:sp>
    </p:spTree>
    <p:extLst>
      <p:ext uri="{BB962C8B-B14F-4D97-AF65-F5344CB8AC3E}">
        <p14:creationId xmlns:p14="http://schemas.microsoft.com/office/powerpoint/2010/main" val="1651245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12</a:t>
            </a:fld>
            <a:endParaRPr lang="en-US"/>
          </a:p>
        </p:txBody>
      </p:sp>
    </p:spTree>
    <p:extLst>
      <p:ext uri="{BB962C8B-B14F-4D97-AF65-F5344CB8AC3E}">
        <p14:creationId xmlns:p14="http://schemas.microsoft.com/office/powerpoint/2010/main" val="1422043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13</a:t>
            </a:fld>
            <a:endParaRPr lang="en-US"/>
          </a:p>
        </p:txBody>
      </p:sp>
    </p:spTree>
    <p:extLst>
      <p:ext uri="{BB962C8B-B14F-4D97-AF65-F5344CB8AC3E}">
        <p14:creationId xmlns:p14="http://schemas.microsoft.com/office/powerpoint/2010/main" val="2292169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33602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16</a:t>
            </a:fld>
            <a:endParaRPr lang="en-US"/>
          </a:p>
        </p:txBody>
      </p:sp>
    </p:spTree>
    <p:extLst>
      <p:ext uri="{BB962C8B-B14F-4D97-AF65-F5344CB8AC3E}">
        <p14:creationId xmlns:p14="http://schemas.microsoft.com/office/powerpoint/2010/main" val="765149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17</a:t>
            </a:fld>
            <a:endParaRPr lang="en-US"/>
          </a:p>
        </p:txBody>
      </p:sp>
    </p:spTree>
    <p:extLst>
      <p:ext uri="{BB962C8B-B14F-4D97-AF65-F5344CB8AC3E}">
        <p14:creationId xmlns:p14="http://schemas.microsoft.com/office/powerpoint/2010/main" val="963531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18</a:t>
            </a:fld>
            <a:endParaRPr lang="en-US"/>
          </a:p>
        </p:txBody>
      </p:sp>
    </p:spTree>
    <p:extLst>
      <p:ext uri="{BB962C8B-B14F-4D97-AF65-F5344CB8AC3E}">
        <p14:creationId xmlns:p14="http://schemas.microsoft.com/office/powerpoint/2010/main" val="2056313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a:t>
            </a:r>
            <a:r>
              <a:rPr lang="en-US" dirty="0" err="1" smtClean="0"/>
              <a:t>sarum</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22</a:t>
            </a:fld>
            <a:endParaRPr lang="en-US"/>
          </a:p>
        </p:txBody>
      </p:sp>
    </p:spTree>
    <p:extLst>
      <p:ext uri="{BB962C8B-B14F-4D97-AF65-F5344CB8AC3E}">
        <p14:creationId xmlns:p14="http://schemas.microsoft.com/office/powerpoint/2010/main" val="3908173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dunwich</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23</a:t>
            </a:fld>
            <a:endParaRPr lang="en-US"/>
          </a:p>
        </p:txBody>
      </p:sp>
    </p:spTree>
    <p:extLst>
      <p:ext uri="{BB962C8B-B14F-4D97-AF65-F5344CB8AC3E}">
        <p14:creationId xmlns:p14="http://schemas.microsoft.com/office/powerpoint/2010/main" val="4244820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25</a:t>
            </a:fld>
            <a:endParaRPr lang="en-US"/>
          </a:p>
        </p:txBody>
      </p:sp>
    </p:spTree>
    <p:extLst>
      <p:ext uri="{BB962C8B-B14F-4D97-AF65-F5344CB8AC3E}">
        <p14:creationId xmlns:p14="http://schemas.microsoft.com/office/powerpoint/2010/main" val="177474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27</a:t>
            </a:fld>
            <a:endParaRPr lang="en-US"/>
          </a:p>
        </p:txBody>
      </p:sp>
    </p:spTree>
    <p:extLst>
      <p:ext uri="{BB962C8B-B14F-4D97-AF65-F5344CB8AC3E}">
        <p14:creationId xmlns:p14="http://schemas.microsoft.com/office/powerpoint/2010/main" val="965250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29</a:t>
            </a:fld>
            <a:endParaRPr lang="en-US"/>
          </a:p>
        </p:txBody>
      </p:sp>
    </p:spTree>
    <p:extLst>
      <p:ext uri="{BB962C8B-B14F-4D97-AF65-F5344CB8AC3E}">
        <p14:creationId xmlns:p14="http://schemas.microsoft.com/office/powerpoint/2010/main" val="2177407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30</a:t>
            </a:fld>
            <a:endParaRPr lang="en-US"/>
          </a:p>
        </p:txBody>
      </p:sp>
    </p:spTree>
    <p:extLst>
      <p:ext uri="{BB962C8B-B14F-4D97-AF65-F5344CB8AC3E}">
        <p14:creationId xmlns:p14="http://schemas.microsoft.com/office/powerpoint/2010/main" val="2628768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31</a:t>
            </a:fld>
            <a:endParaRPr lang="en-US"/>
          </a:p>
        </p:txBody>
      </p:sp>
    </p:spTree>
    <p:extLst>
      <p:ext uri="{BB962C8B-B14F-4D97-AF65-F5344CB8AC3E}">
        <p14:creationId xmlns:p14="http://schemas.microsoft.com/office/powerpoint/2010/main" val="3858739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Thomas gage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33</a:t>
            </a:fld>
            <a:endParaRPr lang="en-US"/>
          </a:p>
        </p:txBody>
      </p:sp>
    </p:spTree>
    <p:extLst>
      <p:ext uri="{BB962C8B-B14F-4D97-AF65-F5344CB8AC3E}">
        <p14:creationId xmlns:p14="http://schemas.microsoft.com/office/powerpoint/2010/main" val="943393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01-Feb-16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01-Feb-16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B3ED1-93A6-4B30-B29E-FBDC21D57DDC}" type="datetimeFigureOut">
              <a:rPr lang="en-US" smtClean="0"/>
              <a:t>01-Feb-16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2B3ED1-93A6-4B30-B29E-FBDC21D57DDC}" type="datetimeFigureOut">
              <a:rPr lang="en-US" smtClean="0"/>
              <a:t>01-Feb-16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2B3ED1-93A6-4B30-B29E-FBDC21D57DDC}" type="datetimeFigureOut">
              <a:rPr lang="en-US" smtClean="0"/>
              <a:t>01-Feb-16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B3ED1-93A6-4B30-B29E-FBDC21D57DDC}" type="datetimeFigureOut">
              <a:rPr lang="en-US" smtClean="0"/>
              <a:t>01-Feb-16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B3ED1-93A6-4B30-B29E-FBDC21D57DDC}" type="datetimeFigureOut">
              <a:rPr lang="en-US" smtClean="0"/>
              <a:t>01-Feb-16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01-Feb-16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01-Feb-16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01-Feb-16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01-Feb-16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B3ED1-93A6-4B30-B29E-FBDC21D57DDC}" type="datetimeFigureOut">
              <a:rPr lang="en-US" smtClean="0"/>
              <a:t>01-Feb-16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D8F11-FE2D-480F-9848-4C76CAB551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682" y="-6427"/>
            <a:ext cx="8455924" cy="6864427"/>
          </a:xfrm>
          <a:prstGeom prst="rect">
            <a:avLst/>
          </a:prstGeom>
        </p:spPr>
      </p:pic>
    </p:spTree>
    <p:extLst>
      <p:ext uri="{BB962C8B-B14F-4D97-AF65-F5344CB8AC3E}">
        <p14:creationId xmlns:p14="http://schemas.microsoft.com/office/powerpoint/2010/main" val="170640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171450"/>
            <a:ext cx="7086600" cy="651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736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6781800" cy="688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773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04800"/>
            <a:ext cx="7772400" cy="5632311"/>
          </a:xfrm>
          <a:prstGeom prst="rect">
            <a:avLst/>
          </a:prstGeom>
          <a:noFill/>
        </p:spPr>
        <p:txBody>
          <a:bodyPr wrap="square" rtlCol="0">
            <a:spAutoFit/>
          </a:bodyPr>
          <a:lstStyle/>
          <a:p>
            <a:pPr algn="ctr"/>
            <a:r>
              <a:rPr lang="en-US" dirty="0" smtClean="0">
                <a:solidFill>
                  <a:prstClr val="black"/>
                </a:solidFill>
              </a:rPr>
              <a:t>Navigation Act (1660)</a:t>
            </a:r>
          </a:p>
          <a:p>
            <a:endParaRPr lang="en-US" dirty="0">
              <a:solidFill>
                <a:prstClr val="black"/>
              </a:solidFill>
            </a:endParaRPr>
          </a:p>
          <a:p>
            <a:r>
              <a:rPr lang="en-US" dirty="0" smtClean="0">
                <a:solidFill>
                  <a:prstClr val="black"/>
                </a:solidFill>
              </a:rPr>
              <a:t>From </a:t>
            </a:r>
            <a:r>
              <a:rPr lang="en-US" dirty="0">
                <a:solidFill>
                  <a:prstClr val="black"/>
                </a:solidFill>
              </a:rPr>
              <a:t>and after the first day of </a:t>
            </a:r>
            <a:r>
              <a:rPr lang="en-US" i="1" dirty="0">
                <a:solidFill>
                  <a:prstClr val="black"/>
                </a:solidFill>
              </a:rPr>
              <a:t>December</a:t>
            </a:r>
            <a:r>
              <a:rPr lang="en-US" dirty="0">
                <a:solidFill>
                  <a:prstClr val="black"/>
                </a:solidFill>
              </a:rPr>
              <a:t> 1660, and from thenceforward, no goods or commodities whatsoever shall be imported into or exported out of any lands, islands, plantations or territories to his Majesty belonging or in his possession . . . </a:t>
            </a:r>
            <a:r>
              <a:rPr lang="en-US" dirty="0" smtClean="0">
                <a:solidFill>
                  <a:prstClr val="black"/>
                </a:solidFill>
              </a:rPr>
              <a:t>but </a:t>
            </a:r>
            <a:r>
              <a:rPr lang="en-US" dirty="0">
                <a:solidFill>
                  <a:prstClr val="black"/>
                </a:solidFill>
              </a:rPr>
              <a:t>in such ships or vessels as do truly and without fraud </a:t>
            </a:r>
            <a:r>
              <a:rPr lang="en-US" b="1" dirty="0">
                <a:solidFill>
                  <a:srgbClr val="FF0000"/>
                </a:solidFill>
              </a:rPr>
              <a:t>belong only to the people of England or Ireland</a:t>
            </a:r>
            <a:r>
              <a:rPr lang="en-US" dirty="0">
                <a:solidFill>
                  <a:prstClr val="black"/>
                </a:solidFill>
              </a:rPr>
              <a:t> . . . </a:t>
            </a:r>
            <a:endParaRPr lang="en-US" dirty="0" smtClean="0">
              <a:solidFill>
                <a:prstClr val="black"/>
              </a:solidFill>
            </a:endParaRPr>
          </a:p>
          <a:p>
            <a:endParaRPr lang="en-US" dirty="0">
              <a:solidFill>
                <a:prstClr val="black"/>
              </a:solidFill>
            </a:endParaRPr>
          </a:p>
          <a:p>
            <a:r>
              <a:rPr lang="en-US" dirty="0" smtClean="0">
                <a:solidFill>
                  <a:prstClr val="black"/>
                </a:solidFill>
              </a:rPr>
              <a:t>III</a:t>
            </a:r>
            <a:r>
              <a:rPr lang="en-US" dirty="0">
                <a:solidFill>
                  <a:prstClr val="black"/>
                </a:solidFill>
              </a:rPr>
              <a:t>. And it is further enacted, That </a:t>
            </a:r>
            <a:r>
              <a:rPr lang="en-US" b="1" dirty="0">
                <a:solidFill>
                  <a:srgbClr val="FF0000"/>
                </a:solidFill>
              </a:rPr>
              <a:t>no goods or commodities whatsoever, of the growth, production or manufacture of Africa, Asia, or America</a:t>
            </a:r>
            <a:r>
              <a:rPr lang="en-US" dirty="0">
                <a:solidFill>
                  <a:prstClr val="black"/>
                </a:solidFill>
              </a:rPr>
              <a:t>, or any part thereof . . . be imported into England, Ireland, or Wales . . . in any other ship or ships, vessel or vessels whatsoever, but in such as do truly and without fraud belong only to the people of England, Ireland or Wales. . . </a:t>
            </a:r>
            <a:r>
              <a:rPr lang="en-US" dirty="0" smtClean="0">
                <a:solidFill>
                  <a:prstClr val="black"/>
                </a:solidFill>
              </a:rPr>
              <a:t>.</a:t>
            </a:r>
          </a:p>
          <a:p>
            <a:endParaRPr lang="en-US" dirty="0">
              <a:solidFill>
                <a:prstClr val="black"/>
              </a:solidFill>
            </a:endParaRPr>
          </a:p>
          <a:p>
            <a:r>
              <a:rPr lang="en-US" dirty="0">
                <a:solidFill>
                  <a:prstClr val="black"/>
                </a:solidFill>
              </a:rPr>
              <a:t>XVIII. And be it further enacted, That from and after the first day of </a:t>
            </a:r>
            <a:r>
              <a:rPr lang="en-US" i="1" dirty="0">
                <a:solidFill>
                  <a:prstClr val="black"/>
                </a:solidFill>
              </a:rPr>
              <a:t>April,</a:t>
            </a:r>
            <a:r>
              <a:rPr lang="en-US" dirty="0">
                <a:solidFill>
                  <a:prstClr val="black"/>
                </a:solidFill>
              </a:rPr>
              <a:t> 1661, </a:t>
            </a:r>
            <a:r>
              <a:rPr lang="en-US" b="1" dirty="0">
                <a:solidFill>
                  <a:srgbClr val="FF0000"/>
                </a:solidFill>
              </a:rPr>
              <a:t>no sugars, tobacco, cotton-wool, indigos, ginger, </a:t>
            </a:r>
            <a:r>
              <a:rPr lang="en-US" b="1" dirty="0" err="1">
                <a:solidFill>
                  <a:srgbClr val="FF0000"/>
                </a:solidFill>
              </a:rPr>
              <a:t>fustick</a:t>
            </a:r>
            <a:r>
              <a:rPr lang="en-US" b="1" dirty="0">
                <a:solidFill>
                  <a:srgbClr val="FF0000"/>
                </a:solidFill>
              </a:rPr>
              <a:t>, or other dying wood, of the growth</a:t>
            </a:r>
            <a:r>
              <a:rPr lang="en-US" dirty="0">
                <a:solidFill>
                  <a:prstClr val="black"/>
                </a:solidFill>
              </a:rPr>
              <a:t>, production or manufacture of any </a:t>
            </a:r>
            <a:r>
              <a:rPr lang="en-US" i="1" dirty="0">
                <a:solidFill>
                  <a:prstClr val="black"/>
                </a:solidFill>
              </a:rPr>
              <a:t>English</a:t>
            </a:r>
            <a:r>
              <a:rPr lang="en-US" dirty="0">
                <a:solidFill>
                  <a:prstClr val="black"/>
                </a:solidFill>
              </a:rPr>
              <a:t> plantations in America, Asia, or Africa, shall be shipped, carried, conveyed or transported from any of the said </a:t>
            </a:r>
            <a:r>
              <a:rPr lang="en-US" i="1" dirty="0">
                <a:solidFill>
                  <a:prstClr val="black"/>
                </a:solidFill>
              </a:rPr>
              <a:t>English</a:t>
            </a:r>
            <a:r>
              <a:rPr lang="en-US" dirty="0">
                <a:solidFill>
                  <a:prstClr val="black"/>
                </a:solidFill>
              </a:rPr>
              <a:t> plantations to any land . . . other than to such English plantations as do belong to his Majesty. . . .</a:t>
            </a:r>
          </a:p>
        </p:txBody>
      </p:sp>
    </p:spTree>
    <p:extLst>
      <p:ext uri="{BB962C8B-B14F-4D97-AF65-F5344CB8AC3E}">
        <p14:creationId xmlns:p14="http://schemas.microsoft.com/office/powerpoint/2010/main" val="191344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13" y="-228600"/>
            <a:ext cx="3735201"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71750"/>
            <a:ext cx="282892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2548" y="304800"/>
            <a:ext cx="340042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103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61" y="142875"/>
            <a:ext cx="9248775" cy="657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68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hotelfun4kids.com/images/Canada/novascotia/map.GIF"/>
          <p:cNvPicPr>
            <a:picLocks noChangeAspect="1" noChangeArrowheads="1"/>
          </p:cNvPicPr>
          <p:nvPr/>
        </p:nvPicPr>
        <p:blipFill>
          <a:blip r:embed="rId3" cstate="print"/>
          <a:srcRect/>
          <a:stretch>
            <a:fillRect/>
          </a:stretch>
        </p:blipFill>
        <p:spPr bwMode="auto">
          <a:xfrm>
            <a:off x="564999" y="120316"/>
            <a:ext cx="8198001" cy="64328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www.larattafamily.com/images/Maritimes/Louisbourg01.JPG"/>
          <p:cNvPicPr>
            <a:picLocks noChangeAspect="1" noChangeArrowheads="1"/>
          </p:cNvPicPr>
          <p:nvPr/>
        </p:nvPicPr>
        <p:blipFill>
          <a:blip r:embed="rId3" cstate="print"/>
          <a:srcRect/>
          <a:stretch>
            <a:fillRect/>
          </a:stretch>
        </p:blipFill>
        <p:spPr bwMode="auto">
          <a:xfrm>
            <a:off x="381000" y="190500"/>
            <a:ext cx="8382000" cy="62865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hickerphoto.com/data/media/199/eighteenth-century-fortress_24838.jpg"/>
          <p:cNvPicPr>
            <a:picLocks noChangeAspect="1" noChangeArrowheads="1"/>
          </p:cNvPicPr>
          <p:nvPr/>
        </p:nvPicPr>
        <p:blipFill>
          <a:blip r:embed="rId3" cstate="print"/>
          <a:srcRect/>
          <a:stretch>
            <a:fillRect/>
          </a:stretch>
        </p:blipFill>
        <p:spPr bwMode="auto">
          <a:xfrm>
            <a:off x="228600" y="309440"/>
            <a:ext cx="8839199" cy="587391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9" y="914400"/>
            <a:ext cx="9116786"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33600" y="304800"/>
            <a:ext cx="4876800" cy="381000"/>
          </a:xfrm>
          <a:prstGeom prst="rect">
            <a:avLst/>
          </a:prstGeom>
          <a:noFill/>
        </p:spPr>
        <p:txBody>
          <a:bodyPr wrap="square" rtlCol="0">
            <a:spAutoFit/>
          </a:bodyPr>
          <a:lstStyle/>
          <a:p>
            <a:pPr algn="ctr"/>
            <a:r>
              <a:rPr lang="en-US" dirty="0" smtClean="0"/>
              <a:t>Capture of </a:t>
            </a:r>
            <a:r>
              <a:rPr lang="en-US" dirty="0" err="1" smtClean="0"/>
              <a:t>Louisbourg</a:t>
            </a:r>
            <a:endParaRPr lang="en-US" dirty="0"/>
          </a:p>
        </p:txBody>
      </p:sp>
    </p:spTree>
    <p:extLst>
      <p:ext uri="{BB962C8B-B14F-4D97-AF65-F5344CB8AC3E}">
        <p14:creationId xmlns:p14="http://schemas.microsoft.com/office/powerpoint/2010/main" val="2236301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676900" cy="722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3503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pexaminer.com/images/benjamin_franklin.jpg"/>
          <p:cNvPicPr>
            <a:picLocks noChangeAspect="1" noChangeArrowheads="1"/>
          </p:cNvPicPr>
          <p:nvPr/>
        </p:nvPicPr>
        <p:blipFill>
          <a:blip r:embed="rId3" cstate="print"/>
          <a:srcRect/>
          <a:stretch>
            <a:fillRect/>
          </a:stretch>
        </p:blipFill>
        <p:spPr bwMode="auto">
          <a:xfrm>
            <a:off x="1772285" y="786"/>
            <a:ext cx="5542915" cy="685721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cweb4.loc.gov/ammem/collections/continental/images/photo01.jpg"/>
          <p:cNvPicPr>
            <a:picLocks noChangeAspect="1" noChangeArrowheads="1"/>
          </p:cNvPicPr>
          <p:nvPr/>
        </p:nvPicPr>
        <p:blipFill>
          <a:blip r:embed="rId3" cstate="print"/>
          <a:srcRect/>
          <a:stretch>
            <a:fillRect/>
          </a:stretch>
        </p:blipFill>
        <p:spPr bwMode="auto">
          <a:xfrm>
            <a:off x="482600" y="533400"/>
            <a:ext cx="8661400" cy="600214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15200" cy="6186309"/>
          </a:xfrm>
          <a:prstGeom prst="rect">
            <a:avLst/>
          </a:prstGeom>
          <a:noFill/>
        </p:spPr>
        <p:txBody>
          <a:bodyPr wrap="square" rtlCol="0">
            <a:spAutoFit/>
          </a:bodyPr>
          <a:lstStyle/>
          <a:p>
            <a:pPr algn="ctr"/>
            <a:r>
              <a:rPr lang="en-US" b="1" dirty="0"/>
              <a:t>Albany Plan of Union</a:t>
            </a:r>
          </a:p>
          <a:p>
            <a:r>
              <a:rPr lang="en-US" dirty="0"/>
              <a:t>It is proposed that humble application be made for an act of Parliament of Great Britain, by virtue of which one general government may be formed in America, including all the said colonies, within and under which government each colony may retain its present constitution, except in the particulars wherein a change may be directed by the said act, as hereafter follows</a:t>
            </a:r>
            <a:r>
              <a:rPr lang="en-US" dirty="0" smtClean="0"/>
              <a:t>.</a:t>
            </a:r>
          </a:p>
          <a:p>
            <a:endParaRPr lang="en-US" dirty="0"/>
          </a:p>
          <a:p>
            <a:r>
              <a:rPr lang="en-US" dirty="0"/>
              <a:t>1. That the said general government be administered by a President-General, to be appointed and supported by the crown; and a Grand Council, to be chosen by the representatives of the people of the several Colonies met in their respective assemblies.</a:t>
            </a:r>
          </a:p>
          <a:p>
            <a:r>
              <a:rPr lang="en-US" dirty="0"/>
              <a:t>2. That within -- months after the passing such act, the House of Representatives that happen to be sitting within that time, or that shall be especially for that purpose convened, may and shall choose members for the Grand </a:t>
            </a:r>
            <a:r>
              <a:rPr lang="en-US" dirty="0" smtClean="0"/>
              <a:t>Council . . .</a:t>
            </a:r>
          </a:p>
          <a:p>
            <a:r>
              <a:rPr lang="en-US" dirty="0" smtClean="0"/>
              <a:t>16</a:t>
            </a:r>
            <a:r>
              <a:rPr lang="en-US" dirty="0"/>
              <a:t>. </a:t>
            </a:r>
            <a:r>
              <a:rPr lang="en-US" b="1" dirty="0">
                <a:solidFill>
                  <a:srgbClr val="FF0000"/>
                </a:solidFill>
              </a:rPr>
              <a:t>That for these </a:t>
            </a:r>
            <a:r>
              <a:rPr lang="en-US" b="1" dirty="0" smtClean="0">
                <a:solidFill>
                  <a:srgbClr val="FF0000"/>
                </a:solidFill>
              </a:rPr>
              <a:t>[SECURITY] purposes </a:t>
            </a:r>
            <a:r>
              <a:rPr lang="en-US" b="1" dirty="0">
                <a:solidFill>
                  <a:srgbClr val="FF0000"/>
                </a:solidFill>
              </a:rPr>
              <a:t>they have power to make laws, and lay and levy such general duties, imposts, or taxes, as to them shall appear most equal and just (considering the ability and other circumstances of the inhabitants in the several Colonies</a:t>
            </a:r>
            <a:r>
              <a:rPr lang="en-US" dirty="0"/>
              <a:t>), and such as may be collected with the least inconvenience to the people; rather discouraging luxury, than loading industry with unnecessary burdens.</a:t>
            </a:r>
          </a:p>
          <a:p>
            <a:endParaRPr lang="en-US" dirty="0"/>
          </a:p>
        </p:txBody>
      </p:sp>
    </p:spTree>
    <p:extLst>
      <p:ext uri="{BB962C8B-B14F-4D97-AF65-F5344CB8AC3E}">
        <p14:creationId xmlns:p14="http://schemas.microsoft.com/office/powerpoint/2010/main" val="234751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lonies_1763.jpg"/>
          <p:cNvPicPr>
            <a:picLocks noChangeAspect="1"/>
          </p:cNvPicPr>
          <p:nvPr/>
        </p:nvPicPr>
        <p:blipFill>
          <a:blip r:embed="rId3" cstate="print"/>
          <a:stretch>
            <a:fillRect/>
          </a:stretch>
        </p:blipFill>
        <p:spPr>
          <a:xfrm>
            <a:off x="2335004" y="0"/>
            <a:ext cx="4473991" cy="6858000"/>
          </a:xfrm>
          <a:prstGeom prst="rect">
            <a:avLst/>
          </a:prstGeom>
        </p:spPr>
      </p:pic>
    </p:spTree>
    <p:extLst>
      <p:ext uri="{BB962C8B-B14F-4D97-AF65-F5344CB8AC3E}">
        <p14:creationId xmlns:p14="http://schemas.microsoft.com/office/powerpoint/2010/main" val="804428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ailer.fsu.edu/~njumonvi/montesquieu%201.jpg"/>
          <p:cNvPicPr>
            <a:picLocks noChangeAspect="1" noChangeArrowheads="1"/>
          </p:cNvPicPr>
          <p:nvPr/>
        </p:nvPicPr>
        <p:blipFill>
          <a:blip r:embed="rId3" cstate="print"/>
          <a:srcRect/>
          <a:stretch>
            <a:fillRect/>
          </a:stretch>
        </p:blipFill>
        <p:spPr bwMode="auto">
          <a:xfrm>
            <a:off x="2057400" y="0"/>
            <a:ext cx="5029200" cy="662662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070688" y="3423"/>
            <a:ext cx="4050360" cy="5251738"/>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609601" y="34637"/>
            <a:ext cx="4114800" cy="52993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le:Map of territorial growth 1775.jpg"/>
          <p:cNvPicPr>
            <a:picLocks noChangeAspect="1" noChangeArrowheads="1"/>
          </p:cNvPicPr>
          <p:nvPr/>
        </p:nvPicPr>
        <p:blipFill>
          <a:blip r:embed="rId3" cstate="print"/>
          <a:srcRect/>
          <a:stretch>
            <a:fillRect/>
          </a:stretch>
        </p:blipFill>
        <p:spPr bwMode="auto">
          <a:xfrm>
            <a:off x="2135505" y="-120445"/>
            <a:ext cx="5408295" cy="697844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5181600" cy="7065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2884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4843406" cy="33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24505"/>
            <a:ext cx="5169354" cy="3623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017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457200"/>
            <a:ext cx="8663312" cy="617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822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381000" y="533400"/>
            <a:ext cx="8646895" cy="565661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70036" y="609600"/>
            <a:ext cx="8644040" cy="5486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560" y="381000"/>
            <a:ext cx="4815840"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939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391400" cy="5632311"/>
          </a:xfrm>
          <a:prstGeom prst="rect">
            <a:avLst/>
          </a:prstGeom>
          <a:noFill/>
        </p:spPr>
        <p:txBody>
          <a:bodyPr wrap="square" rtlCol="0">
            <a:spAutoFit/>
          </a:bodyPr>
          <a:lstStyle/>
          <a:p>
            <a:pPr algn="ctr"/>
            <a:r>
              <a:rPr lang="en-US" b="1" dirty="0" smtClean="0"/>
              <a:t>Declaratory </a:t>
            </a:r>
            <a:r>
              <a:rPr lang="en-US" b="1" dirty="0"/>
              <a:t>Act; March 18, 1766</a:t>
            </a:r>
          </a:p>
          <a:p>
            <a:endParaRPr lang="en-US" dirty="0" smtClean="0"/>
          </a:p>
          <a:p>
            <a:r>
              <a:rPr lang="en-US" dirty="0" smtClean="0"/>
              <a:t>An </a:t>
            </a:r>
            <a:r>
              <a:rPr lang="en-US" dirty="0"/>
              <a:t>act for the better securing the dependency of his majesty's dominions in America upon the crown and parliament of Great Britain.</a:t>
            </a:r>
          </a:p>
          <a:p>
            <a:endParaRPr lang="en-US" dirty="0" smtClean="0"/>
          </a:p>
          <a:p>
            <a:r>
              <a:rPr lang="en-US" dirty="0" smtClean="0"/>
              <a:t>Whereas </a:t>
            </a:r>
            <a:r>
              <a:rPr lang="en-US" dirty="0"/>
              <a:t>several of the houses of representatives in his Majesty's colonies and plantations in America, have of late against law, claimed to themselves, or to the general assemblies of the same, the sole and exclusive right of imposing duties and taxes upon his majesty's subjects in the said colonies and </a:t>
            </a:r>
            <a:r>
              <a:rPr lang="en-US" dirty="0" smtClean="0"/>
              <a:t>plantations;…</a:t>
            </a:r>
          </a:p>
          <a:p>
            <a:endParaRPr lang="en-US" dirty="0"/>
          </a:p>
          <a:p>
            <a:r>
              <a:rPr lang="en-US" dirty="0"/>
              <a:t>M</a:t>
            </a:r>
            <a:r>
              <a:rPr lang="en-US" dirty="0" smtClean="0"/>
              <a:t>ay </a:t>
            </a:r>
            <a:r>
              <a:rPr lang="en-US" dirty="0"/>
              <a:t>it therefore please your most excellent Majesty, that it may be declared ; </a:t>
            </a:r>
            <a:r>
              <a:rPr lang="en-US" dirty="0" smtClean="0"/>
              <a:t>…That </a:t>
            </a:r>
            <a:r>
              <a:rPr lang="en-US" dirty="0"/>
              <a:t>the said colonies and plantations in America have been, are, and of right ought to be, subordinate unto, and dependent upon the imperial crown and parliament of Great Britain; and that the King's majesty, by and with the advice and consent of the lords spiritual and temporal, and commons of Great Britain, in parliament assembled, </a:t>
            </a:r>
            <a:r>
              <a:rPr lang="en-US" dirty="0" smtClean="0"/>
              <a:t>had, </a:t>
            </a:r>
            <a:r>
              <a:rPr lang="en-US" dirty="0"/>
              <a:t>and of right ought to have, </a:t>
            </a:r>
            <a:r>
              <a:rPr lang="en-US" b="1" dirty="0">
                <a:solidFill>
                  <a:srgbClr val="FF0000"/>
                </a:solidFill>
              </a:rPr>
              <a:t>full power and authority to make laws and statutes of sufficient force and validity to bind the colonies and people of America, subjects of the crown of Great Britain, in all cases </a:t>
            </a:r>
            <a:r>
              <a:rPr lang="en-US" b="1" dirty="0" smtClean="0">
                <a:solidFill>
                  <a:srgbClr val="FF0000"/>
                </a:solidFill>
              </a:rPr>
              <a:t>whatsoever</a:t>
            </a:r>
            <a:r>
              <a:rPr lang="en-US" b="1" dirty="0">
                <a:solidFill>
                  <a:srgbClr val="FF0000"/>
                </a:solidFill>
              </a:rPr>
              <a:t>.</a:t>
            </a:r>
          </a:p>
        </p:txBody>
      </p:sp>
    </p:spTree>
    <p:extLst>
      <p:ext uri="{BB962C8B-B14F-4D97-AF65-F5344CB8AC3E}">
        <p14:creationId xmlns:p14="http://schemas.microsoft.com/office/powerpoint/2010/main" val="2641279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cichw.net/montim/liberslav4.JPG"/>
          <p:cNvPicPr>
            <a:picLocks noChangeAspect="1" noChangeArrowheads="1"/>
          </p:cNvPicPr>
          <p:nvPr/>
        </p:nvPicPr>
        <p:blipFill>
          <a:blip r:embed="rId3" cstate="print"/>
          <a:srcRect/>
          <a:stretch>
            <a:fillRect/>
          </a:stretch>
        </p:blipFill>
        <p:spPr bwMode="auto">
          <a:xfrm>
            <a:off x="172603" y="739680"/>
            <a:ext cx="8818997" cy="581352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3" y="1371600"/>
            <a:ext cx="928588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25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rst Continental Congress"/>
          <p:cNvPicPr>
            <a:picLocks noChangeAspect="1" noChangeArrowheads="1"/>
          </p:cNvPicPr>
          <p:nvPr/>
        </p:nvPicPr>
        <p:blipFill>
          <a:blip r:embed="rId3" cstate="print"/>
          <a:srcRect/>
          <a:stretch>
            <a:fillRect/>
          </a:stretch>
        </p:blipFill>
        <p:spPr bwMode="auto">
          <a:xfrm>
            <a:off x="0" y="-47626"/>
            <a:ext cx="9204876" cy="690562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archive/2/2d/20100221160548!Thomas_Paine.jpg"/>
          <p:cNvPicPr>
            <a:picLocks noChangeAspect="1" noChangeArrowheads="1"/>
          </p:cNvPicPr>
          <p:nvPr/>
        </p:nvPicPr>
        <p:blipFill>
          <a:blip r:embed="rId3" cstate="print"/>
          <a:srcRect/>
          <a:stretch>
            <a:fillRect/>
          </a:stretch>
        </p:blipFill>
        <p:spPr bwMode="auto">
          <a:xfrm>
            <a:off x="1828800" y="0"/>
            <a:ext cx="5657850" cy="736391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
            <a:ext cx="7467600" cy="6586418"/>
          </a:xfrm>
          <a:prstGeom prst="rect">
            <a:avLst/>
          </a:prstGeom>
          <a:noFill/>
        </p:spPr>
        <p:txBody>
          <a:bodyPr wrap="square" rtlCol="0">
            <a:spAutoFit/>
          </a:bodyPr>
          <a:lstStyle/>
          <a:p>
            <a:pPr algn="ctr"/>
            <a:r>
              <a:rPr lang="en-US" sz="2000" i="1" dirty="0" smtClean="0"/>
              <a:t>Common Sense</a:t>
            </a:r>
          </a:p>
          <a:p>
            <a:endParaRPr lang="en-US" sz="2000" dirty="0"/>
          </a:p>
          <a:p>
            <a:r>
              <a:rPr lang="en-US" dirty="0" smtClean="0"/>
              <a:t>Small </a:t>
            </a:r>
            <a:r>
              <a:rPr lang="en-US" dirty="0"/>
              <a:t>islands not capable of protecting themselves are the proper objects for kingdoms to take under their care; but there is something very absurd in supposing a continent to be perpetually governed by an island.</a:t>
            </a:r>
          </a:p>
          <a:p>
            <a:pPr algn="ctr"/>
            <a:r>
              <a:rPr lang="en-US" sz="2000" dirty="0" smtClean="0"/>
              <a:t>--------</a:t>
            </a:r>
            <a:endParaRPr lang="en-US" sz="2000" dirty="0"/>
          </a:p>
          <a:p>
            <a:endParaRPr lang="en-US" sz="2000" dirty="0" smtClean="0"/>
          </a:p>
          <a:p>
            <a:r>
              <a:rPr lang="en-US" dirty="0"/>
              <a:t>There is something exceedingly ridiculous in the composition of monarchy; it first excludes a man from the means of information, yet empowers him to act in cases where the highest judgment is </a:t>
            </a:r>
            <a:r>
              <a:rPr lang="en-US" dirty="0" smtClean="0"/>
              <a:t>required…</a:t>
            </a:r>
          </a:p>
          <a:p>
            <a:endParaRPr lang="en-US" dirty="0"/>
          </a:p>
          <a:p>
            <a:r>
              <a:rPr lang="en-US" dirty="0"/>
              <a:t>Some writers have so confounded society with government, as to leave little or no distinction between them; whereas they are not only different, but have different origins. </a:t>
            </a:r>
            <a:r>
              <a:rPr lang="en-US" b="1" dirty="0">
                <a:solidFill>
                  <a:srgbClr val="FF0000"/>
                </a:solidFill>
              </a:rPr>
              <a:t>Society is produced by our wants, and government by our wickedness; the former promotes our happiness POSITIVELY by uniting our affections, the latter NEGATIVELY by restraining our vices. The one encourages intercourse, the other creates distinctions. The first a patron, the last a punisher</a:t>
            </a:r>
            <a:r>
              <a:rPr lang="en-US" dirty="0"/>
              <a:t>.</a:t>
            </a:r>
          </a:p>
          <a:p>
            <a:pPr algn="ctr"/>
            <a:r>
              <a:rPr lang="en-US" dirty="0"/>
              <a:t>---------------------</a:t>
            </a:r>
          </a:p>
          <a:p>
            <a:r>
              <a:rPr lang="en-US" dirty="0"/>
              <a:t>We have every opportunity and every encouragement before us, to form the noblest purest constitution on the face of the earth. We have it in our power to begin the world over again. </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56" y="533400"/>
            <a:ext cx="8956291"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1902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93859"/>
            <a:ext cx="5410200" cy="676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7986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3737</TotalTime>
  <Words>691</Words>
  <Application>Microsoft Office PowerPoint</Application>
  <PresentationFormat>On-screen Show (4:3)</PresentationFormat>
  <Paragraphs>54</Paragraphs>
  <Slides>33</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26</cp:revision>
  <dcterms:created xsi:type="dcterms:W3CDTF">2011-01-30T18:56:56Z</dcterms:created>
  <dcterms:modified xsi:type="dcterms:W3CDTF">2016-02-02T04:09:00Z</dcterms:modified>
</cp:coreProperties>
</file>