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sldIdLst>
    <p:sldId id="333" r:id="rId3"/>
    <p:sldId id="334" r:id="rId4"/>
    <p:sldId id="302" r:id="rId5"/>
    <p:sldId id="311" r:id="rId6"/>
    <p:sldId id="303" r:id="rId7"/>
    <p:sldId id="305" r:id="rId8"/>
    <p:sldId id="306" r:id="rId9"/>
    <p:sldId id="307" r:id="rId10"/>
    <p:sldId id="312" r:id="rId11"/>
    <p:sldId id="330" r:id="rId12"/>
    <p:sldId id="331" r:id="rId13"/>
    <p:sldId id="298" r:id="rId14"/>
    <p:sldId id="342" r:id="rId15"/>
    <p:sldId id="335" r:id="rId16"/>
    <p:sldId id="257" r:id="rId17"/>
    <p:sldId id="269" r:id="rId18"/>
    <p:sldId id="271" r:id="rId19"/>
    <p:sldId id="274" r:id="rId20"/>
    <p:sldId id="273" r:id="rId21"/>
    <p:sldId id="277" r:id="rId22"/>
    <p:sldId id="281" r:id="rId23"/>
    <p:sldId id="343" r:id="rId24"/>
    <p:sldId id="337" r:id="rId25"/>
    <p:sldId id="285" r:id="rId26"/>
    <p:sldId id="324" r:id="rId27"/>
    <p:sldId id="291" r:id="rId28"/>
    <p:sldId id="301" r:id="rId29"/>
    <p:sldId id="341" r:id="rId30"/>
    <p:sldId id="293" r:id="rId31"/>
    <p:sldId id="316" r:id="rId32"/>
    <p:sldId id="338" r:id="rId33"/>
    <p:sldId id="345" r:id="rId34"/>
    <p:sldId id="346" r:id="rId35"/>
    <p:sldId id="347" r:id="rId36"/>
    <p:sldId id="317" r:id="rId37"/>
    <p:sldId id="318" r:id="rId38"/>
    <p:sldId id="319" r:id="rId39"/>
    <p:sldId id="339" r:id="rId40"/>
    <p:sldId id="320" r:id="rId41"/>
    <p:sldId id="344" r:id="rId42"/>
    <p:sldId id="340" r:id="rId43"/>
    <p:sldId id="265" r:id="rId44"/>
    <p:sldId id="314" r:id="rId45"/>
    <p:sldId id="267" r:id="rId46"/>
    <p:sldId id="263" r:id="rId47"/>
    <p:sldId id="264" r:id="rId48"/>
    <p:sldId id="321" r:id="rId49"/>
    <p:sldId id="322" r:id="rId50"/>
    <p:sldId id="32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836B6-6C96-47F9-AEFE-970821F2A69F}" type="datetimeFigureOut">
              <a:rPr lang="en-US" smtClean="0"/>
              <a:pPr/>
              <a:t>17-Apr-16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25F5F-18C0-484C-B92B-8957CE0F1F94}" type="slidenum">
              <a:rPr lang="en-US" smtClean="0"/>
              <a:pPr/>
              <a:t>‹#›</a:t>
            </a:fld>
            <a:endParaRPr lang="en-US"/>
          </a:p>
        </p:txBody>
      </p:sp>
    </p:spTree>
    <p:extLst>
      <p:ext uri="{BB962C8B-B14F-4D97-AF65-F5344CB8AC3E}">
        <p14:creationId xmlns:p14="http://schemas.microsoft.com/office/powerpoint/2010/main" val="185277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8639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0735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48612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7914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13199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17707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12</a:t>
            </a:fld>
            <a:endParaRPr lang="en-US"/>
          </a:p>
        </p:txBody>
      </p:sp>
    </p:spTree>
    <p:extLst>
      <p:ext uri="{BB962C8B-B14F-4D97-AF65-F5344CB8AC3E}">
        <p14:creationId xmlns:p14="http://schemas.microsoft.com/office/powerpoint/2010/main" val="3811368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15</a:t>
            </a:fld>
            <a:endParaRPr lang="en-US"/>
          </a:p>
        </p:txBody>
      </p:sp>
    </p:spTree>
    <p:extLst>
      <p:ext uri="{BB962C8B-B14F-4D97-AF65-F5344CB8AC3E}">
        <p14:creationId xmlns:p14="http://schemas.microsoft.com/office/powerpoint/2010/main" val="844965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16</a:t>
            </a:fld>
            <a:endParaRPr lang="en-US"/>
          </a:p>
        </p:txBody>
      </p:sp>
    </p:spTree>
    <p:extLst>
      <p:ext uri="{BB962C8B-B14F-4D97-AF65-F5344CB8AC3E}">
        <p14:creationId xmlns:p14="http://schemas.microsoft.com/office/powerpoint/2010/main" val="808450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17</a:t>
            </a:fld>
            <a:endParaRPr lang="en-US"/>
          </a:p>
        </p:txBody>
      </p:sp>
    </p:spTree>
    <p:extLst>
      <p:ext uri="{BB962C8B-B14F-4D97-AF65-F5344CB8AC3E}">
        <p14:creationId xmlns:p14="http://schemas.microsoft.com/office/powerpoint/2010/main" val="3111415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18</a:t>
            </a:fld>
            <a:endParaRPr lang="en-US"/>
          </a:p>
        </p:txBody>
      </p:sp>
    </p:spTree>
    <p:extLst>
      <p:ext uri="{BB962C8B-B14F-4D97-AF65-F5344CB8AC3E}">
        <p14:creationId xmlns:p14="http://schemas.microsoft.com/office/powerpoint/2010/main" val="3981297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19</a:t>
            </a:fld>
            <a:endParaRPr lang="en-US"/>
          </a:p>
        </p:txBody>
      </p:sp>
    </p:spTree>
    <p:extLst>
      <p:ext uri="{BB962C8B-B14F-4D97-AF65-F5344CB8AC3E}">
        <p14:creationId xmlns:p14="http://schemas.microsoft.com/office/powerpoint/2010/main" val="133137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20</a:t>
            </a:fld>
            <a:endParaRPr lang="en-US"/>
          </a:p>
        </p:txBody>
      </p:sp>
    </p:spTree>
    <p:extLst>
      <p:ext uri="{BB962C8B-B14F-4D97-AF65-F5344CB8AC3E}">
        <p14:creationId xmlns:p14="http://schemas.microsoft.com/office/powerpoint/2010/main" val="1839092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21</a:t>
            </a:fld>
            <a:endParaRPr lang="en-US"/>
          </a:p>
        </p:txBody>
      </p:sp>
    </p:spTree>
    <p:extLst>
      <p:ext uri="{BB962C8B-B14F-4D97-AF65-F5344CB8AC3E}">
        <p14:creationId xmlns:p14="http://schemas.microsoft.com/office/powerpoint/2010/main" val="1682915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12791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242370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24</a:t>
            </a:fld>
            <a:endParaRPr lang="en-US"/>
          </a:p>
        </p:txBody>
      </p:sp>
    </p:spTree>
    <p:extLst>
      <p:ext uri="{BB962C8B-B14F-4D97-AF65-F5344CB8AC3E}">
        <p14:creationId xmlns:p14="http://schemas.microsoft.com/office/powerpoint/2010/main" val="3585736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26</a:t>
            </a:fld>
            <a:endParaRPr lang="en-US"/>
          </a:p>
        </p:txBody>
      </p:sp>
    </p:spTree>
    <p:extLst>
      <p:ext uri="{BB962C8B-B14F-4D97-AF65-F5344CB8AC3E}">
        <p14:creationId xmlns:p14="http://schemas.microsoft.com/office/powerpoint/2010/main" val="1335381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27</a:t>
            </a:fld>
            <a:endParaRPr lang="en-US"/>
          </a:p>
        </p:txBody>
      </p:sp>
    </p:spTree>
    <p:extLst>
      <p:ext uri="{BB962C8B-B14F-4D97-AF65-F5344CB8AC3E}">
        <p14:creationId xmlns:p14="http://schemas.microsoft.com/office/powerpoint/2010/main" val="1447117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29</a:t>
            </a:fld>
            <a:endParaRPr lang="en-US"/>
          </a:p>
        </p:txBody>
      </p:sp>
    </p:spTree>
    <p:extLst>
      <p:ext uri="{BB962C8B-B14F-4D97-AF65-F5344CB8AC3E}">
        <p14:creationId xmlns:p14="http://schemas.microsoft.com/office/powerpoint/2010/main" val="2074137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825F5F-18C0-484C-B92B-8957CE0F1F94}" type="slidenum">
              <a:rPr lang="en-US" smtClean="0"/>
              <a:pPr/>
              <a:t>32</a:t>
            </a:fld>
            <a:endParaRPr lang="en-US"/>
          </a:p>
        </p:txBody>
      </p:sp>
    </p:spTree>
    <p:extLst>
      <p:ext uri="{BB962C8B-B14F-4D97-AF65-F5344CB8AC3E}">
        <p14:creationId xmlns:p14="http://schemas.microsoft.com/office/powerpoint/2010/main" val="4020269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3500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216935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Assault weapon ban</a:t>
            </a:r>
            <a:endParaRPr lang="en-US" dirty="0"/>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248622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19454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170300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928405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42</a:t>
            </a:fld>
            <a:endParaRPr lang="en-US"/>
          </a:p>
        </p:txBody>
      </p:sp>
    </p:spTree>
    <p:extLst>
      <p:ext uri="{BB962C8B-B14F-4D97-AF65-F5344CB8AC3E}">
        <p14:creationId xmlns:p14="http://schemas.microsoft.com/office/powerpoint/2010/main" val="1600599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44</a:t>
            </a:fld>
            <a:endParaRPr lang="en-US"/>
          </a:p>
        </p:txBody>
      </p:sp>
    </p:spTree>
    <p:extLst>
      <p:ext uri="{BB962C8B-B14F-4D97-AF65-F5344CB8AC3E}">
        <p14:creationId xmlns:p14="http://schemas.microsoft.com/office/powerpoint/2010/main" val="296228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45</a:t>
            </a:fld>
            <a:endParaRPr lang="en-US"/>
          </a:p>
        </p:txBody>
      </p:sp>
    </p:spTree>
    <p:extLst>
      <p:ext uri="{BB962C8B-B14F-4D97-AF65-F5344CB8AC3E}">
        <p14:creationId xmlns:p14="http://schemas.microsoft.com/office/powerpoint/2010/main" val="3834333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46</a:t>
            </a:fld>
            <a:endParaRPr lang="en-US"/>
          </a:p>
        </p:txBody>
      </p:sp>
    </p:spTree>
    <p:extLst>
      <p:ext uri="{BB962C8B-B14F-4D97-AF65-F5344CB8AC3E}">
        <p14:creationId xmlns:p14="http://schemas.microsoft.com/office/powerpoint/2010/main" val="1478510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41152143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114532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26863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88850-5CE7-4788-9884-19FDE9CFB9DB}" type="datetimeFigureOut">
              <a:rPr lang="en-US" smtClean="0"/>
              <a:pPr/>
              <a:t>17-Apr-16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088850-5CE7-4788-9884-19FDE9CFB9DB}" type="datetimeFigureOut">
              <a:rPr lang="en-US" smtClean="0"/>
              <a:pPr/>
              <a:t>17-Apr-16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088850-5CE7-4788-9884-19FDE9CFB9DB}" type="datetimeFigureOut">
              <a:rPr lang="en-US" smtClean="0"/>
              <a:pPr/>
              <a:t>17-Apr-16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088850-5CE7-4788-9884-19FDE9CFB9DB}" type="datetimeFigureOut">
              <a:rPr lang="en-US" smtClean="0"/>
              <a:pPr/>
              <a:t>17-Apr-16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88850-5CE7-4788-9884-19FDE9CFB9DB}" type="datetimeFigureOut">
              <a:rPr lang="en-US" smtClean="0"/>
              <a:pPr/>
              <a:t>17-Apr-16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17-Apr-16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17-Apr-16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6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0141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89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1740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648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1704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0993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010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612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83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75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88850-5CE7-4788-9884-19FDE9CFB9DB}" type="datetimeFigureOut">
              <a:rPr lang="en-US" smtClean="0"/>
              <a:pPr/>
              <a:t>17-Apr-16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A723-48E3-464B-86F7-41641E3C62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437DC-F18E-4EB2-B1C6-D4ABF99F89EE}" type="datetimeFigureOut">
              <a:rPr lang="en-US" smtClean="0">
                <a:solidFill>
                  <a:prstClr val="black">
                    <a:tint val="75000"/>
                  </a:prstClr>
                </a:solidFill>
              </a:rPr>
              <a:pPr/>
              <a:t>17-Apr-16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563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jpeg"/><Relationship Id="rId7"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image" Target="../media/image37.jpeg"/><Relationship Id="rId5" Type="http://schemas.openxmlformats.org/officeDocument/2006/relationships/image" Target="../media/image16.jpeg"/><Relationship Id="rId10" Type="http://schemas.openxmlformats.org/officeDocument/2006/relationships/image" Target="../media/image36.jpeg"/><Relationship Id="rId4" Type="http://schemas.openxmlformats.org/officeDocument/2006/relationships/image" Target="../media/image15.jpeg"/><Relationship Id="rId9"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40.png"/><Relationship Id="rId4"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5791200" cy="1754326"/>
          </a:xfrm>
          <a:prstGeom prst="rect">
            <a:avLst/>
          </a:prstGeom>
          <a:noFill/>
        </p:spPr>
        <p:txBody>
          <a:bodyPr wrap="square" rtlCol="0">
            <a:spAutoFit/>
          </a:bodyPr>
          <a:lstStyle/>
          <a:p>
            <a:pPr algn="ctr"/>
            <a:r>
              <a:rPr lang="en-US" i="1" dirty="0" err="1" smtClean="0"/>
              <a:t>Frontiero</a:t>
            </a:r>
            <a:r>
              <a:rPr lang="en-US" i="1" dirty="0" smtClean="0"/>
              <a:t> v. Richardson </a:t>
            </a:r>
            <a:r>
              <a:rPr lang="en-US" dirty="0" smtClean="0"/>
              <a:t>(1973)</a:t>
            </a:r>
          </a:p>
          <a:p>
            <a:endParaRPr lang="en-US" dirty="0"/>
          </a:p>
          <a:p>
            <a:r>
              <a:rPr lang="en-US" dirty="0"/>
              <a:t>At the outset, appellants contend that classifications based upon sex, like classifications based upon race</a:t>
            </a:r>
            <a:r>
              <a:rPr lang="en-US" dirty="0" smtClean="0"/>
              <a:t>,</a:t>
            </a:r>
            <a:r>
              <a:rPr lang="en-US" dirty="0"/>
              <a:t> </a:t>
            </a:r>
            <a:r>
              <a:rPr lang="en-US" dirty="0" smtClean="0"/>
              <a:t>alienage</a:t>
            </a:r>
            <a:r>
              <a:rPr lang="en-US" dirty="0"/>
              <a:t>, and national origin</a:t>
            </a:r>
            <a:r>
              <a:rPr lang="en-US" dirty="0" smtClean="0"/>
              <a:t>,</a:t>
            </a:r>
            <a:r>
              <a:rPr lang="en-US" dirty="0"/>
              <a:t> </a:t>
            </a:r>
            <a:r>
              <a:rPr lang="en-US" b="1" dirty="0">
                <a:solidFill>
                  <a:srgbClr val="FF0000"/>
                </a:solidFill>
              </a:rPr>
              <a:t>are inherently suspect</a:t>
            </a:r>
            <a:r>
              <a:rPr lang="en-US" dirty="0"/>
              <a:t>, and must therefore be subjected to close judicial scrutiny. We </a:t>
            </a:r>
            <a:r>
              <a:rPr lang="en-US" dirty="0" smtClean="0"/>
              <a:t>agree.</a:t>
            </a:r>
            <a:endParaRPr lang="en-US"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2722428"/>
            <a:ext cx="2913063" cy="3476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9419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609599"/>
            <a:ext cx="7480056" cy="5517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5600" y="152400"/>
            <a:ext cx="4191000" cy="369332"/>
          </a:xfrm>
          <a:prstGeom prst="rect">
            <a:avLst/>
          </a:prstGeom>
          <a:noFill/>
        </p:spPr>
        <p:txBody>
          <a:bodyPr wrap="square" rtlCol="0">
            <a:spAutoFit/>
          </a:bodyPr>
          <a:lstStyle/>
          <a:p>
            <a:pPr algn="ctr"/>
            <a:r>
              <a:rPr lang="en-US" dirty="0" smtClean="0">
                <a:solidFill>
                  <a:prstClr val="black"/>
                </a:solidFill>
              </a:rPr>
              <a:t>State Abortion Laws--1972</a:t>
            </a:r>
            <a:endParaRPr lang="en-US" dirty="0">
              <a:solidFill>
                <a:prstClr val="black"/>
              </a:solidFill>
            </a:endParaRPr>
          </a:p>
        </p:txBody>
      </p:sp>
    </p:spTree>
    <p:extLst>
      <p:ext uri="{BB962C8B-B14F-4D97-AF65-F5344CB8AC3E}">
        <p14:creationId xmlns:p14="http://schemas.microsoft.com/office/powerpoint/2010/main" val="58511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0"/>
            <a:ext cx="6629400" cy="6463308"/>
          </a:xfrm>
          <a:prstGeom prst="rect">
            <a:avLst/>
          </a:prstGeom>
          <a:noFill/>
        </p:spPr>
        <p:txBody>
          <a:bodyPr wrap="square" rtlCol="0">
            <a:spAutoFit/>
          </a:bodyPr>
          <a:lstStyle/>
          <a:p>
            <a:pPr algn="ctr"/>
            <a:r>
              <a:rPr lang="en-US" i="1" dirty="0" smtClean="0">
                <a:solidFill>
                  <a:prstClr val="black"/>
                </a:solidFill>
              </a:rPr>
              <a:t>Roe v. Wade </a:t>
            </a:r>
            <a:r>
              <a:rPr lang="en-US" dirty="0" smtClean="0">
                <a:solidFill>
                  <a:prstClr val="black"/>
                </a:solidFill>
              </a:rPr>
              <a:t>(1973)—Rehnquist dissent</a:t>
            </a:r>
          </a:p>
          <a:p>
            <a:endParaRPr lang="en-US" dirty="0" smtClean="0">
              <a:solidFill>
                <a:prstClr val="black"/>
              </a:solidFill>
            </a:endParaRPr>
          </a:p>
          <a:p>
            <a:r>
              <a:rPr lang="en-US" dirty="0" smtClean="0">
                <a:solidFill>
                  <a:prstClr val="black"/>
                </a:solidFill>
              </a:rPr>
              <a:t>I have difficulty in concluding, as the Court does, that the right of "privacy" is involved in this case. Texas, by the statute here challenged, bars the performance of a medical abortion by a licensed physician on a plaintiff such as Roe. A transaction resulting in an operation such as this is not "private" in the ordinary usage of that word. Nor is the "privacy" that the Court finds here even a distant relative of the freedom from searches and seizures protected by the Fourth Amendment to the Constitution . . .</a:t>
            </a:r>
          </a:p>
          <a:p>
            <a:endParaRPr lang="en-US" dirty="0" smtClean="0">
              <a:solidFill>
                <a:prstClr val="black"/>
              </a:solidFill>
            </a:endParaRPr>
          </a:p>
          <a:p>
            <a:r>
              <a:rPr lang="en-US" b="1" dirty="0" smtClean="0">
                <a:solidFill>
                  <a:srgbClr val="FF0000"/>
                </a:solidFill>
              </a:rPr>
              <a:t>The decision here to break pregnancy into three distinct terms and to outline the permissible restrictions the State may impose in each one, for example, partakes more of judicial legislation than it does of a determination of the intent of the drafters of the Fourteenth Amendment </a:t>
            </a:r>
            <a:r>
              <a:rPr lang="en-US" dirty="0" smtClean="0">
                <a:solidFill>
                  <a:prstClr val="black"/>
                </a:solidFill>
              </a:rPr>
              <a:t>. . .</a:t>
            </a:r>
          </a:p>
          <a:p>
            <a:endParaRPr lang="en-US" dirty="0" smtClean="0">
              <a:solidFill>
                <a:prstClr val="black"/>
              </a:solidFill>
            </a:endParaRPr>
          </a:p>
          <a:p>
            <a:r>
              <a:rPr lang="en-US" dirty="0" smtClean="0">
                <a:solidFill>
                  <a:prstClr val="black"/>
                </a:solidFill>
              </a:rPr>
              <a:t>The fact that a majority of the States reflecting, after all, the majority sentiment in those States, have had restrictions on abortions for at least a century is a strong indication, it seems to me, that the asserted right to an abortion is not “so rooted in the traditions and conscience of our people as to be ranked as fundamental.” . . .</a:t>
            </a:r>
          </a:p>
          <a:p>
            <a:endParaRPr lang="en-US" dirty="0" smtClean="0">
              <a:solidFill>
                <a:prstClr val="black"/>
              </a:solidFill>
            </a:endParaRPr>
          </a:p>
        </p:txBody>
      </p:sp>
    </p:spTree>
    <p:extLst>
      <p:ext uri="{BB962C8B-B14F-4D97-AF65-F5344CB8AC3E}">
        <p14:creationId xmlns:p14="http://schemas.microsoft.com/office/powerpoint/2010/main" val="1378333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 y="152400"/>
            <a:ext cx="4648404" cy="3505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13" y="2209800"/>
            <a:ext cx="4841312"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806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jpg"/>
          <p:cNvPicPr>
            <a:picLocks noChangeAspect="1"/>
          </p:cNvPicPr>
          <p:nvPr/>
        </p:nvPicPr>
        <p:blipFill>
          <a:blip r:embed="rId3" cstate="print"/>
          <a:stretch>
            <a:fillRect/>
          </a:stretch>
        </p:blipFill>
        <p:spPr>
          <a:xfrm>
            <a:off x="1917839" y="152400"/>
            <a:ext cx="5371516" cy="6477000"/>
          </a:xfrm>
          <a:prstGeom prst="rect">
            <a:avLst/>
          </a:prstGeom>
        </p:spPr>
      </p:pic>
    </p:spTree>
    <p:extLst>
      <p:ext uri="{BB962C8B-B14F-4D97-AF65-F5344CB8AC3E}">
        <p14:creationId xmlns:p14="http://schemas.microsoft.com/office/powerpoint/2010/main" val="1438633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990600" y="1595120"/>
            <a:ext cx="7086600" cy="4485818"/>
          </a:xfrm>
          <a:prstGeom prst="rect">
            <a:avLst/>
          </a:prstGeom>
        </p:spPr>
      </p:pic>
      <p:sp>
        <p:nvSpPr>
          <p:cNvPr id="3" name="TextBox 2"/>
          <p:cNvSpPr txBox="1"/>
          <p:nvPr/>
        </p:nvSpPr>
        <p:spPr>
          <a:xfrm>
            <a:off x="2667000" y="457200"/>
            <a:ext cx="4343400" cy="923330"/>
          </a:xfrm>
          <a:prstGeom prst="rect">
            <a:avLst/>
          </a:prstGeom>
          <a:noFill/>
        </p:spPr>
        <p:txBody>
          <a:bodyPr wrap="square" rtlCol="0">
            <a:spAutoFit/>
          </a:bodyPr>
          <a:lstStyle/>
          <a:p>
            <a:r>
              <a:rPr lang="en-US" dirty="0"/>
              <a:t>Equality of rights under the law shall not be denied or abridged by the United States or by any State on account of sex.</a:t>
            </a:r>
          </a:p>
        </p:txBody>
      </p:sp>
    </p:spTree>
    <p:extLst>
      <p:ext uri="{BB962C8B-B14F-4D97-AF65-F5344CB8AC3E}">
        <p14:creationId xmlns:p14="http://schemas.microsoft.com/office/powerpoint/2010/main" val="33669566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extLst>
      <p:ext uri="{BB962C8B-B14F-4D97-AF65-F5344CB8AC3E}">
        <p14:creationId xmlns:p14="http://schemas.microsoft.com/office/powerpoint/2010/main" val="2394440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4834505" cy="339294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493" y="76696"/>
            <a:ext cx="4760913" cy="64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70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85332" y="533400"/>
            <a:ext cx="8858292" cy="5867400"/>
          </a:xfrm>
          <a:prstGeom prst="rect">
            <a:avLst/>
          </a:prstGeom>
        </p:spPr>
      </p:pic>
    </p:spTree>
    <p:extLst>
      <p:ext uri="{BB962C8B-B14F-4D97-AF65-F5344CB8AC3E}">
        <p14:creationId xmlns:p14="http://schemas.microsoft.com/office/powerpoint/2010/main" val="3515644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620000" cy="5940088"/>
          </a:xfrm>
          <a:prstGeom prst="rect">
            <a:avLst/>
          </a:prstGeom>
          <a:noFill/>
        </p:spPr>
        <p:txBody>
          <a:bodyPr wrap="square" rtlCol="0">
            <a:spAutoFit/>
          </a:bodyPr>
          <a:lstStyle/>
          <a:p>
            <a:pPr algn="ctr"/>
            <a:r>
              <a:rPr lang="en-US" sz="1900" i="1" dirty="0" smtClean="0">
                <a:solidFill>
                  <a:prstClr val="black"/>
                </a:solidFill>
              </a:rPr>
              <a:t>Webster v. Reproductive Health Services of Missouri </a:t>
            </a:r>
            <a:r>
              <a:rPr lang="en-US" sz="1900" dirty="0" smtClean="0">
                <a:solidFill>
                  <a:prstClr val="black"/>
                </a:solidFill>
              </a:rPr>
              <a:t>(1989)</a:t>
            </a:r>
          </a:p>
          <a:p>
            <a:pPr algn="ctr"/>
            <a:r>
              <a:rPr lang="en-US" sz="1900" dirty="0" smtClean="0">
                <a:solidFill>
                  <a:prstClr val="black"/>
                </a:solidFill>
              </a:rPr>
              <a:t>Blackmun dissent</a:t>
            </a:r>
          </a:p>
          <a:p>
            <a:endParaRPr lang="en-US" sz="1900" dirty="0">
              <a:solidFill>
                <a:prstClr val="black"/>
              </a:solidFill>
            </a:endParaRPr>
          </a:p>
          <a:p>
            <a:r>
              <a:rPr lang="en-US" sz="1900" dirty="0">
                <a:solidFill>
                  <a:prstClr val="black"/>
                </a:solidFill>
              </a:rPr>
              <a:t>Today, </a:t>
            </a:r>
            <a:r>
              <a:rPr lang="en-US" sz="1900" i="1" dirty="0">
                <a:solidFill>
                  <a:prstClr val="black"/>
                </a:solidFill>
              </a:rPr>
              <a:t>Roe v. Wade</a:t>
            </a:r>
            <a:r>
              <a:rPr lang="en-US" sz="1900" i="1" dirty="0" smtClean="0">
                <a:solidFill>
                  <a:prstClr val="black"/>
                </a:solidFill>
              </a:rPr>
              <a:t>,</a:t>
            </a:r>
            <a:r>
              <a:rPr lang="en-US" sz="1900" dirty="0" smtClean="0">
                <a:solidFill>
                  <a:prstClr val="black"/>
                </a:solidFill>
              </a:rPr>
              <a:t> and </a:t>
            </a:r>
            <a:r>
              <a:rPr lang="en-US" sz="1900" dirty="0">
                <a:solidFill>
                  <a:prstClr val="black"/>
                </a:solidFill>
              </a:rPr>
              <a:t>the fundamental constitutional right of women to decide whether to terminate a pregnancy, survive, but are not secure. Although the Court extricates itself from this case without making a single, even incremental, change in the law of abortion, the plurality and JUSTICE SCALIA would overrule </a:t>
            </a:r>
            <a:r>
              <a:rPr lang="en-US" sz="1900" i="1" dirty="0">
                <a:solidFill>
                  <a:prstClr val="black"/>
                </a:solidFill>
              </a:rPr>
              <a:t>Roe</a:t>
            </a:r>
            <a:r>
              <a:rPr lang="en-US" sz="1900" dirty="0">
                <a:solidFill>
                  <a:prstClr val="black"/>
                </a:solidFill>
              </a:rPr>
              <a:t> (the first silently, the other explicitly) and would return to the </a:t>
            </a:r>
            <a:r>
              <a:rPr lang="en-US" sz="1900" dirty="0" smtClean="0">
                <a:solidFill>
                  <a:prstClr val="black"/>
                </a:solidFill>
              </a:rPr>
              <a:t>States</a:t>
            </a:r>
            <a:r>
              <a:rPr lang="en-US" sz="1900" dirty="0">
                <a:solidFill>
                  <a:prstClr val="black"/>
                </a:solidFill>
              </a:rPr>
              <a:t> virtually unfettered authority to control the quintessentially intimate, personal, and life-directing decision whether to carry a fetus to term. Although today, no less than yesterday, the Constitution and the decisions of this Court prohibit a State from enacting laws that inhibit women from the meaningful exercise of that right, </a:t>
            </a:r>
            <a:r>
              <a:rPr lang="en-US" sz="1900" b="1" dirty="0">
                <a:solidFill>
                  <a:srgbClr val="FF0000"/>
                </a:solidFill>
              </a:rPr>
              <a:t>a plurality of this Court implicitly invites every state legislature to enact more and more restrictive abortion regulations in order to provoke more and more test cases, in the hope that, sometime down the line, the Court will return the law of procreative freedom to the severe limitations that generally prevailed in this country before January 22, 1973. </a:t>
            </a:r>
            <a:r>
              <a:rPr lang="en-US" sz="1900" dirty="0">
                <a:solidFill>
                  <a:prstClr val="black"/>
                </a:solidFill>
              </a:rPr>
              <a:t>Never in my memory has a plurality announced a judgment of this Court that so foments disregard for the law and for our standing decisions.</a:t>
            </a:r>
          </a:p>
        </p:txBody>
      </p:sp>
    </p:spTree>
    <p:extLst>
      <p:ext uri="{BB962C8B-B14F-4D97-AF65-F5344CB8AC3E}">
        <p14:creationId xmlns:p14="http://schemas.microsoft.com/office/powerpoint/2010/main" val="3734346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 y="798830"/>
            <a:ext cx="3779837"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840740"/>
            <a:ext cx="3219450" cy="502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920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647700" y="431800"/>
            <a:ext cx="1104900" cy="1473200"/>
          </a:xfrm>
          <a:prstGeom prst="rect">
            <a:avLst/>
          </a:prstGeom>
          <a:noFill/>
        </p:spPr>
      </p:pic>
      <p:pic>
        <p:nvPicPr>
          <p:cNvPr id="2052" name="Picture 4" descr="Voted with the minority, joined Rehnquist's dissent, joined Scalia's dissent"/>
          <p:cNvPicPr>
            <a:picLocks noChangeAspect="1" noChangeArrowheads="1"/>
          </p:cNvPicPr>
          <p:nvPr/>
        </p:nvPicPr>
        <p:blipFill>
          <a:blip r:embed="rId4" cstate="print"/>
          <a:srcRect/>
          <a:stretch>
            <a:fillRect/>
          </a:stretch>
        </p:blipFill>
        <p:spPr bwMode="auto">
          <a:xfrm>
            <a:off x="2419350" y="381000"/>
            <a:ext cx="1085850" cy="1447800"/>
          </a:xfrm>
          <a:prstGeom prst="rect">
            <a:avLst/>
          </a:prstGeom>
          <a:noFill/>
        </p:spPr>
      </p:pic>
      <p:pic>
        <p:nvPicPr>
          <p:cNvPr id="2054" name="Picture 6" descr="Wrote a dissent, joined Rehnquist's dissent"/>
          <p:cNvPicPr>
            <a:picLocks noChangeAspect="1" noChangeArrowheads="1"/>
          </p:cNvPicPr>
          <p:nvPr/>
        </p:nvPicPr>
        <p:blipFill>
          <a:blip r:embed="rId5" cstate="print"/>
          <a:srcRect/>
          <a:stretch>
            <a:fillRect/>
          </a:stretch>
        </p:blipFill>
        <p:spPr bwMode="auto">
          <a:xfrm>
            <a:off x="4419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6" cstate="print"/>
          <a:srcRect/>
          <a:stretch>
            <a:fillRect/>
          </a:stretch>
        </p:blipFill>
        <p:spPr bwMode="auto">
          <a:xfrm>
            <a:off x="6305550" y="482600"/>
            <a:ext cx="1009650" cy="1346200"/>
          </a:xfrm>
          <a:prstGeom prst="rect">
            <a:avLst/>
          </a:prstGeom>
          <a:noFill/>
        </p:spPr>
      </p:pic>
      <p:pic>
        <p:nvPicPr>
          <p:cNvPr id="2058" name="Picture 10" descr="Wrote a special concurrence"/>
          <p:cNvPicPr>
            <a:picLocks noChangeAspect="1" noChangeArrowheads="1"/>
          </p:cNvPicPr>
          <p:nvPr/>
        </p:nvPicPr>
        <p:blipFill>
          <a:blip r:embed="rId7" cstate="print"/>
          <a:srcRect/>
          <a:stretch>
            <a:fillRect/>
          </a:stretch>
        </p:blipFill>
        <p:spPr bwMode="auto">
          <a:xfrm>
            <a:off x="2438400" y="4953000"/>
            <a:ext cx="1066800" cy="1422400"/>
          </a:xfrm>
          <a:prstGeom prst="rect">
            <a:avLst/>
          </a:prstGeom>
          <a:noFill/>
        </p:spPr>
      </p:pic>
      <p:pic>
        <p:nvPicPr>
          <p:cNvPr id="2060" name="Picture 12" descr="Wrote a special concurrence"/>
          <p:cNvPicPr>
            <a:picLocks noChangeAspect="1" noChangeArrowheads="1"/>
          </p:cNvPicPr>
          <p:nvPr/>
        </p:nvPicPr>
        <p:blipFill>
          <a:blip r:embed="rId8"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9" cstate="print"/>
          <a:srcRect/>
          <a:stretch>
            <a:fillRect/>
          </a:stretch>
        </p:blipFill>
        <p:spPr bwMode="auto">
          <a:xfrm>
            <a:off x="1219200" y="2463800"/>
            <a:ext cx="1219200" cy="1625600"/>
          </a:xfrm>
          <a:prstGeom prst="rect">
            <a:avLst/>
          </a:prstGeom>
          <a:noFill/>
        </p:spPr>
      </p:pic>
      <p:pic>
        <p:nvPicPr>
          <p:cNvPr id="2064" name="Picture 16" descr="Co-authored an opinion"/>
          <p:cNvPicPr>
            <a:picLocks noChangeAspect="1" noChangeArrowheads="1"/>
          </p:cNvPicPr>
          <p:nvPr/>
        </p:nvPicPr>
        <p:blipFill>
          <a:blip r:embed="rId10" cstate="print"/>
          <a:srcRect/>
          <a:stretch>
            <a:fillRect/>
          </a:stretch>
        </p:blipFill>
        <p:spPr bwMode="auto">
          <a:xfrm>
            <a:off x="3429000" y="2438400"/>
            <a:ext cx="1219200" cy="1625600"/>
          </a:xfrm>
          <a:prstGeom prst="rect">
            <a:avLst/>
          </a:prstGeom>
          <a:noFill/>
        </p:spPr>
      </p:pic>
      <p:pic>
        <p:nvPicPr>
          <p:cNvPr id="2066" name="Picture 18" descr="Co-authored an opinion"/>
          <p:cNvPicPr>
            <a:picLocks noChangeAspect="1" noChangeArrowheads="1"/>
          </p:cNvPicPr>
          <p:nvPr/>
        </p:nvPicPr>
        <p:blipFill>
          <a:blip r:embed="rId11" cstate="print"/>
          <a:srcRect/>
          <a:stretch>
            <a:fillRect/>
          </a:stretch>
        </p:blipFill>
        <p:spPr bwMode="auto">
          <a:xfrm>
            <a:off x="5486400" y="2362200"/>
            <a:ext cx="1219200" cy="1625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5693866"/>
          </a:xfrm>
          <a:prstGeom prst="rect">
            <a:avLst/>
          </a:prstGeom>
          <a:noFill/>
        </p:spPr>
        <p:txBody>
          <a:bodyPr wrap="square" rtlCol="0">
            <a:spAutoFit/>
          </a:bodyPr>
          <a:lstStyle/>
          <a:p>
            <a:pPr fontAlgn="base"/>
            <a:r>
              <a:rPr lang="en-US" sz="1400" dirty="0" smtClean="0"/>
              <a:t>	</a:t>
            </a:r>
            <a:r>
              <a:rPr lang="en-US" sz="1400" b="1" cap="small" dirty="0" smtClean="0"/>
              <a:t>Justice Sandra Day O'Connor</a:t>
            </a:r>
            <a:r>
              <a:rPr lang="en-US" sz="1400" b="1" cap="small" dirty="0"/>
              <a:t>:</a:t>
            </a:r>
            <a:r>
              <a:rPr lang="en-US" sz="1400" cap="small" dirty="0"/>
              <a:t> </a:t>
            </a:r>
            <a:r>
              <a:rPr lang="en-US" sz="1400" dirty="0" smtClean="0"/>
              <a:t>Now, the provision does not require notification to a father who is not the husband, I take it--</a:t>
            </a:r>
          </a:p>
          <a:p>
            <a:pPr fontAlgn="base"/>
            <a:r>
              <a:rPr lang="en-US" sz="1400" dirty="0" smtClean="0"/>
              <a:t>	</a:t>
            </a:r>
            <a:r>
              <a:rPr lang="en-US" sz="1400" b="1" cap="small" dirty="0" smtClean="0"/>
              <a:t>Mr. Ernest </a:t>
            </a:r>
            <a:r>
              <a:rPr lang="en-US" sz="1400" b="1" cap="small" dirty="0" err="1" smtClean="0"/>
              <a:t>Preate</a:t>
            </a:r>
            <a:r>
              <a:rPr lang="en-US" sz="1400" b="1" cap="small" dirty="0" smtClean="0"/>
              <a:t>: </a:t>
            </a:r>
            <a:r>
              <a:rPr lang="en-US" sz="1400" dirty="0" smtClean="0"/>
              <a:t>That's correct, Justice O'Connor.</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a:t>
            </a:r>
            <a:r>
              <a:rPr lang="en-US" sz="1400" dirty="0"/>
              <a:t>or notice if the woman is unmarried.</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a:t>It only applies to married women.</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So what's </a:t>
            </a:r>
            <a:r>
              <a:rPr lang="en-US" sz="1400" dirty="0"/>
              <a:t>the interest, to try to preserve the marriage?</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smtClean="0"/>
              <a:t>There </a:t>
            </a:r>
            <a:r>
              <a:rPr lang="en-US" sz="1400" dirty="0"/>
              <a:t>are several interests.</a:t>
            </a:r>
          </a:p>
          <a:p>
            <a:pPr fontAlgn="base"/>
            <a:r>
              <a:rPr lang="en-US" sz="1400" dirty="0" smtClean="0"/>
              <a:t>	The </a:t>
            </a:r>
            <a:r>
              <a:rPr lang="en-US" sz="1400" dirty="0"/>
              <a:t>interest, of course, in protecting the life of the unborn child.</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Well </a:t>
            </a:r>
            <a:r>
              <a:rPr lang="en-US" sz="1400" dirty="0"/>
              <a:t>then, why not require notice to all fathers?</a:t>
            </a:r>
          </a:p>
          <a:p>
            <a:pPr fontAlgn="base"/>
            <a:r>
              <a:rPr lang="en-US" sz="1400" dirty="0" smtClean="0"/>
              <a:t>	It's </a:t>
            </a:r>
            <a:r>
              <a:rPr lang="en-US" sz="1400" dirty="0"/>
              <a:t>a curious sort of a provision, </a:t>
            </a:r>
            <a:r>
              <a:rPr lang="en-US" sz="1400" dirty="0" smtClean="0"/>
              <a:t>isn't </a:t>
            </a:r>
            <a:r>
              <a:rPr lang="en-US" sz="1400" dirty="0"/>
              <a:t>it?</a:t>
            </a:r>
          </a:p>
          <a:p>
            <a:pPr fontAlgn="base"/>
            <a:r>
              <a:rPr lang="en-US" sz="1400" dirty="0" smtClean="0"/>
              <a:t>	</a:t>
            </a:r>
            <a:r>
              <a:rPr lang="en-US" sz="1400" b="1" dirty="0"/>
              <a:t> </a:t>
            </a:r>
            <a:r>
              <a:rPr lang="en-US" sz="1400" b="1" cap="small" dirty="0"/>
              <a:t>Mr. </a:t>
            </a:r>
            <a:r>
              <a:rPr lang="en-US" sz="1400" b="1" cap="small" dirty="0" err="1"/>
              <a:t>Preate</a:t>
            </a:r>
            <a:r>
              <a:rPr lang="en-US" sz="1400" b="1" cap="small" dirty="0"/>
              <a:t>: </a:t>
            </a:r>
            <a:r>
              <a:rPr lang="en-US" sz="1400" dirty="0" smtClean="0"/>
              <a:t>It </a:t>
            </a:r>
            <a:r>
              <a:rPr lang="en-US" sz="1400" dirty="0"/>
              <a:t>is that, but the legislature has made the judgment that it wanted its statute to apply in this specific instance because it wanted to further the integrity of marriages.</a:t>
            </a:r>
          </a:p>
          <a:p>
            <a:pPr fontAlgn="base"/>
            <a:r>
              <a:rPr lang="en-US" sz="1400" dirty="0" smtClean="0"/>
              <a:t>	</a:t>
            </a:r>
            <a:r>
              <a:rPr lang="en-US" sz="1400" b="1" dirty="0"/>
              <a:t> </a:t>
            </a:r>
            <a:r>
              <a:rPr lang="en-US" sz="1400" b="1" cap="small" dirty="0"/>
              <a:t>Justice O'Connor:</a:t>
            </a:r>
            <a:r>
              <a:rPr lang="en-US" sz="1400" cap="small" dirty="0"/>
              <a:t> </a:t>
            </a:r>
            <a:r>
              <a:rPr lang="en-US" sz="1400" dirty="0" smtClean="0"/>
              <a:t>Would </a:t>
            </a:r>
            <a:r>
              <a:rPr lang="en-US" sz="1400" dirty="0"/>
              <a:t>you say that the State could similarly require a woman to notify anyone with whom she had intercourse that she planned to use some means of birth control after the intercourse that operates, </a:t>
            </a:r>
            <a:r>
              <a:rPr lang="en-US" sz="1400" dirty="0" smtClean="0"/>
              <a:t>let's </a:t>
            </a:r>
            <a:r>
              <a:rPr lang="en-US" sz="1400" dirty="0"/>
              <a:t>say, as an </a:t>
            </a:r>
            <a:r>
              <a:rPr lang="en-US" sz="1400" dirty="0" err="1"/>
              <a:t>abortifacient</a:t>
            </a:r>
            <a:r>
              <a:rPr lang="en-US" sz="1400" dirty="0" smtClean="0"/>
              <a:t>?</a:t>
            </a:r>
          </a:p>
          <a:p>
            <a:pPr fontAlgn="base"/>
            <a:r>
              <a:rPr lang="en-US" sz="1400" dirty="0"/>
              <a:t>	 </a:t>
            </a:r>
            <a:r>
              <a:rPr lang="en-US" sz="1400" b="1" cap="small" dirty="0"/>
              <a:t>Mr. </a:t>
            </a:r>
            <a:r>
              <a:rPr lang="en-US" sz="1400" b="1" cap="small" dirty="0" err="1"/>
              <a:t>Preate</a:t>
            </a:r>
            <a:r>
              <a:rPr lang="en-US" sz="1400" b="1" cap="small" dirty="0"/>
              <a:t>: </a:t>
            </a:r>
            <a:r>
              <a:rPr lang="en-US" sz="1400" dirty="0" smtClean="0"/>
              <a:t>Well--</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Could </a:t>
            </a:r>
            <a:r>
              <a:rPr lang="en-US" sz="1400" dirty="0"/>
              <a:t>the State do that?</a:t>
            </a:r>
          </a:p>
          <a:p>
            <a:pPr fontAlgn="base"/>
            <a:r>
              <a:rPr lang="en-US" sz="1400" dirty="0" smtClean="0"/>
              <a:t>	I </a:t>
            </a:r>
            <a:r>
              <a:rPr lang="en-US" sz="1400" dirty="0"/>
              <a:t>mean, it would be the same State interest, I suppose.</a:t>
            </a:r>
          </a:p>
          <a:p>
            <a:pPr fontAlgn="base"/>
            <a:r>
              <a:rPr lang="en-US" sz="1400" dirty="0" smtClean="0"/>
              <a:t>[</a:t>
            </a:r>
            <a:r>
              <a:rPr lang="en-US" sz="1400" i="1" dirty="0" smtClean="0"/>
              <a:t>Break</a:t>
            </a:r>
            <a:r>
              <a:rPr lang="en-US" sz="1400" dirty="0" smtClean="0"/>
              <a:t>.]</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Well</a:t>
            </a:r>
            <a:r>
              <a:rPr lang="en-US" sz="1400" dirty="0"/>
              <a:t>, </a:t>
            </a:r>
            <a:r>
              <a:rPr lang="en-US" sz="1400" dirty="0" smtClean="0"/>
              <a:t>we're </a:t>
            </a:r>
            <a:r>
              <a:rPr lang="en-US" sz="1400" dirty="0"/>
              <a:t>talking about the provision for notification in this case under the statute to the husband, and </a:t>
            </a:r>
            <a:r>
              <a:rPr lang="en-US" sz="1400" dirty="0" smtClean="0"/>
              <a:t>I'm </a:t>
            </a:r>
            <a:r>
              <a:rPr lang="en-US" sz="1400" dirty="0"/>
              <a:t>just asking whether a different type of State regulation would have to be upheld under your standard.</a:t>
            </a:r>
          </a:p>
          <a:p>
            <a:pPr fontAlgn="base"/>
            <a:r>
              <a:rPr lang="en-US" sz="1400" dirty="0"/>
              <a:t>	</a:t>
            </a:r>
            <a:r>
              <a:rPr lang="en-US" sz="1400" b="1" dirty="0"/>
              <a:t> </a:t>
            </a:r>
            <a:r>
              <a:rPr lang="en-US" sz="1400" b="1" cap="small" dirty="0"/>
              <a:t>Mr. </a:t>
            </a:r>
            <a:r>
              <a:rPr lang="en-US" sz="1400" b="1" cap="small" dirty="0" err="1"/>
              <a:t>Preate</a:t>
            </a:r>
            <a:r>
              <a:rPr lang="en-US" sz="1400" b="1" cap="small" dirty="0"/>
              <a:t>: </a:t>
            </a:r>
            <a:r>
              <a:rPr lang="en-US" sz="1400" dirty="0" smtClean="0"/>
              <a:t>Well</a:t>
            </a:r>
            <a:r>
              <a:rPr lang="en-US" sz="1400" dirty="0"/>
              <a:t>, if the State had posited its interest as protecting the life of the </a:t>
            </a:r>
            <a:r>
              <a:rPr lang="en-US" sz="1400" dirty="0" smtClean="0"/>
              <a:t>unborn, </a:t>
            </a:r>
            <a:r>
              <a:rPr lang="en-US" sz="1400" dirty="0"/>
              <a:t>then utilizing the rational basis standard, then I would submit that it </a:t>
            </a:r>
            <a:r>
              <a:rPr lang="en-US" sz="1400" i="1" dirty="0"/>
              <a:t>could</a:t>
            </a:r>
            <a:r>
              <a:rPr lang="en-US" sz="1400" dirty="0"/>
              <a:t> legitimately require that kind of notification to all people.</a:t>
            </a:r>
          </a:p>
          <a:p>
            <a:endParaRPr lang="en-US" sz="1400" dirty="0"/>
          </a:p>
        </p:txBody>
      </p:sp>
      <p:pic>
        <p:nvPicPr>
          <p:cNvPr id="3" name="planned phood excerp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5414466"/>
            <a:ext cx="609600" cy="609600"/>
          </a:xfrm>
          <a:prstGeom prst="rect">
            <a:avLst/>
          </a:prstGeom>
        </p:spPr>
      </p:pic>
    </p:spTree>
    <p:extLst>
      <p:ext uri="{BB962C8B-B14F-4D97-AF65-F5344CB8AC3E}">
        <p14:creationId xmlns:p14="http://schemas.microsoft.com/office/powerpoint/2010/main" val="1686296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09600"/>
            <a:ext cx="6400800" cy="4801314"/>
          </a:xfrm>
          <a:prstGeom prst="rect">
            <a:avLst/>
          </a:prstGeom>
          <a:noFill/>
        </p:spPr>
        <p:txBody>
          <a:bodyPr wrap="square" rtlCol="0">
            <a:spAutoFit/>
          </a:bodyPr>
          <a:lstStyle/>
          <a:p>
            <a:pPr algn="ctr"/>
            <a:r>
              <a:rPr lang="en-US" i="1" dirty="0" smtClean="0"/>
              <a:t>Planned Parenthood v. Casey </a:t>
            </a:r>
            <a:r>
              <a:rPr lang="en-US" dirty="0" smtClean="0"/>
              <a:t>(1992)</a:t>
            </a:r>
          </a:p>
          <a:p>
            <a:endParaRPr lang="en-US" dirty="0"/>
          </a:p>
          <a:p>
            <a:r>
              <a:rPr lang="en-US" b="1" dirty="0">
                <a:solidFill>
                  <a:srgbClr val="FF0000"/>
                </a:solidFill>
              </a:rPr>
              <a:t>Liberty finds no refuge in a jurisprudence of doubt. </a:t>
            </a:r>
            <a:r>
              <a:rPr lang="en-US" dirty="0"/>
              <a:t>Yet 19 years after our holding that the Constitution protects </a:t>
            </a:r>
            <a:r>
              <a:rPr lang="en-US"/>
              <a:t>a </a:t>
            </a:r>
            <a:r>
              <a:rPr lang="en-US" smtClean="0"/>
              <a:t>woman's </a:t>
            </a:r>
            <a:r>
              <a:rPr lang="en-US" dirty="0"/>
              <a:t>right to terminate her pregnancy in its early stages, </a:t>
            </a:r>
            <a:r>
              <a:rPr lang="en-US" i="1" dirty="0"/>
              <a:t>Roe</a:t>
            </a:r>
            <a:r>
              <a:rPr lang="en-US" dirty="0"/>
              <a:t> v. </a:t>
            </a:r>
            <a:r>
              <a:rPr lang="en-US" i="1" dirty="0"/>
              <a:t>Wade</a:t>
            </a:r>
            <a:r>
              <a:rPr lang="en-US" dirty="0"/>
              <a:t>, </a:t>
            </a:r>
            <a:r>
              <a:rPr lang="en-US" dirty="0" smtClean="0"/>
              <a:t>that </a:t>
            </a:r>
            <a:r>
              <a:rPr lang="en-US" dirty="0"/>
              <a:t>definition </a:t>
            </a:r>
            <a:r>
              <a:rPr lang="en-US" dirty="0" smtClean="0"/>
              <a:t>of liberty </a:t>
            </a:r>
            <a:r>
              <a:rPr lang="en-US" dirty="0"/>
              <a:t>is still </a:t>
            </a:r>
            <a:r>
              <a:rPr lang="en-US" dirty="0" smtClean="0"/>
              <a:t>questioned…</a:t>
            </a:r>
          </a:p>
          <a:p>
            <a:endParaRPr lang="en-US" dirty="0"/>
          </a:p>
          <a:p>
            <a:r>
              <a:rPr lang="en-US" dirty="0" smtClean="0"/>
              <a:t>Numerous </a:t>
            </a:r>
            <a:r>
              <a:rPr lang="en-US" dirty="0"/>
              <a:t>forms of state regulation might have the incidental effect of increasing the cost or decreasing the availability of medical care, whether for abortion or any other medical procedure. The fact that a law which serves a valid purpose, one not designed </a:t>
            </a:r>
            <a:r>
              <a:rPr lang="en-US" dirty="0" smtClean="0"/>
              <a:t>to strike </a:t>
            </a:r>
            <a:r>
              <a:rPr lang="en-US" dirty="0"/>
              <a:t>at the right itself, has the incidental effect of making it more difficult or more expensive to procure an abortion cannot be enough to invalidate it. </a:t>
            </a:r>
            <a:r>
              <a:rPr lang="en-US" b="1" dirty="0">
                <a:solidFill>
                  <a:srgbClr val="FF0000"/>
                </a:solidFill>
              </a:rPr>
              <a:t>Only where state regulation imposes an undue burden on </a:t>
            </a:r>
            <a:r>
              <a:rPr lang="en-US" b="1">
                <a:solidFill>
                  <a:srgbClr val="FF0000"/>
                </a:solidFill>
              </a:rPr>
              <a:t>a </a:t>
            </a:r>
            <a:r>
              <a:rPr lang="en-US" b="1" smtClean="0">
                <a:solidFill>
                  <a:srgbClr val="FF0000"/>
                </a:solidFill>
              </a:rPr>
              <a:t>woman's </a:t>
            </a:r>
            <a:r>
              <a:rPr lang="en-US" b="1" dirty="0">
                <a:solidFill>
                  <a:srgbClr val="FF0000"/>
                </a:solidFill>
              </a:rPr>
              <a:t>ability to make this decision does the power of the State reach into the heart of the liberty protected by the Due Process Clause</a:t>
            </a:r>
            <a:r>
              <a:rPr lang="en-US" dirty="0"/>
              <a:t>. </a:t>
            </a:r>
          </a:p>
        </p:txBody>
      </p:sp>
    </p:spTree>
    <p:extLst>
      <p:ext uri="{BB962C8B-B14F-4D97-AF65-F5344CB8AC3E}">
        <p14:creationId xmlns:p14="http://schemas.microsoft.com/office/powerpoint/2010/main" val="1878019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20000" cy="6186309"/>
          </a:xfrm>
          <a:prstGeom prst="rect">
            <a:avLst/>
          </a:prstGeom>
          <a:noFill/>
        </p:spPr>
        <p:txBody>
          <a:bodyPr wrap="square" rtlCol="0">
            <a:spAutoFit/>
          </a:bodyPr>
          <a:lstStyle/>
          <a:p>
            <a:pPr algn="ctr"/>
            <a:r>
              <a:rPr lang="en-US" i="1" dirty="0" smtClean="0"/>
              <a:t>Planned Parenthood v. Casey </a:t>
            </a:r>
            <a:r>
              <a:rPr lang="en-US" dirty="0" smtClean="0"/>
              <a:t>(1992)—Scalia dissent</a:t>
            </a:r>
          </a:p>
          <a:p>
            <a:endParaRPr lang="en-US" dirty="0"/>
          </a:p>
          <a:p>
            <a:r>
              <a:rPr lang="en-US" dirty="0"/>
              <a:t>There is a poignant aspect to </a:t>
            </a:r>
            <a:r>
              <a:rPr lang="en-US" dirty="0" smtClean="0"/>
              <a:t>today’s </a:t>
            </a:r>
            <a:r>
              <a:rPr lang="en-US" dirty="0"/>
              <a:t>opinion. Its length, and what might be called its epic tone, suggest that its authors believe they are bringing to an end a troublesome era in the history of our Nation and of our Court. “It is the dimension” of authority, they say, to “</a:t>
            </a:r>
            <a:r>
              <a:rPr lang="en-US" dirty="0" err="1"/>
              <a:t>cal</a:t>
            </a:r>
            <a:r>
              <a:rPr lang="en-US" dirty="0"/>
              <a:t>[l] the contending sides of national controversy to end their national division by accepting a common mandate rooted in the Constitution.”</a:t>
            </a:r>
          </a:p>
          <a:p>
            <a:endParaRPr lang="en-US" dirty="0"/>
          </a:p>
          <a:p>
            <a:r>
              <a:rPr lang="en-US" dirty="0"/>
              <a:t>There comes vividly to mind a portrait by Emanuel Leutze that hangs in the Harvard Law School: Roger Brooke Taney, painted in 1859, the </a:t>
            </a:r>
            <a:r>
              <a:rPr lang="en-US" dirty="0" smtClean="0"/>
              <a:t>82</a:t>
            </a:r>
            <a:r>
              <a:rPr lang="en-US" baseline="30000" dirty="0" smtClean="0"/>
              <a:t>nd</a:t>
            </a:r>
            <a:r>
              <a:rPr lang="en-US" dirty="0" smtClean="0"/>
              <a:t> year </a:t>
            </a:r>
            <a:r>
              <a:rPr lang="en-US" dirty="0"/>
              <a:t>of his life, the </a:t>
            </a:r>
            <a:r>
              <a:rPr lang="en-US" dirty="0" smtClean="0"/>
              <a:t>24</a:t>
            </a:r>
            <a:r>
              <a:rPr lang="en-US" baseline="30000" dirty="0" smtClean="0"/>
              <a:t>th</a:t>
            </a:r>
            <a:r>
              <a:rPr lang="en-US" dirty="0" smtClean="0"/>
              <a:t> of </a:t>
            </a:r>
            <a:r>
              <a:rPr lang="en-US" dirty="0"/>
              <a:t>his Chief Justiceship, the second after his opinion in </a:t>
            </a:r>
            <a:r>
              <a:rPr lang="en-US" i="1" dirty="0"/>
              <a:t>Dred Scott</a:t>
            </a:r>
            <a:r>
              <a:rPr lang="en-US" dirty="0"/>
              <a:t>…There seems to be on his face, and in his deep set eyes, an expression of profound sadness and disillusionment. Perhaps he always looked that way, even when dwelling upon the happiest of thoughts. But those of us who know how the </a:t>
            </a:r>
            <a:r>
              <a:rPr lang="en-US" dirty="0" err="1"/>
              <a:t>lustre</a:t>
            </a:r>
            <a:r>
              <a:rPr lang="en-US" dirty="0"/>
              <a:t> of his great Chief Justiceship came to be eclipsed by </a:t>
            </a:r>
            <a:r>
              <a:rPr lang="en-US" i="1" dirty="0"/>
              <a:t>Dred Scott</a:t>
            </a:r>
            <a:r>
              <a:rPr lang="en-US" dirty="0"/>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r>
              <a:rPr lang="en-US" b="1" dirty="0" smtClean="0">
                <a:solidFill>
                  <a:srgbClr val="FF0000"/>
                </a:solidFill>
              </a:rPr>
              <a:t>.”</a:t>
            </a:r>
            <a:r>
              <a:rPr lang="en-US" dirty="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urweb.com/wp-content/uploads/2011/01/carol_moseley_braun2011-med-wide.jpg"/>
          <p:cNvPicPr>
            <a:picLocks noChangeAspect="1" noChangeArrowheads="1"/>
          </p:cNvPicPr>
          <p:nvPr/>
        </p:nvPicPr>
        <p:blipFill>
          <a:blip r:embed="rId3" cstate="print"/>
          <a:srcRect/>
          <a:stretch>
            <a:fillRect/>
          </a:stretch>
        </p:blipFill>
        <p:spPr bwMode="auto">
          <a:xfrm>
            <a:off x="-15239" y="0"/>
            <a:ext cx="4053840" cy="3283111"/>
          </a:xfrm>
          <a:prstGeom prst="rect">
            <a:avLst/>
          </a:prstGeom>
          <a:noFill/>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191000"/>
            <a:ext cx="650557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99" y="15240"/>
            <a:ext cx="6048375"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Yearofthewoman.jpg"/>
          <p:cNvPicPr>
            <a:picLocks noChangeAspect="1" noChangeArrowheads="1"/>
          </p:cNvPicPr>
          <p:nvPr/>
        </p:nvPicPr>
        <p:blipFill>
          <a:blip r:embed="rId3" cstate="print"/>
          <a:srcRect/>
          <a:stretch>
            <a:fillRect/>
          </a:stretch>
        </p:blipFill>
        <p:spPr bwMode="auto">
          <a:xfrm>
            <a:off x="395518" y="345644"/>
            <a:ext cx="8443682" cy="567415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ith Vice President Albert Gore, Jr., and Attorney General nominee Janet Reno in the Rose Garden, February 11."/>
          <p:cNvPicPr>
            <a:picLocks noChangeAspect="1" noChangeArrowheads="1"/>
          </p:cNvPicPr>
          <p:nvPr/>
        </p:nvPicPr>
        <p:blipFill>
          <a:blip r:embed="rId3" cstate="print"/>
          <a:srcRect/>
          <a:stretch>
            <a:fillRect/>
          </a:stretch>
        </p:blipFill>
        <p:spPr bwMode="auto">
          <a:xfrm>
            <a:off x="1143000" y="20320"/>
            <a:ext cx="7162800" cy="668528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ccess.gpo.gov/nara/pubpaps/photos/phol93v1.jpg"/>
          <p:cNvPicPr>
            <a:picLocks noChangeAspect="1" noChangeArrowheads="1"/>
          </p:cNvPicPr>
          <p:nvPr/>
        </p:nvPicPr>
        <p:blipFill>
          <a:blip r:embed="rId3" cstate="print"/>
          <a:srcRect/>
          <a:stretch>
            <a:fillRect/>
          </a:stretch>
        </p:blipFill>
        <p:spPr bwMode="auto">
          <a:xfrm>
            <a:off x="2209801" y="381000"/>
            <a:ext cx="5819710" cy="585851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c-spanvideo.org/videoLibrary/showPicture.php?programid=152788&amp;height=290&amp;width=427"/>
          <p:cNvPicPr>
            <a:picLocks noChangeAspect="1" noChangeArrowheads="1"/>
          </p:cNvPicPr>
          <p:nvPr/>
        </p:nvPicPr>
        <p:blipFill>
          <a:blip r:embed="rId3" cstate="print"/>
          <a:srcRect/>
          <a:stretch>
            <a:fillRect/>
          </a:stretch>
        </p:blipFill>
        <p:spPr bwMode="auto">
          <a:xfrm>
            <a:off x="457200" y="282399"/>
            <a:ext cx="8382000" cy="57686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nieman.harvard.edu/assets/Image/Nieman%20Reports/Images%20by%20Issue/spring02/70p019.jpg"/>
          <p:cNvPicPr>
            <a:picLocks noChangeAspect="1" noChangeArrowheads="1"/>
          </p:cNvPicPr>
          <p:nvPr/>
        </p:nvPicPr>
        <p:blipFill>
          <a:blip r:embed="rId3" cstate="print"/>
          <a:srcRect/>
          <a:stretch>
            <a:fillRect/>
          </a:stretch>
        </p:blipFill>
        <p:spPr bwMode="auto">
          <a:xfrm>
            <a:off x="-33977" y="439928"/>
            <a:ext cx="9177977" cy="603707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37568" y="76200"/>
            <a:ext cx="9106432" cy="4743970"/>
          </a:xfrm>
          <a:prstGeom prst="rect">
            <a:avLst/>
          </a:prstGeom>
          <a:noFill/>
          <a:ln w="9525">
            <a:noFill/>
            <a:miter lim="800000"/>
            <a:headEnd/>
            <a:tailEnd/>
          </a:ln>
        </p:spPr>
      </p:pic>
    </p:spTree>
    <p:extLst>
      <p:ext uri="{BB962C8B-B14F-4D97-AF65-F5344CB8AC3E}">
        <p14:creationId xmlns:p14="http://schemas.microsoft.com/office/powerpoint/2010/main" val="2387199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pinknews.co.uk/images/anitabryant.jpg"/>
          <p:cNvPicPr>
            <a:picLocks noChangeAspect="1" noChangeArrowheads="1"/>
          </p:cNvPicPr>
          <p:nvPr/>
        </p:nvPicPr>
        <p:blipFill>
          <a:blip r:embed="rId3" cstate="print"/>
          <a:srcRect/>
          <a:stretch>
            <a:fillRect/>
          </a:stretch>
        </p:blipFill>
        <p:spPr bwMode="auto">
          <a:xfrm>
            <a:off x="1700467" y="13208"/>
            <a:ext cx="6529134" cy="6616192"/>
          </a:xfrm>
          <a:prstGeom prst="rect">
            <a:avLst/>
          </a:prstGeom>
          <a:noFill/>
        </p:spPr>
      </p:pic>
    </p:spTree>
    <p:extLst>
      <p:ext uri="{BB962C8B-B14F-4D97-AF65-F5344CB8AC3E}">
        <p14:creationId xmlns:p14="http://schemas.microsoft.com/office/powerpoint/2010/main" val="21367917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Map of US sodomy laws.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0659" name="Picture 3"/>
          <p:cNvPicPr>
            <a:picLocks noChangeAspect="1" noChangeArrowheads="1"/>
          </p:cNvPicPr>
          <p:nvPr/>
        </p:nvPicPr>
        <p:blipFill>
          <a:blip r:embed="rId4" cstate="print"/>
          <a:srcRect/>
          <a:stretch>
            <a:fillRect/>
          </a:stretch>
        </p:blipFill>
        <p:spPr bwMode="auto">
          <a:xfrm>
            <a:off x="2362200" y="5181600"/>
            <a:ext cx="5171616" cy="13981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5943600" cy="5632311"/>
          </a:xfrm>
          <a:prstGeom prst="rect">
            <a:avLst/>
          </a:prstGeom>
          <a:noFill/>
        </p:spPr>
        <p:txBody>
          <a:bodyPr wrap="square" rtlCol="0">
            <a:spAutoFit/>
          </a:bodyPr>
          <a:lstStyle/>
          <a:p>
            <a:pPr algn="ctr"/>
            <a:r>
              <a:rPr lang="en-US" i="1" dirty="0" smtClean="0"/>
              <a:t>Bowers v. Hardwick </a:t>
            </a:r>
            <a:r>
              <a:rPr lang="en-US" dirty="0" smtClean="0"/>
              <a:t>(1986)</a:t>
            </a:r>
          </a:p>
          <a:p>
            <a:endParaRPr lang="en-US" dirty="0"/>
          </a:p>
          <a:p>
            <a:r>
              <a:rPr lang="en-US" dirty="0" smtClean="0"/>
              <a:t>White opinion: “The </a:t>
            </a:r>
            <a:r>
              <a:rPr lang="en-US" dirty="0"/>
              <a:t>issue presented is whether the Federal Constitution confers a fundamental right upon homosexuals to engage in sodomy, and hence invalidates the laws of the many States that still make such conduct illegal, and have done so for a very long </a:t>
            </a:r>
            <a:r>
              <a:rPr lang="en-US" dirty="0" smtClean="0"/>
              <a:t>time…It </a:t>
            </a:r>
            <a:r>
              <a:rPr lang="en-US" dirty="0"/>
              <a:t>would be difficult, except by fiat, to limit the claimed right to homosexual conduct </a:t>
            </a:r>
            <a:r>
              <a:rPr lang="en-US" dirty="0" smtClean="0"/>
              <a:t>while </a:t>
            </a:r>
            <a:r>
              <a:rPr lang="en-US" dirty="0"/>
              <a:t>leaving exposed to prosecution adultery, incest, and other sexual crimes even though they are committed in the home. We are unwilling to start down that road</a:t>
            </a:r>
            <a:r>
              <a:rPr lang="en-US" dirty="0" smtClean="0"/>
              <a:t>.”</a:t>
            </a:r>
          </a:p>
          <a:p>
            <a:endParaRPr lang="en-US" dirty="0"/>
          </a:p>
          <a:p>
            <a:endParaRPr lang="en-US" dirty="0" smtClean="0"/>
          </a:p>
          <a:p>
            <a:r>
              <a:rPr lang="en-US" dirty="0" smtClean="0"/>
              <a:t>Burger concurrence: “Decisions </a:t>
            </a:r>
            <a:r>
              <a:rPr lang="en-US" dirty="0"/>
              <a:t>of individuals relating to homosexual conduct have been subject to state intervention throughout the history of Western civilization. </a:t>
            </a:r>
            <a:r>
              <a:rPr lang="en-US" b="1" dirty="0">
                <a:solidFill>
                  <a:srgbClr val="FF0000"/>
                </a:solidFill>
              </a:rPr>
              <a:t>Condemnation of those practices is firmly rooted in Judeo-Christian moral and ethical </a:t>
            </a:r>
            <a:r>
              <a:rPr lang="en-US" b="1" dirty="0" smtClean="0">
                <a:solidFill>
                  <a:srgbClr val="FF0000"/>
                </a:solidFill>
              </a:rPr>
              <a:t>standards</a:t>
            </a:r>
            <a:r>
              <a:rPr lang="en-US" dirty="0" smtClean="0"/>
              <a:t>…</a:t>
            </a:r>
            <a:r>
              <a:rPr lang="en-US" dirty="0"/>
              <a:t>To hold that the act of homosexual sodomy is somehow protected as a fundamental right would be to cast aside millennia of moral </a:t>
            </a:r>
            <a:r>
              <a:rPr lang="en-US" dirty="0" smtClean="0"/>
              <a:t>teaching.”</a:t>
            </a:r>
            <a:endParaRPr lang="en-US" dirty="0"/>
          </a:p>
        </p:txBody>
      </p:sp>
    </p:spTree>
    <p:extLst>
      <p:ext uri="{BB962C8B-B14F-4D97-AF65-F5344CB8AC3E}">
        <p14:creationId xmlns:p14="http://schemas.microsoft.com/office/powerpoint/2010/main" val="22833505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7391400" cy="3416320"/>
          </a:xfrm>
          <a:prstGeom prst="rect">
            <a:avLst/>
          </a:prstGeom>
          <a:noFill/>
        </p:spPr>
        <p:txBody>
          <a:bodyPr wrap="square" rtlCol="0">
            <a:spAutoFit/>
          </a:bodyPr>
          <a:lstStyle/>
          <a:p>
            <a:pPr algn="ctr"/>
            <a:r>
              <a:rPr lang="en-US" dirty="0" smtClean="0"/>
              <a:t>Amendment 2—Colorado (1992)</a:t>
            </a:r>
          </a:p>
          <a:p>
            <a:endParaRPr lang="en-US" dirty="0" smtClean="0"/>
          </a:p>
          <a:p>
            <a:r>
              <a:rPr lang="en-US" b="1" dirty="0" smtClean="0"/>
              <a:t>No Protected Status Based on Homosexual, Lesbian, or Bisexual Orientation.</a:t>
            </a:r>
            <a:endParaRPr lang="en-US" dirty="0" smtClean="0"/>
          </a:p>
          <a:p>
            <a:endParaRPr lang="en-US" dirty="0" smtClean="0"/>
          </a:p>
          <a:p>
            <a:r>
              <a:rPr lang="en-US" dirty="0" smtClean="0"/>
              <a:t>Neither the State of Colorado, through any of its branches or departments, nor any of its agencies, political subdivisions, municipalities or school districts, shall enact, adopt or enforce </a:t>
            </a:r>
            <a:r>
              <a:rPr lang="en-US" b="1" dirty="0" smtClean="0">
                <a:solidFill>
                  <a:srgbClr val="FF0000"/>
                </a:solidFill>
              </a:rPr>
              <a:t>any statute, regulation, ordinance or policy whereby homosexual, lesbian or bisexual orientation, conduct, practices or relationships </a:t>
            </a:r>
            <a:r>
              <a:rPr lang="en-US" dirty="0" smtClean="0"/>
              <a:t>shall constitute or otherwise be the basis of or entitle any person or class of persons to have or claim any minority status, quota preferences, protected status or </a:t>
            </a:r>
            <a:r>
              <a:rPr lang="en-US" b="1" dirty="0" smtClean="0">
                <a:solidFill>
                  <a:srgbClr val="FF0000"/>
                </a:solidFill>
              </a:rPr>
              <a:t>claim of discrimination</a:t>
            </a:r>
            <a:r>
              <a:rPr lang="en-US" dirty="0" smtClean="0"/>
              <a:t>. This Section of the Constitution shall be in all respects self-executing.</a:t>
            </a:r>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219" y="4329636"/>
            <a:ext cx="5682961" cy="1309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2209800" y="457200"/>
            <a:ext cx="1104900" cy="1473200"/>
          </a:xfrm>
          <a:prstGeom prst="rect">
            <a:avLst/>
          </a:prstGeom>
          <a:noFill/>
        </p:spPr>
      </p:pic>
      <p:pic>
        <p:nvPicPr>
          <p:cNvPr id="2054" name="Picture 6" descr="Wrote a dissent, joined Rehnquist's dissent"/>
          <p:cNvPicPr>
            <a:picLocks noChangeAspect="1" noChangeArrowheads="1"/>
          </p:cNvPicPr>
          <p:nvPr/>
        </p:nvPicPr>
        <p:blipFill>
          <a:blip r:embed="rId4" cstate="print"/>
          <a:srcRect/>
          <a:stretch>
            <a:fillRect/>
          </a:stretch>
        </p:blipFill>
        <p:spPr bwMode="auto">
          <a:xfrm>
            <a:off x="4038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5" cstate="print"/>
          <a:srcRect/>
          <a:stretch>
            <a:fillRect/>
          </a:stretch>
        </p:blipFill>
        <p:spPr bwMode="auto">
          <a:xfrm>
            <a:off x="5791200" y="533400"/>
            <a:ext cx="1009650" cy="1346200"/>
          </a:xfrm>
          <a:prstGeom prst="rect">
            <a:avLst/>
          </a:prstGeom>
          <a:noFill/>
        </p:spPr>
      </p:pic>
      <p:pic>
        <p:nvPicPr>
          <p:cNvPr id="2060" name="Picture 12" descr="Wrote a special concurrence"/>
          <p:cNvPicPr>
            <a:picLocks noChangeAspect="1" noChangeArrowheads="1"/>
          </p:cNvPicPr>
          <p:nvPr/>
        </p:nvPicPr>
        <p:blipFill>
          <a:blip r:embed="rId6"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7" cstate="print"/>
          <a:srcRect/>
          <a:stretch>
            <a:fillRect/>
          </a:stretch>
        </p:blipFill>
        <p:spPr bwMode="auto">
          <a:xfrm>
            <a:off x="3048000" y="2438400"/>
            <a:ext cx="1219200" cy="1625600"/>
          </a:xfrm>
          <a:prstGeom prst="rect">
            <a:avLst/>
          </a:prstGeom>
          <a:noFill/>
        </p:spPr>
      </p:pic>
      <p:pic>
        <p:nvPicPr>
          <p:cNvPr id="2064" name="Picture 16" descr="Co-authored an opinion"/>
          <p:cNvPicPr>
            <a:picLocks noChangeAspect="1" noChangeArrowheads="1"/>
          </p:cNvPicPr>
          <p:nvPr/>
        </p:nvPicPr>
        <p:blipFill>
          <a:blip r:embed="rId8" cstate="print"/>
          <a:srcRect/>
          <a:stretch>
            <a:fillRect/>
          </a:stretch>
        </p:blipFill>
        <p:spPr bwMode="auto">
          <a:xfrm>
            <a:off x="4876800" y="2438400"/>
            <a:ext cx="1219200" cy="1625600"/>
          </a:xfrm>
          <a:prstGeom prst="rect">
            <a:avLst/>
          </a:prstGeom>
          <a:noFill/>
        </p:spPr>
      </p:pic>
      <p:pic>
        <p:nvPicPr>
          <p:cNvPr id="2066" name="Picture 18" descr="Co-authored an opinion"/>
          <p:cNvPicPr>
            <a:picLocks noChangeAspect="1" noChangeArrowheads="1"/>
          </p:cNvPicPr>
          <p:nvPr/>
        </p:nvPicPr>
        <p:blipFill>
          <a:blip r:embed="rId9" cstate="print"/>
          <a:srcRect/>
          <a:stretch>
            <a:fillRect/>
          </a:stretch>
        </p:blipFill>
        <p:spPr bwMode="auto">
          <a:xfrm>
            <a:off x="6172200" y="5105400"/>
            <a:ext cx="1066800" cy="1422400"/>
          </a:xfrm>
          <a:prstGeom prst="rect">
            <a:avLst/>
          </a:prstGeom>
          <a:noFill/>
        </p:spPr>
      </p:pic>
      <p:pic>
        <p:nvPicPr>
          <p:cNvPr id="3" name="Picture 4" descr="Voted with the majority"/>
          <p:cNvPicPr>
            <a:picLocks noChangeAspect="1" noChangeArrowheads="1"/>
          </p:cNvPicPr>
          <p:nvPr/>
        </p:nvPicPr>
        <p:blipFill>
          <a:blip r:embed="rId10" cstate="print"/>
          <a:srcRect/>
          <a:stretch>
            <a:fillRect/>
          </a:stretch>
        </p:blipFill>
        <p:spPr bwMode="auto">
          <a:xfrm>
            <a:off x="3200400" y="4953000"/>
            <a:ext cx="1143000" cy="1524000"/>
          </a:xfrm>
          <a:prstGeom prst="rect">
            <a:avLst/>
          </a:prstGeom>
          <a:noFill/>
        </p:spPr>
      </p:pic>
      <p:pic>
        <p:nvPicPr>
          <p:cNvPr id="4" name="Picture 6" descr="Voted with the majority"/>
          <p:cNvPicPr>
            <a:picLocks noChangeAspect="1" noChangeArrowheads="1"/>
          </p:cNvPicPr>
          <p:nvPr/>
        </p:nvPicPr>
        <p:blipFill>
          <a:blip r:embed="rId11" cstate="print"/>
          <a:srcRect/>
          <a:stretch>
            <a:fillRect/>
          </a:stretch>
        </p:blipFill>
        <p:spPr bwMode="auto">
          <a:xfrm>
            <a:off x="1733550" y="4927600"/>
            <a:ext cx="1162050" cy="15494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20000" cy="5986254"/>
          </a:xfrm>
          <a:prstGeom prst="rect">
            <a:avLst/>
          </a:prstGeom>
          <a:noFill/>
        </p:spPr>
        <p:txBody>
          <a:bodyPr wrap="square" rtlCol="0">
            <a:spAutoFit/>
          </a:bodyPr>
          <a:lstStyle/>
          <a:p>
            <a:pPr fontAlgn="base"/>
            <a:r>
              <a:rPr lang="en-US" sz="1500" dirty="0" smtClean="0"/>
              <a:t>	</a:t>
            </a:r>
            <a:r>
              <a:rPr lang="en-US" sz="1500" dirty="0"/>
              <a:t> </a:t>
            </a:r>
            <a:r>
              <a:rPr lang="en-US" sz="1600" b="1" cap="small" dirty="0" smtClean="0"/>
              <a:t>Timothy </a:t>
            </a:r>
            <a:r>
              <a:rPr lang="en-US" sz="1600" b="1" cap="small" dirty="0" err="1" smtClean="0"/>
              <a:t>Tymkovich</a:t>
            </a:r>
            <a:r>
              <a:rPr lang="en-US" sz="1600" b="1" cap="small" dirty="0" smtClean="0"/>
              <a:t>: </a:t>
            </a:r>
            <a:r>
              <a:rPr lang="en-US" sz="1600" dirty="0" smtClean="0"/>
              <a:t>The </a:t>
            </a:r>
            <a:r>
              <a:rPr lang="en-US" sz="1600" dirty="0"/>
              <a:t>rationality of the substantive policy judgment that has so far motivated Congress and other States in deciding not to extend </a:t>
            </a:r>
            <a:r>
              <a:rPr lang="en-US" sz="1600" dirty="0" smtClean="0"/>
              <a:t>Title </a:t>
            </a:r>
            <a:r>
              <a:rPr lang="en-US" sz="1600" dirty="0"/>
              <a:t>VII </a:t>
            </a:r>
            <a:r>
              <a:rPr lang="en-US" sz="1600" dirty="0" smtClean="0"/>
              <a:t>[civil rights] protections </a:t>
            </a:r>
            <a:r>
              <a:rPr lang="en-US" sz="1600" dirty="0"/>
              <a:t>or other... to homosexuals and bisexuals similarly supports the decision of Colorado to reserve that question to itself on a statewide basis.</a:t>
            </a:r>
          </a:p>
          <a:p>
            <a:pPr fontAlgn="base"/>
            <a:r>
              <a:rPr lang="en-US" sz="1600" dirty="0" smtClean="0"/>
              <a:t>	</a:t>
            </a:r>
            <a:r>
              <a:rPr lang="en-US" sz="1600" b="1" cap="small" dirty="0" smtClean="0"/>
              <a:t>Justice Anthony Kennedy</a:t>
            </a:r>
            <a:r>
              <a:rPr lang="en-US" sz="1600" b="1" cap="small" dirty="0"/>
              <a:t>: </a:t>
            </a:r>
            <a:r>
              <a:rPr lang="en-US" sz="1600" dirty="0" smtClean="0"/>
              <a:t>It </a:t>
            </a:r>
            <a:r>
              <a:rPr lang="en-US" sz="1600" dirty="0"/>
              <a:t>may be, counsel, that we have to reach that question, but it seems to me </a:t>
            </a:r>
            <a:r>
              <a:rPr lang="en-US" sz="1600" dirty="0" smtClean="0"/>
              <a:t>there’s </a:t>
            </a:r>
            <a:r>
              <a:rPr lang="en-US" sz="1600" dirty="0"/>
              <a:t>a predicate or a preliminary matter that we </a:t>
            </a:r>
            <a:r>
              <a:rPr lang="en-US" sz="1600" dirty="0" smtClean="0"/>
              <a:t>ought to discuss </a:t>
            </a:r>
            <a:r>
              <a:rPr lang="en-US" sz="1600" dirty="0"/>
              <a:t>at some point during your oral argument.</a:t>
            </a:r>
          </a:p>
          <a:p>
            <a:pPr fontAlgn="base"/>
            <a:r>
              <a:rPr lang="en-US" sz="1600" dirty="0" smtClean="0"/>
              <a:t>	Usually </a:t>
            </a:r>
            <a:r>
              <a:rPr lang="en-US" sz="1600" dirty="0"/>
              <a:t>when we have an equal protection question we measure the objective of the legislature against the class that is adopted, against the statutory </a:t>
            </a:r>
            <a:r>
              <a:rPr lang="en-US" sz="1600" dirty="0" smtClean="0"/>
              <a:t>classification. Here</a:t>
            </a:r>
            <a:r>
              <a:rPr lang="en-US" sz="1600" dirty="0"/>
              <a:t>, the classification </a:t>
            </a:r>
            <a:r>
              <a:rPr lang="en-US" sz="1600" dirty="0" smtClean="0"/>
              <a:t>[in Amendment 2] seems </a:t>
            </a:r>
            <a:r>
              <a:rPr lang="en-US" sz="1600" dirty="0"/>
              <a:t>to be adopted for its own sake.</a:t>
            </a:r>
          </a:p>
          <a:p>
            <a:pPr fontAlgn="base"/>
            <a:r>
              <a:rPr lang="en-US" sz="1600" dirty="0" smtClean="0"/>
              <a:t>	I’ve </a:t>
            </a:r>
            <a:r>
              <a:rPr lang="en-US" sz="1600" dirty="0"/>
              <a:t>never seen a case like </a:t>
            </a:r>
            <a:r>
              <a:rPr lang="en-US" sz="1600" dirty="0" smtClean="0"/>
              <a:t>this. Is </a:t>
            </a:r>
            <a:r>
              <a:rPr lang="en-US" sz="1600" dirty="0"/>
              <a:t>there any precedent that you can cite to the Court where </a:t>
            </a:r>
            <a:r>
              <a:rPr lang="en-US" sz="1600" dirty="0" smtClean="0"/>
              <a:t>we’ve </a:t>
            </a:r>
            <a:r>
              <a:rPr lang="en-US" sz="1600" dirty="0"/>
              <a:t>upheld a law such as this?</a:t>
            </a:r>
          </a:p>
          <a:p>
            <a:pPr fontAlgn="base"/>
            <a:r>
              <a:rPr lang="en-US" sz="1600" dirty="0" smtClean="0"/>
              <a:t>[</a:t>
            </a:r>
            <a:r>
              <a:rPr lang="en-US" sz="1600" i="1" dirty="0" smtClean="0"/>
              <a:t>Break</a:t>
            </a:r>
            <a:r>
              <a:rPr lang="en-US" sz="1600" dirty="0" smtClean="0"/>
              <a:t>.]</a:t>
            </a:r>
          </a:p>
          <a:p>
            <a:pPr fontAlgn="base"/>
            <a:r>
              <a:rPr lang="en-US" sz="1600" dirty="0" smtClean="0"/>
              <a:t>	</a:t>
            </a:r>
            <a:r>
              <a:rPr lang="en-US" sz="1600" b="1" cap="small" dirty="0" err="1" smtClean="0"/>
              <a:t>Tymkovich</a:t>
            </a:r>
            <a:r>
              <a:rPr lang="en-US" sz="1600" b="1" cap="small" dirty="0"/>
              <a:t>: </a:t>
            </a:r>
            <a:r>
              <a:rPr lang="en-US" sz="1600" dirty="0"/>
              <a:t>For bases of this appeal, the Colorado court did make an interpretation that at least to the extent that it </a:t>
            </a:r>
            <a:r>
              <a:rPr lang="en-US" sz="1600" dirty="0" smtClean="0"/>
              <a:t>[Amendment 2] preempted </a:t>
            </a:r>
            <a:r>
              <a:rPr lang="en-US" sz="1600" dirty="0"/>
              <a:t>local laws and State provisions, </a:t>
            </a:r>
            <a:r>
              <a:rPr lang="en-US" sz="1600" dirty="0" smtClean="0"/>
              <a:t>that’s </a:t>
            </a:r>
            <a:r>
              <a:rPr lang="en-US" sz="1600" dirty="0"/>
              <a:t>all the farther it went.</a:t>
            </a:r>
          </a:p>
          <a:p>
            <a:pPr fontAlgn="base"/>
            <a:r>
              <a:rPr lang="en-US" sz="1600" dirty="0" smtClean="0"/>
              <a:t>	</a:t>
            </a:r>
            <a:r>
              <a:rPr lang="en-US" sz="1600" b="1" cap="small" dirty="0" smtClean="0"/>
              <a:t>Justice Sandra Day O’Connor</a:t>
            </a:r>
            <a:r>
              <a:rPr lang="en-US" sz="1600" b="1" cap="small" dirty="0"/>
              <a:t>: </a:t>
            </a:r>
            <a:r>
              <a:rPr lang="en-US" sz="1600" dirty="0"/>
              <a:t>Well, does it </a:t>
            </a:r>
            <a:r>
              <a:rPr lang="en-US" sz="1600" i="1" dirty="0"/>
              <a:t>mean</a:t>
            </a:r>
            <a:r>
              <a:rPr lang="en-US" sz="1600" dirty="0"/>
              <a:t> that homosexuals are not covered by </a:t>
            </a:r>
            <a:r>
              <a:rPr lang="en-US" sz="1600" dirty="0" smtClean="0"/>
              <a:t>Colorado's </a:t>
            </a:r>
            <a:r>
              <a:rPr lang="en-US" sz="1600" dirty="0"/>
              <a:t>laws of general applicability?</a:t>
            </a:r>
          </a:p>
          <a:p>
            <a:pPr fontAlgn="base"/>
            <a:r>
              <a:rPr lang="en-US" sz="1600" dirty="0" smtClean="0"/>
              <a:t>	</a:t>
            </a:r>
            <a:r>
              <a:rPr lang="en-US" sz="1600" b="1" cap="small" dirty="0" err="1" smtClean="0"/>
              <a:t>Tymkovich</a:t>
            </a:r>
            <a:r>
              <a:rPr lang="en-US" sz="1600" b="1" cap="small" dirty="0"/>
              <a:t>:</a:t>
            </a:r>
            <a:r>
              <a:rPr lang="en-US" sz="1600" dirty="0"/>
              <a:t> No, it does </a:t>
            </a:r>
            <a:r>
              <a:rPr lang="en-US" sz="1600" dirty="0" smtClean="0"/>
              <a:t>not. In </a:t>
            </a:r>
            <a:r>
              <a:rPr lang="en-US" sz="1600" dirty="0"/>
              <a:t>the--</a:t>
            </a:r>
          </a:p>
          <a:p>
            <a:pPr fontAlgn="base"/>
            <a:r>
              <a:rPr lang="en-US" sz="1600" dirty="0" smtClean="0"/>
              <a:t>	</a:t>
            </a:r>
            <a:r>
              <a:rPr lang="en-US" sz="1600" b="1" cap="small" dirty="0" smtClean="0"/>
              <a:t>Justice O’Connor</a:t>
            </a:r>
            <a:r>
              <a:rPr lang="en-US" sz="1600" b="1" cap="small" dirty="0"/>
              <a:t>: </a:t>
            </a:r>
            <a:r>
              <a:rPr lang="en-US" sz="1600" dirty="0"/>
              <a:t>How do we know that?</a:t>
            </a:r>
          </a:p>
          <a:p>
            <a:pPr fontAlgn="base"/>
            <a:r>
              <a:rPr lang="en-US" sz="1600" dirty="0" smtClean="0"/>
              <a:t>	I </a:t>
            </a:r>
            <a:r>
              <a:rPr lang="en-US" sz="1600" dirty="0"/>
              <a:t>mean, the </a:t>
            </a:r>
            <a:r>
              <a:rPr lang="en-US" sz="1600" i="1" dirty="0"/>
              <a:t>literal language </a:t>
            </a:r>
            <a:r>
              <a:rPr lang="en-US" sz="1600" dirty="0"/>
              <a:t>would indicate that, for example, a public library could refuse to allow books to be borrowed by homosexuals and there would be no relief from that, apparently.</a:t>
            </a:r>
          </a:p>
          <a:p>
            <a:endParaRPr lang="en-US" sz="1500" dirty="0"/>
          </a:p>
        </p:txBody>
      </p:sp>
      <p:pic>
        <p:nvPicPr>
          <p:cNvPr id="4" name="romer excerpt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41160" y="5486400"/>
            <a:ext cx="609600" cy="609600"/>
          </a:xfrm>
          <a:prstGeom prst="rect">
            <a:avLst/>
          </a:prstGeom>
        </p:spPr>
      </p:pic>
    </p:spTree>
    <p:extLst>
      <p:ext uri="{BB962C8B-B14F-4D97-AF65-F5344CB8AC3E}">
        <p14:creationId xmlns:p14="http://schemas.microsoft.com/office/powerpoint/2010/main" val="2878402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687" fill="hold"/>
                                        <p:tgtEl>
                                          <p:spTgt spid="4"/>
                                        </p:tgtEl>
                                      </p:cBhvr>
                                    </p:cmd>
                                  </p:childTnLst>
                                </p:cTn>
                              </p:par>
                            </p:childTnLst>
                          </p:cTn>
                        </p:par>
                      </p:childTnLst>
                    </p:cTn>
                  </p:par>
                </p:childTnLst>
              </p:cTn>
              <p:nextCondLst>
                <p:cond evt="onClick" delay="0">
                  <p:tgtEl>
                    <p:spTgt spid="4"/>
                  </p:tgtEl>
                </p:cond>
              </p:nextCondLst>
            </p:seq>
            <p:audio>
              <p:cMediaNode vol="30189">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7086600" cy="5909310"/>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(1996)</a:t>
            </a:r>
          </a:p>
          <a:p>
            <a:endParaRPr lang="en-US" dirty="0" smtClean="0"/>
          </a:p>
          <a:p>
            <a:r>
              <a:rPr lang="en-US" dirty="0"/>
              <a:t>I</a:t>
            </a:r>
            <a:r>
              <a:rPr lang="en-US" dirty="0" smtClean="0"/>
              <a:t>ts sheer breadth is so discontinuous with the reasons offered for it that the amendment seems inexplicable by anything but </a:t>
            </a:r>
            <a:r>
              <a:rPr lang="en-US" b="1" dirty="0" smtClean="0">
                <a:solidFill>
                  <a:srgbClr val="FF0000"/>
                </a:solidFill>
              </a:rPr>
              <a:t>animus</a:t>
            </a:r>
            <a:r>
              <a:rPr lang="en-US" dirty="0" smtClean="0">
                <a:solidFill>
                  <a:srgbClr val="FF0000"/>
                </a:solidFill>
              </a:rPr>
              <a:t> </a:t>
            </a:r>
            <a:r>
              <a:rPr lang="en-US" dirty="0" smtClean="0"/>
              <a:t>toward the class that it affects; it lacks a rational relationship to legitimate state </a:t>
            </a:r>
            <a:r>
              <a:rPr lang="en-US" dirty="0" smtClean="0"/>
              <a:t>interest . . .</a:t>
            </a:r>
            <a:endParaRPr lang="en-US" dirty="0" smtClean="0"/>
          </a:p>
          <a:p>
            <a:endParaRPr lang="en-US" dirty="0" smtClean="0"/>
          </a:p>
          <a:p>
            <a:r>
              <a:rPr lang="en-US" dirty="0" smtClean="0"/>
              <a:t>Amendment </a:t>
            </a:r>
            <a:r>
              <a:rPr lang="en-US" dirty="0" smtClean="0"/>
              <a:t>2 . . .</a:t>
            </a:r>
            <a:r>
              <a:rPr lang="en-US" dirty="0" smtClean="0"/>
              <a:t> </a:t>
            </a:r>
            <a:r>
              <a:rPr lang="en-US" dirty="0" smtClean="0"/>
              <a:t>is at once too narrow and too broad. It identifies persons by a single trait and then denies them protection across the board. The resulting disqualification of a class of persons from the right to seek specific protection from the law is unprecedented in our jurisprudence . . .</a:t>
            </a:r>
          </a:p>
          <a:p>
            <a:endParaRPr lang="en-US" dirty="0" smtClean="0"/>
          </a:p>
          <a:p>
            <a:r>
              <a:rPr lang="en-US" b="1" dirty="0" smtClean="0">
                <a:solidFill>
                  <a:srgbClr val="FF0000"/>
                </a:solidFill>
              </a:rPr>
              <a:t>We must conclude that Amendment 2 classifies homosexuals not to further a proper legislative end but to make them unequal to everyone else. This Colorado cannot do. A State cannot so deem a class of persons a stranger to its laws. </a:t>
            </a:r>
          </a:p>
          <a:p>
            <a:r>
              <a:rPr lang="en-US" dirty="0" smtClean="0"/>
              <a:t/>
            </a:r>
            <a:br>
              <a:rPr lang="en-US" dirty="0" smtClean="0"/>
            </a:br>
            <a:endParaRPr lang="en-US" dirty="0" smtClean="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010400" cy="5909310"/>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—Scalia dissent</a:t>
            </a:r>
          </a:p>
          <a:p>
            <a:endParaRPr lang="en-US" dirty="0"/>
          </a:p>
          <a:p>
            <a:r>
              <a:rPr lang="en-US" dirty="0" smtClean="0"/>
              <a:t>The </a:t>
            </a:r>
            <a:r>
              <a:rPr lang="en-US" dirty="0"/>
              <a:t>constitutional amendment before us here is not the manifestation of a “`bare . . . desire to </a:t>
            </a:r>
            <a:r>
              <a:rPr lang="en-US" dirty="0" smtClean="0"/>
              <a:t>harm'” </a:t>
            </a:r>
            <a:r>
              <a:rPr lang="en-US" dirty="0"/>
              <a:t>homosexu­als, </a:t>
            </a:r>
            <a:r>
              <a:rPr lang="en-US" dirty="0" smtClean="0"/>
              <a:t>but </a:t>
            </a:r>
            <a:r>
              <a:rPr lang="en-US" dirty="0"/>
              <a:t>is rather a modest attempt by seemingly tolerant Coloradans to preserve traditional sexual mores against the efforts of a politically powerful minority to revise those mores through use of the </a:t>
            </a:r>
            <a:r>
              <a:rPr lang="en-US" dirty="0" smtClean="0"/>
              <a:t>laws…</a:t>
            </a:r>
          </a:p>
          <a:p>
            <a:endParaRPr lang="en-US" dirty="0"/>
          </a:p>
          <a:p>
            <a:r>
              <a:rPr lang="en-US" dirty="0"/>
              <a:t>This Court has no business imposing upon all Americans the resolution favored by the elite class from which the Members of this institution are selected, pronouncing that </a:t>
            </a:r>
            <a:r>
              <a:rPr lang="en-US" dirty="0" smtClean="0"/>
              <a:t>“animosity” </a:t>
            </a:r>
            <a:r>
              <a:rPr lang="en-US" dirty="0"/>
              <a:t>toward </a:t>
            </a:r>
            <a:r>
              <a:rPr lang="en-US" dirty="0" smtClean="0"/>
              <a:t>homosexuality is evil…</a:t>
            </a:r>
          </a:p>
          <a:p>
            <a:endParaRPr lang="en-US" dirty="0"/>
          </a:p>
          <a:p>
            <a:r>
              <a:rPr lang="en-US" b="1" dirty="0" smtClean="0">
                <a:solidFill>
                  <a:srgbClr val="FF0000"/>
                </a:solidFill>
              </a:rPr>
              <a:t>Coloradans </a:t>
            </a:r>
            <a:r>
              <a:rPr lang="en-US" b="1" dirty="0">
                <a:solidFill>
                  <a:srgbClr val="FF0000"/>
                </a:solidFill>
              </a:rPr>
              <a:t>are, as I say, </a:t>
            </a:r>
            <a:r>
              <a:rPr lang="en-US" b="1" i="1" dirty="0">
                <a:solidFill>
                  <a:srgbClr val="FF0000"/>
                </a:solidFill>
              </a:rPr>
              <a:t>entitled</a:t>
            </a:r>
            <a:r>
              <a:rPr lang="en-US" b="1" dirty="0">
                <a:solidFill>
                  <a:srgbClr val="FF0000"/>
                </a:solidFill>
              </a:rPr>
              <a:t> to be hostile toward homosexual </a:t>
            </a:r>
            <a:r>
              <a:rPr lang="en-US" b="1" dirty="0" smtClean="0">
                <a:solidFill>
                  <a:srgbClr val="FF0000"/>
                </a:solidFill>
              </a:rPr>
              <a:t>conduct...</a:t>
            </a:r>
            <a:r>
              <a:rPr lang="en-US" b="1" dirty="0">
                <a:solidFill>
                  <a:srgbClr val="FF0000"/>
                </a:solidFill>
              </a:rPr>
              <a:t> The people of Colorado have adopted an entirely reasonable provision </a:t>
            </a:r>
            <a:r>
              <a:rPr lang="en-US" dirty="0"/>
              <a:t>which does not even disfavor homosexuals in any substantive sense, but merely denies them preferential treatment. Amendment 2 is </a:t>
            </a:r>
            <a:r>
              <a:rPr lang="en-US" b="1" dirty="0">
                <a:solidFill>
                  <a:srgbClr val="FF0000"/>
                </a:solidFill>
              </a:rPr>
              <a:t>designed to prevent piecemeal deterioration of the sexual morality favored by a majority of Coloradans, and is </a:t>
            </a:r>
            <a:r>
              <a:rPr lang="en-US" b="1" dirty="0" smtClean="0">
                <a:solidFill>
                  <a:srgbClr val="FF0000"/>
                </a:solidFill>
              </a:rPr>
              <a:t>an </a:t>
            </a:r>
            <a:r>
              <a:rPr lang="en-US" b="1" dirty="0">
                <a:solidFill>
                  <a:srgbClr val="FF0000"/>
                </a:solidFill>
              </a:rPr>
              <a:t>appropriate means to that legitimate </a:t>
            </a:r>
            <a:r>
              <a:rPr lang="en-US" b="1" dirty="0" smtClean="0">
                <a:solidFill>
                  <a:srgbClr val="FF0000"/>
                </a:solidFill>
              </a:rPr>
              <a:t>end.</a:t>
            </a:r>
          </a:p>
          <a:p>
            <a:endParaRPr lang="en-US" dirty="0"/>
          </a:p>
          <a:p>
            <a:endParaRPr lang="en-US" dirty="0"/>
          </a:p>
        </p:txBody>
      </p:sp>
    </p:spTree>
    <p:extLst>
      <p:ext uri="{BB962C8B-B14F-4D97-AF65-F5344CB8AC3E}">
        <p14:creationId xmlns:p14="http://schemas.microsoft.com/office/powerpoint/2010/main" val="38549835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2843" y="152400"/>
            <a:ext cx="625613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86151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oma debate medle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 y="-1"/>
            <a:ext cx="9067800" cy="5096655"/>
          </a:xfrm>
          <a:prstGeom prst="rect">
            <a:avLst/>
          </a:prstGeom>
        </p:spPr>
      </p:pic>
    </p:spTree>
    <p:extLst>
      <p:ext uri="{BB962C8B-B14F-4D97-AF65-F5344CB8AC3E}">
        <p14:creationId xmlns:p14="http://schemas.microsoft.com/office/powerpoint/2010/main" val="376209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76200"/>
            <a:ext cx="4495800" cy="369332"/>
          </a:xfrm>
          <a:prstGeom prst="rect">
            <a:avLst/>
          </a:prstGeom>
          <a:noFill/>
        </p:spPr>
        <p:txBody>
          <a:bodyPr wrap="square" rtlCol="0">
            <a:spAutoFit/>
          </a:bodyPr>
          <a:lstStyle/>
          <a:p>
            <a:r>
              <a:rPr lang="en-US" dirty="0" smtClean="0">
                <a:solidFill>
                  <a:prstClr val="black"/>
                </a:solidFill>
              </a:rPr>
              <a:t>House Judiciary Committee report, DOMA</a:t>
            </a:r>
            <a:endParaRPr lang="en-US" dirty="0">
              <a:solidFill>
                <a:prstClr val="black"/>
              </a:solidFill>
            </a:endParaRPr>
          </a:p>
        </p:txBody>
      </p:sp>
      <p:sp>
        <p:nvSpPr>
          <p:cNvPr id="4" name="TextBox 3"/>
          <p:cNvSpPr txBox="1"/>
          <p:nvPr/>
        </p:nvSpPr>
        <p:spPr>
          <a:xfrm>
            <a:off x="1295400" y="521732"/>
            <a:ext cx="6553200" cy="6186309"/>
          </a:xfrm>
          <a:prstGeom prst="rect">
            <a:avLst/>
          </a:prstGeom>
          <a:noFill/>
        </p:spPr>
        <p:txBody>
          <a:bodyPr wrap="square" rtlCol="0">
            <a:spAutoFit/>
          </a:bodyPr>
          <a:lstStyle/>
          <a:p>
            <a:r>
              <a:rPr lang="en-US" dirty="0">
                <a:solidFill>
                  <a:prstClr val="black"/>
                </a:solidFill>
              </a:rPr>
              <a:t>Civil laws that permit only heterosexual marriage reflect and</a:t>
            </a:r>
          </a:p>
          <a:p>
            <a:r>
              <a:rPr lang="en-US" dirty="0">
                <a:solidFill>
                  <a:prstClr val="black"/>
                </a:solidFill>
              </a:rPr>
              <a:t>honor a collective moral judgment about human sexuality. </a:t>
            </a:r>
            <a:r>
              <a:rPr lang="en-US" b="1" dirty="0">
                <a:solidFill>
                  <a:srgbClr val="FF0000"/>
                </a:solidFill>
              </a:rPr>
              <a:t>This judgment entails both moral disapproval of homosexuality</a:t>
            </a:r>
            <a:r>
              <a:rPr lang="en-US" b="1" dirty="0" smtClean="0">
                <a:solidFill>
                  <a:srgbClr val="FF0000"/>
                </a:solidFill>
              </a:rPr>
              <a:t>, </a:t>
            </a:r>
            <a:r>
              <a:rPr lang="en-US" b="1" dirty="0">
                <a:solidFill>
                  <a:srgbClr val="FF0000"/>
                </a:solidFill>
              </a:rPr>
              <a:t>and a moral conviction that heterosexuality better comports with traditional (especially Judeo-Christian) morality. </a:t>
            </a:r>
            <a:r>
              <a:rPr lang="en-US" dirty="0">
                <a:solidFill>
                  <a:prstClr val="black"/>
                </a:solidFill>
              </a:rPr>
              <a:t>As Representative Henry Hyde, the Chairman of the Judiciary Committee, stated during the Subcommittee markup of H.R. 3396: `[S]</a:t>
            </a:r>
            <a:r>
              <a:rPr lang="en-US" dirty="0" err="1">
                <a:solidFill>
                  <a:prstClr val="black"/>
                </a:solidFill>
              </a:rPr>
              <a:t>ame</a:t>
            </a:r>
            <a:r>
              <a:rPr lang="en-US" dirty="0">
                <a:solidFill>
                  <a:prstClr val="black"/>
                </a:solidFill>
              </a:rPr>
              <a:t>-sex </a:t>
            </a:r>
            <a:r>
              <a:rPr lang="en-US" dirty="0" smtClean="0">
                <a:solidFill>
                  <a:prstClr val="black"/>
                </a:solidFill>
              </a:rPr>
              <a:t>marriage … trivializes </a:t>
            </a:r>
            <a:r>
              <a:rPr lang="en-US" dirty="0">
                <a:solidFill>
                  <a:prstClr val="black"/>
                </a:solidFill>
              </a:rPr>
              <a:t>the legitimate status of marriage and demeans it by putting a stamp of approval . . . on a union that many people . . . </a:t>
            </a:r>
            <a:r>
              <a:rPr lang="en-US" dirty="0">
                <a:solidFill>
                  <a:prstClr val="black"/>
                </a:solidFill>
              </a:rPr>
              <a:t>think is immoral</a:t>
            </a:r>
            <a:r>
              <a:rPr lang="en-US" dirty="0" smtClean="0">
                <a:solidFill>
                  <a:prstClr val="black"/>
                </a:solidFill>
              </a:rPr>
              <a:t>.</a:t>
            </a:r>
          </a:p>
          <a:p>
            <a:endParaRPr lang="en-US" dirty="0">
              <a:solidFill>
                <a:prstClr val="black"/>
              </a:solidFill>
            </a:endParaRPr>
          </a:p>
          <a:p>
            <a:pPr algn="ctr"/>
            <a:r>
              <a:rPr lang="en-US" dirty="0" smtClean="0">
                <a:solidFill>
                  <a:prstClr val="black"/>
                </a:solidFill>
              </a:rPr>
              <a:t>-----------</a:t>
            </a:r>
            <a:endParaRPr lang="en-US" dirty="0">
              <a:solidFill>
                <a:prstClr val="black"/>
              </a:solidFill>
            </a:endParaRPr>
          </a:p>
          <a:p>
            <a:r>
              <a:rPr lang="en-US" dirty="0">
                <a:solidFill>
                  <a:prstClr val="black"/>
                </a:solidFill>
              </a:rPr>
              <a:t>Section 3. Definition of marriage</a:t>
            </a:r>
          </a:p>
          <a:p>
            <a:endParaRPr lang="en-US" dirty="0">
              <a:solidFill>
                <a:prstClr val="black"/>
              </a:solidFill>
            </a:endParaRPr>
          </a:p>
          <a:p>
            <a:r>
              <a:rPr lang="en-US" dirty="0">
                <a:solidFill>
                  <a:prstClr val="black"/>
                </a:solidFill>
              </a:rPr>
              <a:t>In determining the meaning of any Act of Congress, or of any ruling, regulation, or interpretation of the various administrative bureaus and agencies of the United States, the word 'marriage' means only a legal union between one man and one woman as husband and wife, and the word 'spouse' refers only to a person of the opposite sex who is a husband or a wife</a:t>
            </a:r>
            <a:r>
              <a:rPr lang="en-US" dirty="0" smtClean="0">
                <a:solidFill>
                  <a:prstClr val="black"/>
                </a:solidFill>
              </a:rPr>
              <a:t>.</a:t>
            </a:r>
          </a:p>
          <a:p>
            <a:pPr algn="r"/>
            <a:r>
              <a:rPr lang="en-US" dirty="0" smtClean="0">
                <a:solidFill>
                  <a:prstClr val="black"/>
                </a:solidFill>
              </a:rPr>
              <a:t>--</a:t>
            </a:r>
            <a:r>
              <a:rPr lang="en-US" dirty="0">
                <a:solidFill>
                  <a:prstClr val="black"/>
                </a:solidFill>
              </a:rPr>
              <a:t>Passed House, 342-67, Senate, </a:t>
            </a:r>
            <a:r>
              <a:rPr lang="en-US" dirty="0" smtClean="0">
                <a:solidFill>
                  <a:prstClr val="black"/>
                </a:solidFill>
              </a:rPr>
              <a:t>85-14</a:t>
            </a:r>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1916159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ank-hyde doma and rom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750" y="34887"/>
            <a:ext cx="9218931" cy="5181600"/>
          </a:xfrm>
          <a:prstGeom prst="rect">
            <a:avLst/>
          </a:prstGeom>
        </p:spPr>
      </p:pic>
    </p:spTree>
    <p:extLst>
      <p:ext uri="{BB962C8B-B14F-4D97-AF65-F5344CB8AC3E}">
        <p14:creationId xmlns:p14="http://schemas.microsoft.com/office/powerpoint/2010/main" val="1277541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igning handgun control legislation with advocate James Brady in the East Room, November 30."/>
          <p:cNvPicPr>
            <a:picLocks noChangeAspect="1" noChangeArrowheads="1"/>
          </p:cNvPicPr>
          <p:nvPr/>
        </p:nvPicPr>
        <p:blipFill>
          <a:blip r:embed="rId3" cstate="print"/>
          <a:srcRect/>
          <a:stretch>
            <a:fillRect/>
          </a:stretch>
        </p:blipFill>
        <p:spPr bwMode="auto">
          <a:xfrm>
            <a:off x="1735174" y="182500"/>
            <a:ext cx="5884826" cy="6218300"/>
          </a:xfrm>
          <a:prstGeom prst="rect">
            <a:avLst/>
          </a:prstGeom>
          <a:noFill/>
        </p:spPr>
      </p:pic>
    </p:spTree>
    <p:extLst>
      <p:ext uri="{BB962C8B-B14F-4D97-AF65-F5344CB8AC3E}">
        <p14:creationId xmlns:p14="http://schemas.microsoft.com/office/powerpoint/2010/main" val="1238966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igning the Violent Crime Control and Law Enforcement Act of 1994 on the South Lawn, September 13."/>
          <p:cNvPicPr>
            <a:picLocks noChangeAspect="1" noChangeArrowheads="1"/>
          </p:cNvPicPr>
          <p:nvPr/>
        </p:nvPicPr>
        <p:blipFill>
          <a:blip r:embed="rId3" cstate="print"/>
          <a:srcRect/>
          <a:stretch>
            <a:fillRect/>
          </a:stretch>
        </p:blipFill>
        <p:spPr bwMode="auto">
          <a:xfrm>
            <a:off x="533401" y="762000"/>
            <a:ext cx="7975598" cy="5742433"/>
          </a:xfrm>
          <a:prstGeom prst="rect">
            <a:avLst/>
          </a:prstGeom>
          <a:noFill/>
        </p:spPr>
      </p:pic>
    </p:spTree>
    <p:extLst>
      <p:ext uri="{BB962C8B-B14F-4D97-AF65-F5344CB8AC3E}">
        <p14:creationId xmlns:p14="http://schemas.microsoft.com/office/powerpoint/2010/main" val="23645162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waylandsmalley.com/nra%20logo.jpg"/>
          <p:cNvPicPr>
            <a:picLocks noChangeAspect="1" noChangeArrowheads="1"/>
          </p:cNvPicPr>
          <p:nvPr/>
        </p:nvPicPr>
        <p:blipFill>
          <a:blip r:embed="rId3" cstate="print"/>
          <a:srcRect/>
          <a:stretch>
            <a:fillRect/>
          </a:stretch>
        </p:blipFill>
        <p:spPr bwMode="auto">
          <a:xfrm>
            <a:off x="1066800" y="0"/>
            <a:ext cx="7057851" cy="6858665"/>
          </a:xfrm>
          <a:prstGeom prst="rect">
            <a:avLst/>
          </a:prstGeom>
          <a:noFill/>
        </p:spPr>
      </p:pic>
    </p:spTree>
    <p:extLst>
      <p:ext uri="{BB962C8B-B14F-4D97-AF65-F5344CB8AC3E}">
        <p14:creationId xmlns:p14="http://schemas.microsoft.com/office/powerpoint/2010/main" val="40630724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64" y="654654"/>
            <a:ext cx="8638036" cy="5517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981200" y="152400"/>
            <a:ext cx="4724400" cy="381000"/>
          </a:xfrm>
          <a:prstGeom prst="rect">
            <a:avLst/>
          </a:prstGeom>
          <a:noFill/>
        </p:spPr>
        <p:txBody>
          <a:bodyPr wrap="square" rtlCol="0">
            <a:spAutoFit/>
          </a:bodyPr>
          <a:lstStyle/>
          <a:p>
            <a:pPr algn="ctr"/>
            <a:r>
              <a:rPr lang="en-US" dirty="0" smtClean="0"/>
              <a:t>1994 House elections</a:t>
            </a:r>
            <a:endParaRPr lang="en-US" dirty="0"/>
          </a:p>
        </p:txBody>
      </p:sp>
    </p:spTree>
    <p:extLst>
      <p:ext uri="{BB962C8B-B14F-4D97-AF65-F5344CB8AC3E}">
        <p14:creationId xmlns:p14="http://schemas.microsoft.com/office/powerpoint/2010/main" val="42544197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620000" cy="6124754"/>
          </a:xfrm>
          <a:prstGeom prst="rect">
            <a:avLst/>
          </a:prstGeom>
          <a:noFill/>
        </p:spPr>
        <p:txBody>
          <a:bodyPr wrap="square" rtlCol="0">
            <a:spAutoFit/>
          </a:bodyPr>
          <a:lstStyle/>
          <a:p>
            <a:pPr algn="ctr"/>
            <a:r>
              <a:rPr lang="en-US" sz="1600" i="1" dirty="0" smtClean="0">
                <a:solidFill>
                  <a:prstClr val="black"/>
                </a:solidFill>
              </a:rPr>
              <a:t>United States v. Lopez </a:t>
            </a:r>
            <a:r>
              <a:rPr lang="en-US" sz="1600" dirty="0" smtClean="0">
                <a:solidFill>
                  <a:prstClr val="black"/>
                </a:solidFill>
              </a:rPr>
              <a:t>(1995)</a:t>
            </a:r>
          </a:p>
          <a:p>
            <a:endParaRPr lang="en-US" sz="1600" dirty="0" smtClean="0">
              <a:solidFill>
                <a:prstClr val="black"/>
              </a:solidFill>
            </a:endParaRPr>
          </a:p>
          <a:p>
            <a:r>
              <a:rPr lang="en-US" sz="1600" dirty="0" smtClean="0">
                <a:solidFill>
                  <a:prstClr val="black"/>
                </a:solidFill>
              </a:rPr>
              <a:t>We start with first principles. The Constitution creates a Federal Government of enumerated powers . . . But even these modern era [1937-41] precedents which have expanded congressional power under the Commerce Clause confirm that this power is subject to outer limits . . .</a:t>
            </a:r>
          </a:p>
          <a:p>
            <a:endParaRPr lang="en-US" sz="1600" dirty="0" smtClean="0">
              <a:solidFill>
                <a:prstClr val="black"/>
              </a:solidFill>
            </a:endParaRPr>
          </a:p>
          <a:p>
            <a:r>
              <a:rPr lang="en-US" sz="1600" dirty="0" smtClean="0">
                <a:solidFill>
                  <a:prstClr val="black"/>
                </a:solidFill>
              </a:rPr>
              <a:t>Even </a:t>
            </a:r>
            <a:r>
              <a:rPr lang="en-US" sz="1600" i="1" dirty="0" err="1" smtClean="0">
                <a:solidFill>
                  <a:prstClr val="black"/>
                </a:solidFill>
              </a:rPr>
              <a:t>Wickard</a:t>
            </a:r>
            <a:r>
              <a:rPr lang="en-US" sz="1600" dirty="0" smtClean="0">
                <a:solidFill>
                  <a:prstClr val="black"/>
                </a:solidFill>
              </a:rPr>
              <a:t>, which is perhaps the most far reaching example of Commerce Clause authority over intrastate activity, involved economic activity in a way that the possession of a gun in a school zone does not . . .</a:t>
            </a:r>
          </a:p>
          <a:p>
            <a:endParaRPr lang="en-US" sz="1600" dirty="0" smtClean="0">
              <a:solidFill>
                <a:prstClr val="black"/>
              </a:solidFill>
            </a:endParaRPr>
          </a:p>
          <a:p>
            <a:r>
              <a:rPr lang="en-US" sz="1600" dirty="0" smtClean="0"/>
              <a:t>To uphold the Government’s contentions here, we would have to pile inference upon inference in a manner that would bid fair to convert congressional authority under the Commerce Clause to a general police power of the sort retained by the States. Admittedly, some of our prior cases have taken long steps down that road, giving great deference to congressional action. The broad language in these opinions has suggested the possibility of additional expansion, but we decline here to proceed any further. </a:t>
            </a:r>
            <a:r>
              <a:rPr lang="en-US" sz="1600" b="1" dirty="0" smtClean="0">
                <a:solidFill>
                  <a:srgbClr val="FF0000"/>
                </a:solidFill>
              </a:rPr>
              <a:t>To do so would require us to conclude that the Constitution’s enumeration of powers does not presuppose something not enumerated, and that there never will be a distinction between what is truly national and what is truly local. This we are unwilling to do.</a:t>
            </a:r>
          </a:p>
          <a:p>
            <a:r>
              <a:rPr lang="en-US" dirty="0" smtClean="0">
                <a:solidFill>
                  <a:prstClr val="black"/>
                </a:solidFill>
              </a:rPr>
              <a:t/>
            </a:r>
            <a:br>
              <a:rPr lang="en-US" dirty="0" smtClean="0">
                <a:solidFill>
                  <a:prstClr val="black"/>
                </a:solidFill>
              </a:rPr>
            </a:br>
            <a:endParaRPr lang="en-US" dirty="0" smtClean="0">
              <a:solidFill>
                <a:prstClr val="black"/>
              </a:solidFill>
            </a:endParaRP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40738440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620000" cy="5016758"/>
          </a:xfrm>
          <a:prstGeom prst="rect">
            <a:avLst/>
          </a:prstGeom>
          <a:noFill/>
        </p:spPr>
        <p:txBody>
          <a:bodyPr wrap="square" rtlCol="0">
            <a:spAutoFit/>
          </a:bodyPr>
          <a:lstStyle/>
          <a:p>
            <a:pPr algn="ctr"/>
            <a:r>
              <a:rPr lang="en-US" sz="1600" i="1" dirty="0" err="1" smtClean="0">
                <a:solidFill>
                  <a:prstClr val="black"/>
                </a:solidFill>
              </a:rPr>
              <a:t>Printz</a:t>
            </a:r>
            <a:r>
              <a:rPr lang="en-US" sz="1600" i="1" dirty="0" smtClean="0">
                <a:solidFill>
                  <a:prstClr val="black"/>
                </a:solidFill>
              </a:rPr>
              <a:t> v. United States </a:t>
            </a:r>
            <a:r>
              <a:rPr lang="en-US" sz="1600" dirty="0" smtClean="0">
                <a:solidFill>
                  <a:prstClr val="black"/>
                </a:solidFill>
              </a:rPr>
              <a:t>(1997)</a:t>
            </a:r>
          </a:p>
          <a:p>
            <a:endParaRPr lang="en-US" sz="1600" dirty="0" smtClean="0">
              <a:solidFill>
                <a:prstClr val="black"/>
              </a:solidFill>
            </a:endParaRPr>
          </a:p>
          <a:p>
            <a:r>
              <a:rPr lang="en-US" sz="1600" dirty="0" smtClean="0">
                <a:solidFill>
                  <a:prstClr val="black"/>
                </a:solidFill>
              </a:rPr>
              <a:t>The Framers’ experience under the Articles of Confederation had persuaded them that using the States as the instruments of federal governance was both ineffectual and provocative of federal state conflict . . .</a:t>
            </a:r>
          </a:p>
          <a:p>
            <a:endParaRPr lang="en-US" sz="1600" dirty="0" smtClean="0">
              <a:solidFill>
                <a:prstClr val="black"/>
              </a:solidFill>
            </a:endParaRPr>
          </a:p>
          <a:p>
            <a:r>
              <a:rPr lang="en-US" sz="1600" dirty="0" smtClean="0">
                <a:solidFill>
                  <a:prstClr val="black"/>
                </a:solidFill>
              </a:rPr>
              <a:t>Residual state sovereignty was also implicit, of course, in the Constitution’s conferral upon Congress of not all governmental powers, but only discrete, enumerated ones, Art. I, §8, which implication was rendered express by the </a:t>
            </a:r>
            <a:r>
              <a:rPr lang="en-US" sz="1600" b="1" dirty="0" smtClean="0">
                <a:solidFill>
                  <a:srgbClr val="FF0000"/>
                </a:solidFill>
              </a:rPr>
              <a:t>Tenth Amendment’s assertion </a:t>
            </a:r>
            <a:r>
              <a:rPr lang="en-US" sz="1600" dirty="0" smtClean="0">
                <a:solidFill>
                  <a:prstClr val="black"/>
                </a:solidFill>
              </a:rPr>
              <a:t>that “[t]he powers not delegated to the United States by the Constitution, nor prohibited by it to the States, are reserved to the States respectively, or to the people.”</a:t>
            </a:r>
          </a:p>
          <a:p>
            <a:endParaRPr lang="en-US" sz="1600" dirty="0" smtClean="0">
              <a:solidFill>
                <a:prstClr val="black"/>
              </a:solidFill>
            </a:endParaRPr>
          </a:p>
          <a:p>
            <a:r>
              <a:rPr lang="en-US" sz="1600" b="1" dirty="0" smtClean="0">
                <a:solidFill>
                  <a:srgbClr val="FF0000"/>
                </a:solidFill>
              </a:rPr>
              <a:t>Congress cannot compel the States to enact or enforce a federal regulatory program. Today we hold that Congress cannot circumvent that prohibition by conscripting the State's officers directly. The Federal Government may neither issue directives requiring the States to address particular problems, nor command the States’ officers, or those of their political subdivisions, to administer or enforce a federal regulatory program. It matters not whether policymaking is involved, and no case by case weighing of the burdens or benefits is necessary; such commands are fundamentally incompatible with our constitutional system of dual sovereignty. </a:t>
            </a:r>
            <a:endParaRPr lang="en-US" sz="1600" b="1" dirty="0">
              <a:solidFill>
                <a:srgbClr val="FF0000"/>
              </a:solidFill>
            </a:endParaRPr>
          </a:p>
        </p:txBody>
      </p:sp>
    </p:spTree>
    <p:extLst>
      <p:ext uri="{BB962C8B-B14F-4D97-AF65-F5344CB8AC3E}">
        <p14:creationId xmlns:p14="http://schemas.microsoft.com/office/powerpoint/2010/main" val="26792348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0"/>
            <a:ext cx="6172200" cy="5909310"/>
          </a:xfrm>
          <a:prstGeom prst="rect">
            <a:avLst/>
          </a:prstGeom>
          <a:noFill/>
        </p:spPr>
        <p:txBody>
          <a:bodyPr wrap="square" rtlCol="0">
            <a:spAutoFit/>
          </a:bodyPr>
          <a:lstStyle/>
          <a:p>
            <a:pPr algn="ctr"/>
            <a:r>
              <a:rPr lang="en-US" dirty="0" smtClean="0"/>
              <a:t>Proposition 187 (“Save Our State” amendment)</a:t>
            </a:r>
          </a:p>
          <a:p>
            <a:endParaRPr lang="en-US" dirty="0"/>
          </a:p>
          <a:p>
            <a:r>
              <a:rPr lang="en-US" dirty="0"/>
              <a:t>The People of California find and declare as follows</a:t>
            </a:r>
            <a:r>
              <a:rPr lang="en-US" dirty="0" smtClean="0"/>
              <a:t>:</a:t>
            </a:r>
          </a:p>
          <a:p>
            <a:endParaRPr lang="en-US" dirty="0"/>
          </a:p>
          <a:p>
            <a:r>
              <a:rPr lang="en-US" dirty="0" smtClean="0"/>
              <a:t>That </a:t>
            </a:r>
            <a:r>
              <a:rPr lang="en-US" dirty="0"/>
              <a:t>they have suffered and are suffering economic hardship caused by the presence of illegal aliens in this state</a:t>
            </a:r>
            <a:r>
              <a:rPr lang="en-US" dirty="0" smtClean="0"/>
              <a:t>.</a:t>
            </a:r>
          </a:p>
          <a:p>
            <a:endParaRPr lang="en-US" dirty="0"/>
          </a:p>
          <a:p>
            <a:r>
              <a:rPr lang="en-US" dirty="0"/>
              <a:t>That they have suffered and are suffering personal injury and damage caused by the criminal conduct of illegal aliens in this state</a:t>
            </a:r>
            <a:r>
              <a:rPr lang="en-US" dirty="0" smtClean="0"/>
              <a:t>.</a:t>
            </a:r>
          </a:p>
          <a:p>
            <a:endParaRPr lang="en-US" dirty="0"/>
          </a:p>
          <a:p>
            <a:r>
              <a:rPr lang="en-US" dirty="0"/>
              <a:t>That they have a right to the protection of their government from any person or persons entering this country unlawfully</a:t>
            </a:r>
            <a:r>
              <a:rPr lang="en-US" dirty="0" smtClean="0"/>
              <a:t>.</a:t>
            </a:r>
          </a:p>
          <a:p>
            <a:endParaRPr lang="en-US" dirty="0"/>
          </a:p>
          <a:p>
            <a:r>
              <a:rPr lang="en-US" dirty="0"/>
              <a:t>Therefore, the People of California declare their intention to provide for cooperation between their agencies of state and local government with the federal government, and </a:t>
            </a:r>
            <a:r>
              <a:rPr lang="en-US" b="1" dirty="0">
                <a:solidFill>
                  <a:srgbClr val="FF0000"/>
                </a:solidFill>
              </a:rPr>
              <a:t>to establish a system of required notification by and between such agencies to prevent illegal aliens in the United States from receiving benefits or public services in the State of California</a:t>
            </a:r>
            <a:r>
              <a:rPr lang="en-US" dirty="0"/>
              <a:t>.</a:t>
            </a:r>
          </a:p>
          <a:p>
            <a:endParaRPr lang="en-US" dirty="0"/>
          </a:p>
        </p:txBody>
      </p:sp>
    </p:spTree>
    <p:extLst>
      <p:ext uri="{BB962C8B-B14F-4D97-AF65-F5344CB8AC3E}">
        <p14:creationId xmlns:p14="http://schemas.microsoft.com/office/powerpoint/2010/main" val="40309518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jpg"/>
          <p:cNvPicPr>
            <a:picLocks noChangeAspect="1"/>
          </p:cNvPicPr>
          <p:nvPr/>
        </p:nvPicPr>
        <p:blipFill>
          <a:blip r:embed="rId3" cstate="print"/>
          <a:stretch>
            <a:fillRect/>
          </a:stretch>
        </p:blipFill>
        <p:spPr>
          <a:xfrm>
            <a:off x="100207" y="762000"/>
            <a:ext cx="9075107" cy="52578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ete wilson ad on prop 187.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95400" y="533400"/>
            <a:ext cx="7137400" cy="5353050"/>
          </a:xfrm>
          <a:prstGeom prst="rect">
            <a:avLst/>
          </a:prstGeom>
        </p:spPr>
      </p:pic>
    </p:spTree>
    <p:extLst>
      <p:ext uri="{BB962C8B-B14F-4D97-AF65-F5344CB8AC3E}">
        <p14:creationId xmlns:p14="http://schemas.microsoft.com/office/powerpoint/2010/main" val="14479083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 map.png"/>
          <p:cNvPicPr>
            <a:picLocks noChangeAspect="1"/>
          </p:cNvPicPr>
          <p:nvPr/>
        </p:nvPicPr>
        <p:blipFill>
          <a:blip r:embed="rId3" cstate="print"/>
          <a:stretch>
            <a:fillRect/>
          </a:stretch>
        </p:blipFill>
        <p:spPr>
          <a:xfrm>
            <a:off x="1926844" y="228600"/>
            <a:ext cx="5354828" cy="6324600"/>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209800"/>
            <a:ext cx="363855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_209.jpg"/>
          <p:cNvPicPr>
            <a:picLocks noChangeAspect="1"/>
          </p:cNvPicPr>
          <p:nvPr/>
        </p:nvPicPr>
        <p:blipFill>
          <a:blip r:embed="rId3" cstate="print"/>
          <a:stretch>
            <a:fillRect/>
          </a:stretch>
        </p:blipFill>
        <p:spPr>
          <a:xfrm>
            <a:off x="2209800" y="3048000"/>
            <a:ext cx="5410498" cy="4393876"/>
          </a:xfrm>
          <a:prstGeom prst="rect">
            <a:avLst/>
          </a:prstGeom>
        </p:spPr>
      </p:pic>
      <p:sp>
        <p:nvSpPr>
          <p:cNvPr id="3" name="TextBox 2"/>
          <p:cNvSpPr txBox="1"/>
          <p:nvPr/>
        </p:nvSpPr>
        <p:spPr>
          <a:xfrm>
            <a:off x="1981200" y="762000"/>
            <a:ext cx="5867400" cy="1200329"/>
          </a:xfrm>
          <a:prstGeom prst="rect">
            <a:avLst/>
          </a:prstGeom>
          <a:noFill/>
        </p:spPr>
        <p:txBody>
          <a:bodyPr wrap="square" rtlCol="0">
            <a:spAutoFit/>
          </a:bodyPr>
          <a:lstStyle/>
          <a:p>
            <a:r>
              <a:rPr lang="en-US" dirty="0"/>
              <a:t> The state shall not discriminate against, or grant preferential treatment to, any individual or group on the basis of race, sex, color, ethnicity, or national origin in the operation of public employment, public education, or public </a:t>
            </a:r>
            <a:r>
              <a:rPr lang="en-US" dirty="0" smtClean="0"/>
              <a:t>contracting.</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9.gif"/>
          <p:cNvPicPr>
            <a:picLocks noChangeAspect="1"/>
          </p:cNvPicPr>
          <p:nvPr/>
        </p:nvPicPr>
        <p:blipFill>
          <a:blip r:embed="rId3" cstate="print"/>
          <a:stretch>
            <a:fillRect/>
          </a:stretch>
        </p:blipFill>
        <p:spPr>
          <a:xfrm>
            <a:off x="1874671" y="304800"/>
            <a:ext cx="5394658" cy="6248399"/>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aphistory2010.yolasite.com/resources/Americans%20with%20Disabilities%20Act%20.gif"/>
          <p:cNvPicPr>
            <a:picLocks noChangeAspect="1" noChangeArrowheads="1"/>
          </p:cNvPicPr>
          <p:nvPr/>
        </p:nvPicPr>
        <p:blipFill>
          <a:blip r:embed="rId3" cstate="print"/>
          <a:srcRect/>
          <a:stretch>
            <a:fillRect/>
          </a:stretch>
        </p:blipFill>
        <p:spPr bwMode="auto">
          <a:xfrm>
            <a:off x="1828800" y="304800"/>
            <a:ext cx="6558580" cy="6392773"/>
          </a:xfrm>
          <a:prstGeom prst="rect">
            <a:avLst/>
          </a:prstGeom>
          <a:noFill/>
        </p:spPr>
      </p:pic>
    </p:spTree>
    <p:extLst>
      <p:ext uri="{BB962C8B-B14F-4D97-AF65-F5344CB8AC3E}">
        <p14:creationId xmlns:p14="http://schemas.microsoft.com/office/powerpoint/2010/main" val="11499412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Bush signs in ADA of 1990.jpg"/>
          <p:cNvPicPr>
            <a:picLocks noChangeAspect="1" noChangeArrowheads="1"/>
          </p:cNvPicPr>
          <p:nvPr/>
        </p:nvPicPr>
        <p:blipFill>
          <a:blip r:embed="rId3" cstate="print"/>
          <a:srcRect/>
          <a:stretch>
            <a:fillRect/>
          </a:stretch>
        </p:blipFill>
        <p:spPr bwMode="auto">
          <a:xfrm>
            <a:off x="-198182" y="381000"/>
            <a:ext cx="9075166" cy="6019800"/>
          </a:xfrm>
          <a:prstGeom prst="rect">
            <a:avLst/>
          </a:prstGeom>
          <a:noFill/>
        </p:spPr>
      </p:pic>
    </p:spTree>
    <p:extLst>
      <p:ext uri="{BB962C8B-B14F-4D97-AF65-F5344CB8AC3E}">
        <p14:creationId xmlns:p14="http://schemas.microsoft.com/office/powerpoint/2010/main" val="23740718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458200" cy="7571303"/>
          </a:xfrm>
          <a:prstGeom prst="rect">
            <a:avLst/>
          </a:prstGeom>
          <a:noFill/>
        </p:spPr>
        <p:txBody>
          <a:bodyPr wrap="square" rtlCol="0">
            <a:spAutoFit/>
          </a:bodyPr>
          <a:lstStyle/>
          <a:p>
            <a:pPr algn="ctr"/>
            <a:r>
              <a:rPr lang="en-US" b="1" dirty="0" smtClean="0">
                <a:solidFill>
                  <a:prstClr val="black"/>
                </a:solidFill>
              </a:rPr>
              <a:t>ADA</a:t>
            </a:r>
          </a:p>
          <a:p>
            <a:r>
              <a:rPr lang="en-US" b="1" dirty="0" smtClean="0">
                <a:solidFill>
                  <a:prstClr val="black"/>
                </a:solidFill>
              </a:rPr>
              <a:t>Employment </a:t>
            </a:r>
            <a:r>
              <a:rPr lang="en-US" b="1" dirty="0">
                <a:solidFill>
                  <a:prstClr val="black"/>
                </a:solidFill>
              </a:rPr>
              <a:t>(Title I):</a:t>
            </a:r>
            <a:r>
              <a:rPr lang="en-US" dirty="0">
                <a:solidFill>
                  <a:prstClr val="black"/>
                </a:solidFill>
              </a:rPr>
              <a:t> Businesses must provide reasonable accommodations to protect the rights of individuals with disabilities in all aspects of employment. Possible changes may include restructuring jobs, altering the layout of workstations, or modifying equipment. Employment aspects may include the application process, hiring, wages, benefits, and all other aspects of employment. Medical examinations are highly regulated</a:t>
            </a:r>
            <a:r>
              <a:rPr lang="en-US" dirty="0" smtClean="0">
                <a:solidFill>
                  <a:prstClr val="black"/>
                </a:solidFill>
              </a:rPr>
              <a:t>.</a:t>
            </a:r>
          </a:p>
          <a:p>
            <a:endParaRPr lang="en-US" dirty="0">
              <a:solidFill>
                <a:prstClr val="black"/>
              </a:solidFill>
            </a:endParaRPr>
          </a:p>
          <a:p>
            <a:r>
              <a:rPr lang="en-US" b="1" dirty="0">
                <a:solidFill>
                  <a:prstClr val="black"/>
                </a:solidFill>
              </a:rPr>
              <a:t>Public Services (Title II): </a:t>
            </a:r>
            <a:r>
              <a:rPr lang="en-US" dirty="0">
                <a:solidFill>
                  <a:prstClr val="black"/>
                </a:solidFill>
              </a:rPr>
              <a:t>Public services, which include state and local government instrumentalities, the National Railroad Passenger Corporation, and other commuter authorities, cannot deny services to people with disabilities or deny participation in programs or activities that are available to people without disabilities. In addition, public transportation systems, such as public transit buses, must be accessible to individuals with disabilities.</a:t>
            </a:r>
          </a:p>
          <a:p>
            <a:r>
              <a:rPr lang="en-US" dirty="0">
                <a:solidFill>
                  <a:prstClr val="black"/>
                </a:solidFill>
              </a:rPr>
              <a:t/>
            </a:r>
            <a:br>
              <a:rPr lang="en-US" dirty="0">
                <a:solidFill>
                  <a:prstClr val="black"/>
                </a:solidFill>
              </a:rPr>
            </a:br>
            <a:r>
              <a:rPr lang="en-US" b="1" dirty="0">
                <a:solidFill>
                  <a:prstClr val="black"/>
                </a:solidFill>
              </a:rPr>
              <a:t> Public Accommodations (Title III): </a:t>
            </a:r>
            <a:r>
              <a:rPr lang="en-US" dirty="0">
                <a:solidFill>
                  <a:prstClr val="black"/>
                </a:solidFill>
              </a:rPr>
              <a:t>All new construction and modifications must be accessible to individuals with disabilities. For existing facilities, barriers to services must be removed if readily achievable. Public accommodations include facilities such as restaurants, hotels, grocery stores, retail stores, etc., as well as privately owned transportation systems</a:t>
            </a:r>
            <a:r>
              <a:rPr lang="en-US" dirty="0" smtClean="0">
                <a:solidFill>
                  <a:prstClr val="black"/>
                </a:solidFill>
              </a:rPr>
              <a:t>.</a:t>
            </a:r>
          </a:p>
          <a:p>
            <a:endParaRPr lang="en-US" dirty="0">
              <a:solidFill>
                <a:prstClr val="black"/>
              </a:solidFill>
            </a:endParaRPr>
          </a:p>
          <a:p>
            <a:r>
              <a:rPr lang="en-US" b="1" dirty="0">
                <a:solidFill>
                  <a:prstClr val="black"/>
                </a:solidFill>
              </a:rPr>
              <a:t>Telecommunications (Title IV): </a:t>
            </a:r>
            <a:r>
              <a:rPr lang="en-US" dirty="0">
                <a:solidFill>
                  <a:prstClr val="black"/>
                </a:solidFill>
              </a:rPr>
              <a:t>Telecommunications companies offering telephone service to the general public must have telephone relay service to individuals who use telecommunication devices for the deaf (TTYs) or similar devices.</a:t>
            </a:r>
          </a:p>
          <a:p>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3340632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4939</TotalTime>
  <Words>1282</Words>
  <Application>Microsoft Office PowerPoint</Application>
  <PresentationFormat>On-screen Show (4:3)</PresentationFormat>
  <Paragraphs>160</Paragraphs>
  <Slides>49</Slides>
  <Notes>34</Notes>
  <HiddenSlides>0</HiddenSlides>
  <MMClips>5</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49</vt:i4>
      </vt:variant>
    </vt:vector>
  </HeadingPairs>
  <TitlesOfParts>
    <vt:vector size="53"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61</cp:revision>
  <dcterms:created xsi:type="dcterms:W3CDTF">2011-04-14T15:44:48Z</dcterms:created>
  <dcterms:modified xsi:type="dcterms:W3CDTF">2016-04-19T17:16:08Z</dcterms:modified>
</cp:coreProperties>
</file>