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Lst>
  <p:notesMasterIdLst>
    <p:notesMasterId r:id="rId57"/>
  </p:notesMasterIdLst>
  <p:sldIdLst>
    <p:sldId id="298" r:id="rId5"/>
    <p:sldId id="262" r:id="rId6"/>
    <p:sldId id="380" r:id="rId7"/>
    <p:sldId id="336" r:id="rId8"/>
    <p:sldId id="353" r:id="rId9"/>
    <p:sldId id="368" r:id="rId10"/>
    <p:sldId id="356" r:id="rId11"/>
    <p:sldId id="338" r:id="rId12"/>
    <p:sldId id="370" r:id="rId13"/>
    <p:sldId id="337" r:id="rId14"/>
    <p:sldId id="391" r:id="rId15"/>
    <p:sldId id="394" r:id="rId16"/>
    <p:sldId id="393" r:id="rId17"/>
    <p:sldId id="392" r:id="rId18"/>
    <p:sldId id="385" r:id="rId19"/>
    <p:sldId id="386" r:id="rId20"/>
    <p:sldId id="389" r:id="rId21"/>
    <p:sldId id="426" r:id="rId22"/>
    <p:sldId id="421" r:id="rId23"/>
    <p:sldId id="395" r:id="rId24"/>
    <p:sldId id="375" r:id="rId25"/>
    <p:sldId id="382" r:id="rId26"/>
    <p:sldId id="378" r:id="rId27"/>
    <p:sldId id="379" r:id="rId28"/>
    <p:sldId id="383" r:id="rId29"/>
    <p:sldId id="396" r:id="rId30"/>
    <p:sldId id="402" r:id="rId31"/>
    <p:sldId id="403" r:id="rId32"/>
    <p:sldId id="425" r:id="rId33"/>
    <p:sldId id="422" r:id="rId34"/>
    <p:sldId id="423" r:id="rId35"/>
    <p:sldId id="397" r:id="rId36"/>
    <p:sldId id="398" r:id="rId37"/>
    <p:sldId id="399" r:id="rId38"/>
    <p:sldId id="400" r:id="rId39"/>
    <p:sldId id="401" r:id="rId40"/>
    <p:sldId id="424" r:id="rId41"/>
    <p:sldId id="405" r:id="rId42"/>
    <p:sldId id="409" r:id="rId43"/>
    <p:sldId id="406" r:id="rId44"/>
    <p:sldId id="407" r:id="rId45"/>
    <p:sldId id="408" r:id="rId46"/>
    <p:sldId id="418" r:id="rId47"/>
    <p:sldId id="419" r:id="rId48"/>
    <p:sldId id="420" r:id="rId49"/>
    <p:sldId id="410" r:id="rId50"/>
    <p:sldId id="411" r:id="rId51"/>
    <p:sldId id="412" r:id="rId52"/>
    <p:sldId id="413" r:id="rId53"/>
    <p:sldId id="414" r:id="rId54"/>
    <p:sldId id="415" r:id="rId55"/>
    <p:sldId id="41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4" autoAdjust="0"/>
    <p:restoredTop sz="94660"/>
  </p:normalViewPr>
  <p:slideViewPr>
    <p:cSldViewPr>
      <p:cViewPr varScale="1">
        <p:scale>
          <a:sx n="87" d="100"/>
          <a:sy n="87" d="100"/>
        </p:scale>
        <p:origin x="161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509A2-C946-46EF-9F31-ECC8DCECCC05}" type="datetimeFigureOut">
              <a:rPr lang="en-US" smtClean="0"/>
              <a:pPr/>
              <a:t>03-May-16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698AE4-61D8-4111-B0DD-237E5F19726D}" type="slidenum">
              <a:rPr lang="en-US" smtClean="0"/>
              <a:pPr/>
              <a:t>‹#›</a:t>
            </a:fld>
            <a:endParaRPr lang="en-US"/>
          </a:p>
        </p:txBody>
      </p:sp>
    </p:spTree>
    <p:extLst>
      <p:ext uri="{BB962C8B-B14F-4D97-AF65-F5344CB8AC3E}">
        <p14:creationId xmlns:p14="http://schemas.microsoft.com/office/powerpoint/2010/main" val="11314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a:t>
            </a:fld>
            <a:endParaRPr lang="en-US"/>
          </a:p>
        </p:txBody>
      </p:sp>
    </p:spTree>
    <p:extLst>
      <p:ext uri="{BB962C8B-B14F-4D97-AF65-F5344CB8AC3E}">
        <p14:creationId xmlns:p14="http://schemas.microsoft.com/office/powerpoint/2010/main" val="3832015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a:t>
            </a:fld>
            <a:endParaRPr lang="en-US"/>
          </a:p>
        </p:txBody>
      </p:sp>
    </p:spTree>
    <p:extLst>
      <p:ext uri="{BB962C8B-B14F-4D97-AF65-F5344CB8AC3E}">
        <p14:creationId xmlns:p14="http://schemas.microsoft.com/office/powerpoint/2010/main" val="1940827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4</a:t>
            </a:fld>
            <a:endParaRPr lang="en-US"/>
          </a:p>
        </p:txBody>
      </p:sp>
    </p:spTree>
    <p:extLst>
      <p:ext uri="{BB962C8B-B14F-4D97-AF65-F5344CB8AC3E}">
        <p14:creationId xmlns:p14="http://schemas.microsoft.com/office/powerpoint/2010/main" val="876487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5</a:t>
            </a:fld>
            <a:endParaRPr lang="en-US"/>
          </a:p>
        </p:txBody>
      </p:sp>
    </p:spTree>
    <p:extLst>
      <p:ext uri="{BB962C8B-B14F-4D97-AF65-F5344CB8AC3E}">
        <p14:creationId xmlns:p14="http://schemas.microsoft.com/office/powerpoint/2010/main" val="3709700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7</a:t>
            </a:fld>
            <a:endParaRPr lang="en-US"/>
          </a:p>
        </p:txBody>
      </p:sp>
    </p:spTree>
    <p:extLst>
      <p:ext uri="{BB962C8B-B14F-4D97-AF65-F5344CB8AC3E}">
        <p14:creationId xmlns:p14="http://schemas.microsoft.com/office/powerpoint/2010/main" val="1694322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8</a:t>
            </a:fld>
            <a:endParaRPr lang="en-US"/>
          </a:p>
        </p:txBody>
      </p:sp>
    </p:spTree>
    <p:extLst>
      <p:ext uri="{BB962C8B-B14F-4D97-AF65-F5344CB8AC3E}">
        <p14:creationId xmlns:p14="http://schemas.microsoft.com/office/powerpoint/2010/main" val="1688619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10</a:t>
            </a:fld>
            <a:endParaRPr lang="en-US"/>
          </a:p>
        </p:txBody>
      </p:sp>
    </p:spTree>
    <p:extLst>
      <p:ext uri="{BB962C8B-B14F-4D97-AF65-F5344CB8AC3E}">
        <p14:creationId xmlns:p14="http://schemas.microsoft.com/office/powerpoint/2010/main" val="4118727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149037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64925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527516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17968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756884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575519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03-May-16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03-May-16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pPr/>
              <a:t>03-May-16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pPr/>
              <a:t>03-May-16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pPr/>
              <a:t>03-May-16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pPr/>
              <a:t>03-May-16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pPr/>
              <a:t>03-May-16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03-May-16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03-May-16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03-May-16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03-May-16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154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929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3948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02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1837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164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7327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455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731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0420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3708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089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135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453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589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861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6092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97310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31374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565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713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967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9897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8465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20898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7158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402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48624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943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628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1367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97252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55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60053-6CEE-459F-8369-53213F7E70ED}" type="datetimeFigureOut">
              <a:rPr lang="en-US" smtClean="0"/>
              <a:pPr/>
              <a:t>03-May-16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15DD6-9896-444E-BE52-3DFD56D374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54A0817-7BF2-47B3-9866-770BF01B4A1C}"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233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2489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AD60053-6CEE-459F-8369-53213F7E70ED}" type="datetimeFigureOut">
              <a:rPr lang="en-US" smtClean="0">
                <a:solidFill>
                  <a:prstClr val="black">
                    <a:tint val="75000"/>
                  </a:prstClr>
                </a:solidFill>
              </a:rPr>
              <a:pPr/>
              <a:t>03-May-16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20058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wbushbullhorn.jpg"/>
          <p:cNvPicPr>
            <a:picLocks noChangeAspect="1"/>
          </p:cNvPicPr>
          <p:nvPr/>
        </p:nvPicPr>
        <p:blipFill>
          <a:blip r:embed="rId3" cstate="print"/>
          <a:stretch>
            <a:fillRect/>
          </a:stretch>
        </p:blipFill>
        <p:spPr>
          <a:xfrm>
            <a:off x="109967" y="533400"/>
            <a:ext cx="8809653" cy="5867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ey_bush1.jpg"/>
          <p:cNvPicPr>
            <a:picLocks noChangeAspect="1"/>
          </p:cNvPicPr>
          <p:nvPr/>
        </p:nvPicPr>
        <p:blipFill>
          <a:blip r:embed="rId3" cstate="print"/>
          <a:stretch>
            <a:fillRect/>
          </a:stretch>
        </p:blipFill>
        <p:spPr>
          <a:xfrm>
            <a:off x="402523" y="153590"/>
            <a:ext cx="8436677" cy="647580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09599"/>
            <a:ext cx="9094787" cy="5669477"/>
          </a:xfrm>
          <a:prstGeom prst="rect">
            <a:avLst/>
          </a:prstGeom>
        </p:spPr>
      </p:pic>
    </p:spTree>
    <p:extLst>
      <p:ext uri="{BB962C8B-B14F-4D97-AF65-F5344CB8AC3E}">
        <p14:creationId xmlns:p14="http://schemas.microsoft.com/office/powerpoint/2010/main" val="3280157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questionauthority.files.wordpress.com/2010/02/img-nm-campos-torture-yoo-bybee_001643905153.jpg"/>
          <p:cNvPicPr>
            <a:picLocks noChangeAspect="1" noChangeArrowheads="1"/>
          </p:cNvPicPr>
          <p:nvPr/>
        </p:nvPicPr>
        <p:blipFill>
          <a:blip r:embed="rId3" cstate="print"/>
          <a:srcRect/>
          <a:stretch>
            <a:fillRect/>
          </a:stretch>
        </p:blipFill>
        <p:spPr bwMode="auto">
          <a:xfrm>
            <a:off x="92951" y="839682"/>
            <a:ext cx="8898649" cy="510391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28600"/>
            <a:ext cx="8305800" cy="7615238"/>
          </a:xfrm>
          <a:prstGeom prst="rect">
            <a:avLst/>
          </a:prstGeom>
          <a:noFill/>
        </p:spPr>
        <p:txBody>
          <a:bodyPr wrap="square" rtlCol="0">
            <a:spAutoFit/>
          </a:bodyPr>
          <a:lstStyle/>
          <a:p>
            <a:r>
              <a:rPr lang="en-US" sz="2000" dirty="0" smtClean="0"/>
              <a:t>We  have explained the scope of  the President's Commander-in Chief power. In those opinions, we explained  that  the  text,  structure  and  history  of  the  Constitution  establish  that  the  Founders entrusted  the  President with the  primary responsibility,  and  therefore the power,  to  protect the security  of  the  United  States…</a:t>
            </a:r>
          </a:p>
          <a:p>
            <a:endParaRPr lang="en-US" sz="2000" dirty="0" smtClean="0"/>
          </a:p>
          <a:p>
            <a:r>
              <a:rPr lang="en-US" sz="2000" b="1" dirty="0" smtClean="0">
                <a:solidFill>
                  <a:srgbClr val="FF0000"/>
                </a:solidFill>
              </a:rPr>
              <a:t>The structure of  the Constitution  demonstrates  that  any  power  traditionally understood  as  pertaining  to  the executive -which  includes  the  conduct  of  warfare  and  the  defense  of  the  nation-unless expressly assigned to  Congress, is  vested in the President</a:t>
            </a:r>
            <a:r>
              <a:rPr lang="en-US" sz="2000" dirty="0" smtClean="0"/>
              <a:t>…</a:t>
            </a:r>
          </a:p>
          <a:p>
            <a:endParaRPr lang="en-US" sz="2000" dirty="0" smtClean="0"/>
          </a:p>
          <a:p>
            <a:r>
              <a:rPr lang="en-US" sz="2000" dirty="0" smtClean="0"/>
              <a:t>Ordinary  federal criminal  statutes  do  not  apply to the properly-authorized interrogation of  enemy combatants by the United States Armed Forces during an armed conflict…</a:t>
            </a:r>
          </a:p>
          <a:p>
            <a:endParaRPr lang="en-US" sz="2000" dirty="0" smtClean="0"/>
          </a:p>
          <a:p>
            <a:r>
              <a:rPr lang="en-US" sz="2000" b="1" dirty="0" smtClean="0">
                <a:solidFill>
                  <a:srgbClr val="FF0000"/>
                </a:solidFill>
              </a:rPr>
              <a:t>Even if  these [anti-torture] statutes were misconstrued to apply to persons acting at the direction of  the President during the conduct of  war,  the Department of Justice could not enforce this law or any of  the other criminal statutes applicable to the special maritime and territorial jurisdiction against federal officials acting pursuant to the President's constitutional authority to direct a war.</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050" y="304800"/>
            <a:ext cx="6447078"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9481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amnestyusa.org/magazine/i/guantanamo.jpg"/>
          <p:cNvPicPr>
            <a:picLocks noChangeAspect="1" noChangeArrowheads="1"/>
          </p:cNvPicPr>
          <p:nvPr/>
        </p:nvPicPr>
        <p:blipFill>
          <a:blip r:embed="rId3" cstate="print"/>
          <a:srcRect/>
          <a:stretch>
            <a:fillRect/>
          </a:stretch>
        </p:blipFill>
        <p:spPr bwMode="auto">
          <a:xfrm>
            <a:off x="214824" y="152209"/>
            <a:ext cx="8548176" cy="579139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7017306"/>
          </a:xfrm>
          <a:prstGeom prst="rect">
            <a:avLst/>
          </a:prstGeom>
          <a:noFill/>
        </p:spPr>
        <p:txBody>
          <a:bodyPr wrap="square" rtlCol="0">
            <a:spAutoFit/>
          </a:bodyPr>
          <a:lstStyle/>
          <a:p>
            <a:pPr algn="ctr"/>
            <a:r>
              <a:rPr lang="en-US" i="1" dirty="0" err="1" smtClean="0"/>
              <a:t>Hamdi</a:t>
            </a:r>
            <a:r>
              <a:rPr lang="en-US" i="1" dirty="0" smtClean="0"/>
              <a:t> v. Rumsfeld </a:t>
            </a:r>
            <a:r>
              <a:rPr lang="en-US" dirty="0" smtClean="0"/>
              <a:t>(2004)</a:t>
            </a:r>
          </a:p>
          <a:p>
            <a:endParaRPr lang="en-US" dirty="0" smtClean="0"/>
          </a:p>
          <a:p>
            <a:r>
              <a:rPr lang="en-US" dirty="0" smtClean="0"/>
              <a:t>Striking the proper constitutional balance here is of great importance to the Nation during this period of ongoing combat. But it is equally vital that our calculus not give short shrift to the values that this country holds dear or to the privilege that is American citizenship. It is during our most challenging and uncertain moments that our Nation's commitment to due process is most severely tested; and it is in those times that we must preserve our commitment at home to the principles for which we fight abroad…</a:t>
            </a:r>
          </a:p>
          <a:p>
            <a:endParaRPr lang="en-US" dirty="0" smtClean="0"/>
          </a:p>
          <a:p>
            <a:r>
              <a:rPr lang="en-US" dirty="0" smtClean="0"/>
              <a:t>We therefore hold that a citizen-detainee seeking to challenge his classification as an enemy combatant must receive notice of the factual basis for his classification, and a fair opportunity to rebut the Government's factual assertions before a neutral </a:t>
            </a:r>
            <a:r>
              <a:rPr lang="en-US" dirty="0" err="1" smtClean="0"/>
              <a:t>decisionmaker</a:t>
            </a:r>
            <a:r>
              <a:rPr lang="en-US" dirty="0" smtClean="0"/>
              <a:t>…</a:t>
            </a:r>
          </a:p>
          <a:p>
            <a:endParaRPr lang="en-US" dirty="0" smtClean="0"/>
          </a:p>
          <a:p>
            <a:r>
              <a:rPr lang="en-US" dirty="0" smtClean="0"/>
              <a:t>In so holding, </a:t>
            </a:r>
            <a:r>
              <a:rPr lang="en-US" b="1" dirty="0" smtClean="0">
                <a:solidFill>
                  <a:srgbClr val="FF0000"/>
                </a:solidFill>
              </a:rPr>
              <a:t>we necessarily reject the Government's assertion that separation of powers principles mandate a heavily circumscribed role for the courts in such circumstances. Indeed, the position that the courts must forgo any examination of the individual case and focus exclusively on the legality of the broader detention scheme cannot be mandated by any reasonable view of separation of powers, as this approach serves only to </a:t>
            </a:r>
            <a:r>
              <a:rPr lang="en-US" b="1" i="1" dirty="0" smtClean="0">
                <a:solidFill>
                  <a:srgbClr val="FF0000"/>
                </a:solidFill>
              </a:rPr>
              <a:t>condense</a:t>
            </a:r>
            <a:r>
              <a:rPr lang="en-US" b="1" dirty="0" smtClean="0">
                <a:solidFill>
                  <a:srgbClr val="FF0000"/>
                </a:solidFill>
              </a:rPr>
              <a:t> power into a single branch of government. We have long since made clear that a state of war is not a blank check for the President when it comes to the rights of the Nation's citizens.</a:t>
            </a: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620000" cy="5909310"/>
          </a:xfrm>
          <a:prstGeom prst="rect">
            <a:avLst/>
          </a:prstGeom>
          <a:noFill/>
        </p:spPr>
        <p:txBody>
          <a:bodyPr wrap="square" rtlCol="0">
            <a:spAutoFit/>
          </a:bodyPr>
          <a:lstStyle/>
          <a:p>
            <a:pPr fontAlgn="base"/>
            <a:r>
              <a:rPr lang="en-US" dirty="0" smtClean="0"/>
              <a:t>	</a:t>
            </a:r>
            <a:r>
              <a:rPr lang="en-US" b="1" cap="small" dirty="0" smtClean="0"/>
              <a:t>Justice </a:t>
            </a:r>
            <a:r>
              <a:rPr lang="en-US" b="1" cap="small" dirty="0"/>
              <a:t>Kennedy</a:t>
            </a:r>
            <a:r>
              <a:rPr lang="en-US" dirty="0"/>
              <a:t>: </a:t>
            </a:r>
            <a:r>
              <a:rPr lang="en-US" dirty="0" smtClean="0"/>
              <a:t>I’m </a:t>
            </a:r>
            <a:r>
              <a:rPr lang="en-US" dirty="0"/>
              <a:t>interested in your arguments on the... on the legitimacy and the regularity of these commissions.</a:t>
            </a:r>
          </a:p>
          <a:p>
            <a:pPr fontAlgn="base"/>
            <a:r>
              <a:rPr lang="en-US" dirty="0" smtClean="0"/>
              <a:t>	</a:t>
            </a:r>
            <a:r>
              <a:rPr lang="en-US" b="1" cap="small" dirty="0" smtClean="0"/>
              <a:t>Solicitor General Paul </a:t>
            </a:r>
            <a:r>
              <a:rPr lang="en-US" b="1" cap="small" dirty="0"/>
              <a:t>Clement</a:t>
            </a:r>
            <a:r>
              <a:rPr lang="en-US" b="1" dirty="0"/>
              <a:t>: </a:t>
            </a:r>
            <a:r>
              <a:rPr lang="en-US" dirty="0"/>
              <a:t>And if I could talk to various aspects of that, </a:t>
            </a:r>
            <a:r>
              <a:rPr lang="en-US" dirty="0" smtClean="0"/>
              <a:t>I’m </a:t>
            </a:r>
            <a:r>
              <a:rPr lang="en-US" dirty="0"/>
              <a:t>happy--</a:t>
            </a:r>
          </a:p>
          <a:p>
            <a:pPr fontAlgn="base"/>
            <a:r>
              <a:rPr lang="en-US" dirty="0" smtClean="0"/>
              <a:t>	</a:t>
            </a:r>
            <a:r>
              <a:rPr lang="en-US" b="1" cap="small" dirty="0" smtClean="0"/>
              <a:t>Justice </a:t>
            </a:r>
            <a:r>
              <a:rPr lang="en-US" b="1" cap="small" dirty="0"/>
              <a:t>Breyer</a:t>
            </a:r>
            <a:r>
              <a:rPr lang="en-US" dirty="0"/>
              <a:t>: Can I put the--</a:t>
            </a:r>
          </a:p>
          <a:p>
            <a:pPr fontAlgn="base"/>
            <a:r>
              <a:rPr lang="en-US" dirty="0" smtClean="0"/>
              <a:t>	</a:t>
            </a:r>
            <a:r>
              <a:rPr lang="en-US" b="1" cap="small" dirty="0" smtClean="0"/>
              <a:t>Mr</a:t>
            </a:r>
            <a:r>
              <a:rPr lang="en-US" b="1" cap="small" dirty="0"/>
              <a:t>. Clement</a:t>
            </a:r>
            <a:r>
              <a:rPr lang="en-US" dirty="0"/>
              <a:t>: --to do so.</a:t>
            </a:r>
          </a:p>
          <a:p>
            <a:pPr fontAlgn="base"/>
            <a:r>
              <a:rPr lang="en-US" dirty="0" smtClean="0"/>
              <a:t>	</a:t>
            </a:r>
            <a:r>
              <a:rPr lang="en-US" b="1" cap="small" dirty="0" smtClean="0"/>
              <a:t>Justice </a:t>
            </a:r>
            <a:r>
              <a:rPr lang="en-US" b="1" cap="small" dirty="0"/>
              <a:t>Breyer</a:t>
            </a:r>
            <a:r>
              <a:rPr lang="en-US" dirty="0"/>
              <a:t>: --that issue in... </a:t>
            </a:r>
            <a:r>
              <a:rPr lang="en-US" dirty="0" smtClean="0"/>
              <a:t>And ignore </a:t>
            </a:r>
            <a:r>
              <a:rPr lang="en-US" dirty="0"/>
              <a:t>my question, which is the same as Justice </a:t>
            </a:r>
            <a:r>
              <a:rPr lang="en-US" dirty="0" smtClean="0"/>
              <a:t>Kennedy's</a:t>
            </a:r>
            <a:r>
              <a:rPr lang="en-US" dirty="0"/>
              <a:t>, if it </a:t>
            </a:r>
            <a:r>
              <a:rPr lang="en-US" dirty="0" smtClean="0"/>
              <a:t>doesn't </a:t>
            </a:r>
            <a:r>
              <a:rPr lang="en-US" dirty="0"/>
              <a:t>help.</a:t>
            </a:r>
          </a:p>
          <a:p>
            <a:pPr fontAlgn="base"/>
            <a:r>
              <a:rPr lang="en-US" dirty="0" smtClean="0"/>
              <a:t>	I’m </a:t>
            </a:r>
            <a:r>
              <a:rPr lang="en-US" dirty="0"/>
              <a:t>trying to focus </a:t>
            </a:r>
            <a:r>
              <a:rPr lang="en-US" dirty="0" smtClean="0"/>
              <a:t>this. And</a:t>
            </a:r>
            <a:r>
              <a:rPr lang="en-US" dirty="0"/>
              <a:t>, in my mind, I take their argument as saying,</a:t>
            </a:r>
          </a:p>
          <a:p>
            <a:pPr fontAlgn="base"/>
            <a:r>
              <a:rPr lang="en-US" dirty="0" smtClean="0"/>
              <a:t>	“Look</a:t>
            </a:r>
            <a:r>
              <a:rPr lang="en-US" dirty="0"/>
              <a:t>, you want to try a war </a:t>
            </a:r>
            <a:r>
              <a:rPr lang="en-US" dirty="0" smtClean="0"/>
              <a:t>crime. You </a:t>
            </a:r>
            <a:r>
              <a:rPr lang="en-US" dirty="0"/>
              <a:t>want to say this is a war crimes </a:t>
            </a:r>
            <a:r>
              <a:rPr lang="en-US" dirty="0" smtClean="0"/>
              <a:t>tribunal.</a:t>
            </a:r>
          </a:p>
          <a:p>
            <a:pPr fontAlgn="base"/>
            <a:r>
              <a:rPr lang="en-US" dirty="0"/>
              <a:t>	</a:t>
            </a:r>
            <a:r>
              <a:rPr lang="en-US" dirty="0" smtClean="0"/>
              <a:t>“One</a:t>
            </a:r>
            <a:r>
              <a:rPr lang="en-US" dirty="0"/>
              <a:t>, this is not a war, at least not an ordinary war. </a:t>
            </a:r>
            <a:r>
              <a:rPr lang="en-US" dirty="0" smtClean="0"/>
              <a:t>Two</a:t>
            </a:r>
            <a:r>
              <a:rPr lang="en-US" dirty="0"/>
              <a:t>, </a:t>
            </a:r>
            <a:r>
              <a:rPr lang="en-US" dirty="0" smtClean="0"/>
              <a:t>it's </a:t>
            </a:r>
            <a:r>
              <a:rPr lang="en-US" dirty="0"/>
              <a:t>not a war </a:t>
            </a:r>
            <a:r>
              <a:rPr lang="en-US" i="1" dirty="0"/>
              <a:t>crime</a:t>
            </a:r>
            <a:r>
              <a:rPr lang="en-US" dirty="0"/>
              <a:t>, because that </a:t>
            </a:r>
            <a:r>
              <a:rPr lang="en-US" dirty="0" smtClean="0"/>
              <a:t>doesn't </a:t>
            </a:r>
            <a:r>
              <a:rPr lang="en-US" dirty="0"/>
              <a:t>fall under international law. </a:t>
            </a:r>
            <a:r>
              <a:rPr lang="en-US" dirty="0" smtClean="0"/>
              <a:t>And</a:t>
            </a:r>
            <a:r>
              <a:rPr lang="en-US" dirty="0"/>
              <a:t>, three, </a:t>
            </a:r>
            <a:r>
              <a:rPr lang="en-US" dirty="0" smtClean="0"/>
              <a:t>it's </a:t>
            </a:r>
            <a:r>
              <a:rPr lang="en-US" dirty="0"/>
              <a:t>not a war crime tribunal or commission, because no emergency, not on the battlefield, civil courts are open, there is no military commander asking for it, </a:t>
            </a:r>
            <a:r>
              <a:rPr lang="en-US" dirty="0" smtClean="0"/>
              <a:t>it's </a:t>
            </a:r>
            <a:r>
              <a:rPr lang="en-US" dirty="0"/>
              <a:t>not in any of those in other respects, like past </a:t>
            </a:r>
            <a:r>
              <a:rPr lang="en-US" dirty="0" smtClean="0"/>
              <a:t>history.</a:t>
            </a:r>
          </a:p>
          <a:p>
            <a:pPr fontAlgn="base"/>
            <a:r>
              <a:rPr lang="en-US" dirty="0"/>
              <a:t>	</a:t>
            </a:r>
            <a:r>
              <a:rPr lang="en-US" dirty="0" smtClean="0"/>
              <a:t>“And </a:t>
            </a:r>
            <a:r>
              <a:rPr lang="en-US" dirty="0"/>
              <a:t>if the President can do this, well, then he can set up commissions to go to Toledo, and, in Toledo, pick up an alien, and not have any trial at all, except before that special commission</a:t>
            </a:r>
            <a:r>
              <a:rPr lang="en-US" dirty="0" smtClean="0"/>
              <a:t>.”</a:t>
            </a:r>
            <a:endParaRPr lang="en-US" dirty="0"/>
          </a:p>
          <a:p>
            <a:endParaRPr lang="en-US" dirty="0"/>
          </a:p>
        </p:txBody>
      </p:sp>
      <p:pic>
        <p:nvPicPr>
          <p:cNvPr id="3" name="hamd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9000" y="5562600"/>
            <a:ext cx="609600" cy="609600"/>
          </a:xfrm>
          <a:prstGeom prst="rect">
            <a:avLst/>
          </a:prstGeom>
        </p:spPr>
      </p:pic>
    </p:spTree>
    <p:extLst>
      <p:ext uri="{BB962C8B-B14F-4D97-AF65-F5344CB8AC3E}">
        <p14:creationId xmlns:p14="http://schemas.microsoft.com/office/powerpoint/2010/main" val="5180386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98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848600" cy="5078313"/>
          </a:xfrm>
          <a:prstGeom prst="rect">
            <a:avLst/>
          </a:prstGeom>
          <a:noFill/>
        </p:spPr>
        <p:txBody>
          <a:bodyPr wrap="square" rtlCol="0">
            <a:spAutoFit/>
          </a:bodyPr>
          <a:lstStyle/>
          <a:p>
            <a:pPr algn="ctr"/>
            <a:r>
              <a:rPr lang="en-US" i="1" dirty="0" err="1" smtClean="0"/>
              <a:t>Hamdan</a:t>
            </a:r>
            <a:r>
              <a:rPr lang="en-US" i="1" dirty="0" smtClean="0"/>
              <a:t> v. Rumsfeld </a:t>
            </a:r>
            <a:r>
              <a:rPr lang="en-US" dirty="0" smtClean="0"/>
              <a:t>(2006)</a:t>
            </a:r>
          </a:p>
          <a:p>
            <a:endParaRPr lang="en-US" dirty="0" smtClean="0"/>
          </a:p>
          <a:p>
            <a:r>
              <a:rPr lang="en-US" dirty="0" smtClean="0"/>
              <a:t>At a minimum, the Government must make a substantial showing that the crime for which it seeks to try a defendant by military commission is acknowledged to be an offense against the law of war. That burden is far from satisfied here. The crime of “conspiracy” has rarely if ever been tried as such in this country by any law-of-war military commission not exercising some other form of jurisdiction, and does not appear in either the Geneva Conventions or the Hague Conventions—the major treaties on the law of war . . .</a:t>
            </a:r>
          </a:p>
          <a:p>
            <a:endParaRPr lang="en-US" dirty="0" smtClean="0"/>
          </a:p>
          <a:p>
            <a:r>
              <a:rPr lang="en-US" dirty="0" smtClean="0"/>
              <a:t>The charge's shortcomings are not merely formal, but are indicative of a broader inability on the Executive's part here to satisfy the most basic precondition—at least in the absence of specific congressional authorization—for establishment of military commissions: military necessity. . . .</a:t>
            </a:r>
          </a:p>
          <a:p>
            <a:endParaRPr lang="en-US" dirty="0" smtClean="0"/>
          </a:p>
          <a:p>
            <a:r>
              <a:rPr lang="en-US" b="1" dirty="0" smtClean="0">
                <a:solidFill>
                  <a:srgbClr val="FF0000"/>
                </a:solidFill>
              </a:rPr>
              <a:t>In undertaking to try </a:t>
            </a:r>
            <a:r>
              <a:rPr lang="en-US" b="1" dirty="0" err="1" smtClean="0">
                <a:solidFill>
                  <a:srgbClr val="FF0000"/>
                </a:solidFill>
              </a:rPr>
              <a:t>Hamdan</a:t>
            </a:r>
            <a:r>
              <a:rPr lang="en-US" b="1" dirty="0" smtClean="0">
                <a:solidFill>
                  <a:srgbClr val="FF0000"/>
                </a:solidFill>
              </a:rPr>
              <a:t> and subject him to criminal punishment, the Executive is bound to comply with the Rule of Law that prevails in this jurisdiction.</a:t>
            </a:r>
            <a:endParaRPr lang="en-US" b="1"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568" y="5225633"/>
            <a:ext cx="6062663"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18361"/>
            <a:ext cx="8001000" cy="5217520"/>
          </a:xfrm>
          <a:prstGeom prst="rect">
            <a:avLst/>
          </a:prstGeom>
        </p:spPr>
      </p:pic>
    </p:spTree>
    <p:extLst>
      <p:ext uri="{BB962C8B-B14F-4D97-AF65-F5344CB8AC3E}">
        <p14:creationId xmlns:p14="http://schemas.microsoft.com/office/powerpoint/2010/main" val="161945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76200"/>
            <a:ext cx="8544560" cy="6248400"/>
          </a:xfrm>
          <a:prstGeom prst="rect">
            <a:avLst/>
          </a:prstGeom>
        </p:spPr>
      </p:pic>
    </p:spTree>
    <p:extLst>
      <p:ext uri="{BB962C8B-B14F-4D97-AF65-F5344CB8AC3E}">
        <p14:creationId xmlns:p14="http://schemas.microsoft.com/office/powerpoint/2010/main" val="3078611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20591" y="152400"/>
            <a:ext cx="7213599" cy="5410200"/>
          </a:xfrm>
          <a:prstGeom prst="rect">
            <a:avLst/>
          </a:prstGeom>
        </p:spPr>
      </p:pic>
    </p:spTree>
    <p:extLst>
      <p:ext uri="{BB962C8B-B14F-4D97-AF65-F5344CB8AC3E}">
        <p14:creationId xmlns:p14="http://schemas.microsoft.com/office/powerpoint/2010/main" val="3213677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25" y="76200"/>
            <a:ext cx="9239250" cy="4981575"/>
          </a:xfrm>
          <a:prstGeom prst="rect">
            <a:avLst/>
          </a:prstGeom>
        </p:spPr>
      </p:pic>
    </p:spTree>
    <p:extLst>
      <p:ext uri="{BB962C8B-B14F-4D97-AF65-F5344CB8AC3E}">
        <p14:creationId xmlns:p14="http://schemas.microsoft.com/office/powerpoint/2010/main" val="150883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0" y="47625"/>
            <a:ext cx="9029700" cy="6762750"/>
          </a:xfrm>
          <a:prstGeom prst="rect">
            <a:avLst/>
          </a:prstGeom>
        </p:spPr>
      </p:pic>
    </p:spTree>
    <p:extLst>
      <p:ext uri="{BB962C8B-B14F-4D97-AF65-F5344CB8AC3E}">
        <p14:creationId xmlns:p14="http://schemas.microsoft.com/office/powerpoint/2010/main" val="3230816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393453" cy="3290455"/>
          </a:xfrm>
          <a:prstGeom prst="rect">
            <a:avLst/>
          </a:prstGeom>
        </p:spPr>
      </p:pic>
      <p:pic>
        <p:nvPicPr>
          <p:cNvPr id="3" name="Picture 2"/>
          <p:cNvPicPr>
            <a:picLocks noChangeAspect="1"/>
          </p:cNvPicPr>
          <p:nvPr/>
        </p:nvPicPr>
        <p:blipFill>
          <a:blip r:embed="rId3"/>
          <a:stretch>
            <a:fillRect/>
          </a:stretch>
        </p:blipFill>
        <p:spPr>
          <a:xfrm>
            <a:off x="4648200" y="3290455"/>
            <a:ext cx="4338740" cy="3438525"/>
          </a:xfrm>
          <a:prstGeom prst="rect">
            <a:avLst/>
          </a:prstGeom>
        </p:spPr>
      </p:pic>
    </p:spTree>
    <p:extLst>
      <p:ext uri="{BB962C8B-B14F-4D97-AF65-F5344CB8AC3E}">
        <p14:creationId xmlns:p14="http://schemas.microsoft.com/office/powerpoint/2010/main" val="1216639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228600"/>
            <a:ext cx="6081960" cy="6339235"/>
          </a:xfrm>
          <a:prstGeom prst="rect">
            <a:avLst/>
          </a:prstGeom>
        </p:spPr>
      </p:pic>
    </p:spTree>
    <p:extLst>
      <p:ext uri="{BB962C8B-B14F-4D97-AF65-F5344CB8AC3E}">
        <p14:creationId xmlns:p14="http://schemas.microsoft.com/office/powerpoint/2010/main" val="390182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0"/>
            <a:ext cx="4406677" cy="4724400"/>
          </a:xfrm>
          <a:prstGeom prst="rect">
            <a:avLst/>
          </a:prstGeom>
        </p:spPr>
      </p:pic>
      <p:pic>
        <p:nvPicPr>
          <p:cNvPr id="3" name="Picture 2"/>
          <p:cNvPicPr>
            <a:picLocks noChangeAspect="1"/>
          </p:cNvPicPr>
          <p:nvPr/>
        </p:nvPicPr>
        <p:blipFill>
          <a:blip r:embed="rId3"/>
          <a:stretch>
            <a:fillRect/>
          </a:stretch>
        </p:blipFill>
        <p:spPr>
          <a:xfrm>
            <a:off x="465025" y="2743200"/>
            <a:ext cx="7286625" cy="3962400"/>
          </a:xfrm>
          <a:prstGeom prst="rect">
            <a:avLst/>
          </a:prstGeom>
        </p:spPr>
      </p:pic>
    </p:spTree>
    <p:extLst>
      <p:ext uri="{BB962C8B-B14F-4D97-AF65-F5344CB8AC3E}">
        <p14:creationId xmlns:p14="http://schemas.microsoft.com/office/powerpoint/2010/main" val="1694875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7350" y="9525"/>
            <a:ext cx="5829300" cy="6838950"/>
          </a:xfrm>
          <a:prstGeom prst="rect">
            <a:avLst/>
          </a:prstGeom>
        </p:spPr>
      </p:pic>
    </p:spTree>
    <p:extLst>
      <p:ext uri="{BB962C8B-B14F-4D97-AF65-F5344CB8AC3E}">
        <p14:creationId xmlns:p14="http://schemas.microsoft.com/office/powerpoint/2010/main" val="3764626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1" y="38600"/>
            <a:ext cx="7315200" cy="6642415"/>
          </a:xfrm>
          <a:prstGeom prst="rect">
            <a:avLst/>
          </a:prstGeom>
        </p:spPr>
      </p:pic>
    </p:spTree>
    <p:extLst>
      <p:ext uri="{BB962C8B-B14F-4D97-AF65-F5344CB8AC3E}">
        <p14:creationId xmlns:p14="http://schemas.microsoft.com/office/powerpoint/2010/main" val="1078420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berts.jpg"/>
          <p:cNvPicPr>
            <a:picLocks noChangeAspect="1"/>
          </p:cNvPicPr>
          <p:nvPr/>
        </p:nvPicPr>
        <p:blipFill>
          <a:blip r:embed="rId3" cstate="print"/>
          <a:stretch>
            <a:fillRect/>
          </a:stretch>
        </p:blipFill>
        <p:spPr>
          <a:xfrm>
            <a:off x="-4590" y="76200"/>
            <a:ext cx="2991299" cy="4122580"/>
          </a:xfrm>
          <a:prstGeom prst="rect">
            <a:avLst/>
          </a:prstGeom>
        </p:spPr>
      </p:pic>
      <p:pic>
        <p:nvPicPr>
          <p:cNvPr id="2" name="Picture 1"/>
          <p:cNvPicPr>
            <a:picLocks noChangeAspect="1"/>
          </p:cNvPicPr>
          <p:nvPr/>
        </p:nvPicPr>
        <p:blipFill>
          <a:blip r:embed="rId4"/>
          <a:stretch>
            <a:fillRect/>
          </a:stretch>
        </p:blipFill>
        <p:spPr>
          <a:xfrm>
            <a:off x="3276600" y="152400"/>
            <a:ext cx="5694158" cy="3657917"/>
          </a:xfrm>
          <a:prstGeom prst="rect">
            <a:avLst/>
          </a:prstGeom>
        </p:spPr>
      </p:pic>
    </p:spTree>
    <p:extLst>
      <p:ext uri="{BB962C8B-B14F-4D97-AF65-F5344CB8AC3E}">
        <p14:creationId xmlns:p14="http://schemas.microsoft.com/office/powerpoint/2010/main" val="1818617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8263"/>
            <a:ext cx="6286500" cy="3533775"/>
          </a:xfrm>
          <a:prstGeom prst="rect">
            <a:avLst/>
          </a:prstGeom>
        </p:spPr>
      </p:pic>
      <p:pic>
        <p:nvPicPr>
          <p:cNvPr id="3" name="Picture 2"/>
          <p:cNvPicPr>
            <a:picLocks noChangeAspect="1"/>
          </p:cNvPicPr>
          <p:nvPr/>
        </p:nvPicPr>
        <p:blipFill>
          <a:blip r:embed="rId3"/>
          <a:stretch>
            <a:fillRect/>
          </a:stretch>
        </p:blipFill>
        <p:spPr>
          <a:xfrm>
            <a:off x="3886200" y="8263"/>
            <a:ext cx="5464056" cy="3633597"/>
          </a:xfrm>
          <a:prstGeom prst="rect">
            <a:avLst/>
          </a:prstGeom>
        </p:spPr>
      </p:pic>
      <p:pic>
        <p:nvPicPr>
          <p:cNvPr id="4" name="Picture 3"/>
          <p:cNvPicPr>
            <a:picLocks noChangeAspect="1"/>
          </p:cNvPicPr>
          <p:nvPr/>
        </p:nvPicPr>
        <p:blipFill>
          <a:blip r:embed="rId4"/>
          <a:stretch>
            <a:fillRect/>
          </a:stretch>
        </p:blipFill>
        <p:spPr>
          <a:xfrm>
            <a:off x="2133600" y="3487394"/>
            <a:ext cx="4956478" cy="3334801"/>
          </a:xfrm>
          <a:prstGeom prst="rect">
            <a:avLst/>
          </a:prstGeom>
        </p:spPr>
      </p:pic>
    </p:spTree>
    <p:extLst>
      <p:ext uri="{BB962C8B-B14F-4D97-AF65-F5344CB8AC3E}">
        <p14:creationId xmlns:p14="http://schemas.microsoft.com/office/powerpoint/2010/main" val="35046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893469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13371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ito2_83561a.jpg"/>
          <p:cNvPicPr>
            <a:picLocks noChangeAspect="1"/>
          </p:cNvPicPr>
          <p:nvPr/>
        </p:nvPicPr>
        <p:blipFill>
          <a:blip r:embed="rId3" cstate="print"/>
          <a:stretch>
            <a:fillRect/>
          </a:stretch>
        </p:blipFill>
        <p:spPr>
          <a:xfrm>
            <a:off x="225380" y="0"/>
            <a:ext cx="8693239" cy="6858000"/>
          </a:xfrm>
          <a:prstGeom prst="rect">
            <a:avLst/>
          </a:prstGeom>
        </p:spPr>
      </p:pic>
    </p:spTree>
    <p:extLst>
      <p:ext uri="{BB962C8B-B14F-4D97-AF65-F5344CB8AC3E}">
        <p14:creationId xmlns:p14="http://schemas.microsoft.com/office/powerpoint/2010/main" val="27137315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0" y="3810"/>
            <a:ext cx="4495800" cy="6968490"/>
          </a:xfrm>
          <a:prstGeom prst="rect">
            <a:avLst/>
          </a:prstGeom>
        </p:spPr>
      </p:pic>
    </p:spTree>
    <p:extLst>
      <p:ext uri="{BB962C8B-B14F-4D97-AF65-F5344CB8AC3E}">
        <p14:creationId xmlns:p14="http://schemas.microsoft.com/office/powerpoint/2010/main" val="1261591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5029200" cy="3152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191000"/>
            <a:ext cx="65532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741680"/>
            <a:ext cx="6096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174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jpg"/>
          <p:cNvPicPr>
            <a:picLocks noChangeAspect="1"/>
          </p:cNvPicPr>
          <p:nvPr/>
        </p:nvPicPr>
        <p:blipFill>
          <a:blip r:embed="rId3" cstate="print"/>
          <a:stretch>
            <a:fillRect/>
          </a:stretch>
        </p:blipFill>
        <p:spPr>
          <a:xfrm>
            <a:off x="762000" y="76200"/>
            <a:ext cx="7561386" cy="5486400"/>
          </a:xfrm>
          <a:prstGeom prst="rect">
            <a:avLst/>
          </a:prstGeom>
        </p:spPr>
      </p:pic>
    </p:spTree>
    <p:extLst>
      <p:ext uri="{BB962C8B-B14F-4D97-AF65-F5344CB8AC3E}">
        <p14:creationId xmlns:p14="http://schemas.microsoft.com/office/powerpoint/2010/main" val="5032017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ist diagnosing terry schiavo on senate floorwmv.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0"/>
            <a:ext cx="7239000" cy="5429250"/>
          </a:xfrm>
          <a:prstGeom prst="rect">
            <a:avLst/>
          </a:prstGeom>
        </p:spPr>
      </p:pic>
    </p:spTree>
    <p:extLst>
      <p:ext uri="{BB962C8B-B14F-4D97-AF65-F5344CB8AC3E}">
        <p14:creationId xmlns:p14="http://schemas.microsoft.com/office/powerpoint/2010/main" val="15433214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832549" cy="2898886"/>
          </a:xfrm>
          <a:prstGeom prst="rect">
            <a:avLst/>
          </a:prstGeom>
        </p:spPr>
      </p:pic>
      <p:pic>
        <p:nvPicPr>
          <p:cNvPr id="3" name="Picture 2"/>
          <p:cNvPicPr>
            <a:picLocks noChangeAspect="1"/>
          </p:cNvPicPr>
          <p:nvPr/>
        </p:nvPicPr>
        <p:blipFill>
          <a:blip r:embed="rId3"/>
          <a:stretch>
            <a:fillRect/>
          </a:stretch>
        </p:blipFill>
        <p:spPr>
          <a:xfrm>
            <a:off x="4055329" y="2898886"/>
            <a:ext cx="5062781" cy="3441457"/>
          </a:xfrm>
          <a:prstGeom prst="rect">
            <a:avLst/>
          </a:prstGeom>
        </p:spPr>
      </p:pic>
    </p:spTree>
    <p:extLst>
      <p:ext uri="{BB962C8B-B14F-4D97-AF65-F5344CB8AC3E}">
        <p14:creationId xmlns:p14="http://schemas.microsoft.com/office/powerpoint/2010/main" val="4046240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visCountyDistricts.png"/>
          <p:cNvPicPr>
            <a:picLocks noChangeAspect="1"/>
          </p:cNvPicPr>
          <p:nvPr/>
        </p:nvPicPr>
        <p:blipFill>
          <a:blip r:embed="rId3" cstate="print"/>
          <a:stretch>
            <a:fillRect/>
          </a:stretch>
        </p:blipFill>
        <p:spPr>
          <a:xfrm>
            <a:off x="0" y="7345"/>
            <a:ext cx="9144000" cy="5091825"/>
          </a:xfrm>
          <a:prstGeom prst="rect">
            <a:avLst/>
          </a:prstGeom>
        </p:spPr>
      </p:pic>
    </p:spTree>
    <p:extLst>
      <p:ext uri="{BB962C8B-B14F-4D97-AF65-F5344CB8AC3E}">
        <p14:creationId xmlns:p14="http://schemas.microsoft.com/office/powerpoint/2010/main" val="3561820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x_gerrymander.PNG"/>
          <p:cNvPicPr>
            <a:picLocks noChangeAspect="1"/>
          </p:cNvPicPr>
          <p:nvPr/>
        </p:nvPicPr>
        <p:blipFill>
          <a:blip r:embed="rId3" cstate="print"/>
          <a:stretch>
            <a:fillRect/>
          </a:stretch>
        </p:blipFill>
        <p:spPr>
          <a:xfrm>
            <a:off x="76200" y="76200"/>
            <a:ext cx="8722336" cy="4634089"/>
          </a:xfrm>
          <a:prstGeom prst="rect">
            <a:avLst/>
          </a:prstGeom>
        </p:spPr>
      </p:pic>
    </p:spTree>
    <p:extLst>
      <p:ext uri="{BB962C8B-B14F-4D97-AF65-F5344CB8AC3E}">
        <p14:creationId xmlns:p14="http://schemas.microsoft.com/office/powerpoint/2010/main" val="1379954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72"/>
            <a:ext cx="9144000" cy="5915082"/>
          </a:xfrm>
          <a:prstGeom prst="rect">
            <a:avLst/>
          </a:prstGeom>
        </p:spPr>
      </p:pic>
    </p:spTree>
    <p:extLst>
      <p:ext uri="{BB962C8B-B14F-4D97-AF65-F5344CB8AC3E}">
        <p14:creationId xmlns:p14="http://schemas.microsoft.com/office/powerpoint/2010/main" val="35279353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0599" y="228600"/>
            <a:ext cx="7403371" cy="6248399"/>
          </a:xfrm>
          <a:prstGeom prst="rect">
            <a:avLst/>
          </a:prstGeom>
        </p:spPr>
      </p:pic>
    </p:spTree>
    <p:extLst>
      <p:ext uri="{BB962C8B-B14F-4D97-AF65-F5344CB8AC3E}">
        <p14:creationId xmlns:p14="http://schemas.microsoft.com/office/powerpoint/2010/main" val="12189022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70799"/>
            <a:ext cx="7505700" cy="3262808"/>
          </a:xfrm>
          <a:prstGeom prst="rect">
            <a:avLst/>
          </a:prstGeom>
        </p:spPr>
      </p:pic>
      <p:pic>
        <p:nvPicPr>
          <p:cNvPr id="3" name="Picture 2"/>
          <p:cNvPicPr>
            <a:picLocks noChangeAspect="1"/>
          </p:cNvPicPr>
          <p:nvPr/>
        </p:nvPicPr>
        <p:blipFill>
          <a:blip r:embed="rId3"/>
          <a:stretch>
            <a:fillRect/>
          </a:stretch>
        </p:blipFill>
        <p:spPr>
          <a:xfrm>
            <a:off x="1624012" y="3581400"/>
            <a:ext cx="5715000" cy="2286000"/>
          </a:xfrm>
          <a:prstGeom prst="rect">
            <a:avLst/>
          </a:prstGeom>
        </p:spPr>
      </p:pic>
      <p:pic>
        <p:nvPicPr>
          <p:cNvPr id="4" name="Picture 3"/>
          <p:cNvPicPr>
            <a:picLocks noChangeAspect="1"/>
          </p:cNvPicPr>
          <p:nvPr/>
        </p:nvPicPr>
        <p:blipFill>
          <a:blip r:embed="rId4"/>
          <a:stretch>
            <a:fillRect/>
          </a:stretch>
        </p:blipFill>
        <p:spPr>
          <a:xfrm>
            <a:off x="914400" y="3276600"/>
            <a:ext cx="7505700" cy="3438525"/>
          </a:xfrm>
          <a:prstGeom prst="rect">
            <a:avLst/>
          </a:prstGeom>
        </p:spPr>
      </p:pic>
    </p:spTree>
    <p:extLst>
      <p:ext uri="{BB962C8B-B14F-4D97-AF65-F5344CB8AC3E}">
        <p14:creationId xmlns:p14="http://schemas.microsoft.com/office/powerpoint/2010/main" val="4116362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6525"/>
            <a:ext cx="3210605" cy="5029200"/>
          </a:xfrm>
          <a:prstGeom prst="rect">
            <a:avLst/>
          </a:prstGeom>
        </p:spPr>
      </p:pic>
      <p:pic>
        <p:nvPicPr>
          <p:cNvPr id="3" name="Picture 2"/>
          <p:cNvPicPr>
            <a:picLocks noChangeAspect="1"/>
          </p:cNvPicPr>
          <p:nvPr/>
        </p:nvPicPr>
        <p:blipFill>
          <a:blip r:embed="rId3"/>
          <a:stretch>
            <a:fillRect/>
          </a:stretch>
        </p:blipFill>
        <p:spPr>
          <a:xfrm>
            <a:off x="4953000" y="67879"/>
            <a:ext cx="2662568" cy="4977846"/>
          </a:xfrm>
          <a:prstGeom prst="rect">
            <a:avLst/>
          </a:prstGeom>
        </p:spPr>
      </p:pic>
    </p:spTree>
    <p:extLst>
      <p:ext uri="{BB962C8B-B14F-4D97-AF65-F5344CB8AC3E}">
        <p14:creationId xmlns:p14="http://schemas.microsoft.com/office/powerpoint/2010/main" val="354786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3672"/>
            <a:ext cx="8443984" cy="4962692"/>
          </a:xfrm>
          <a:prstGeom prst="rect">
            <a:avLst/>
          </a:prstGeom>
        </p:spPr>
      </p:pic>
    </p:spTree>
    <p:extLst>
      <p:ext uri="{BB962C8B-B14F-4D97-AF65-F5344CB8AC3E}">
        <p14:creationId xmlns:p14="http://schemas.microsoft.com/office/powerpoint/2010/main" val="2616296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705600" cy="5078313"/>
          </a:xfrm>
          <a:prstGeom prst="rect">
            <a:avLst/>
          </a:prstGeom>
          <a:noFill/>
        </p:spPr>
        <p:txBody>
          <a:bodyPr wrap="square" rtlCol="0">
            <a:spAutoFit/>
          </a:bodyPr>
          <a:lstStyle/>
          <a:p>
            <a:pPr algn="ctr"/>
            <a:r>
              <a:rPr lang="en-US" i="1" dirty="0">
                <a:solidFill>
                  <a:prstClr val="black"/>
                </a:solidFill>
              </a:rPr>
              <a:t>Crawford v. Marion County Election Board </a:t>
            </a:r>
            <a:r>
              <a:rPr lang="en-US" dirty="0">
                <a:solidFill>
                  <a:prstClr val="black"/>
                </a:solidFill>
              </a:rPr>
              <a:t>(</a:t>
            </a:r>
            <a:r>
              <a:rPr lang="en-US" dirty="0" smtClean="0">
                <a:solidFill>
                  <a:prstClr val="black"/>
                </a:solidFill>
              </a:rPr>
              <a:t>2008)--Souter dissent</a:t>
            </a:r>
          </a:p>
          <a:p>
            <a:endParaRPr lang="en-US" dirty="0">
              <a:solidFill>
                <a:prstClr val="black"/>
              </a:solidFill>
            </a:endParaRPr>
          </a:p>
          <a:p>
            <a:r>
              <a:rPr lang="en-US" dirty="0">
                <a:solidFill>
                  <a:prstClr val="black"/>
                </a:solidFill>
              </a:rPr>
              <a:t>Without a shred of evidence that in-person voter impersonation is a problem in the State, much less a crisis, Indiana has adopted one of the most restrictive photo identification requirements in the country. </a:t>
            </a:r>
            <a:r>
              <a:rPr lang="en-US" dirty="0" smtClean="0">
                <a:solidFill>
                  <a:prstClr val="black"/>
                </a:solidFill>
              </a:rPr>
              <a:t>…The </a:t>
            </a:r>
            <a:r>
              <a:rPr lang="en-US" dirty="0">
                <a:solidFill>
                  <a:prstClr val="black"/>
                </a:solidFill>
              </a:rPr>
              <a:t>State hardly even tries to explain its decision to force indigents or religious objectors to travel all the way to their county seats every time they wish to vote, and if there is any waning of confidence in the administration of elections it probably owes more to the </a:t>
            </a:r>
            <a:r>
              <a:rPr lang="en-US" dirty="0" smtClean="0">
                <a:solidFill>
                  <a:prstClr val="black"/>
                </a:solidFill>
              </a:rPr>
              <a:t>State's </a:t>
            </a:r>
            <a:r>
              <a:rPr lang="en-US" dirty="0">
                <a:solidFill>
                  <a:prstClr val="black"/>
                </a:solidFill>
              </a:rPr>
              <a:t>violation of federal election law than to any imposters at the polling places. It is impossible to say, on this record, that the </a:t>
            </a:r>
            <a:r>
              <a:rPr lang="en-US" dirty="0" smtClean="0">
                <a:solidFill>
                  <a:prstClr val="black"/>
                </a:solidFill>
              </a:rPr>
              <a:t>State's </a:t>
            </a:r>
            <a:r>
              <a:rPr lang="en-US" dirty="0">
                <a:solidFill>
                  <a:prstClr val="black"/>
                </a:solidFill>
              </a:rPr>
              <a:t>interest in adopting its signally inhibiting photo identification requirement has been shown to outweigh the serious burdens it imposes on the right to vote.</a:t>
            </a:r>
          </a:p>
          <a:p>
            <a:r>
              <a:rPr lang="en-US" dirty="0">
                <a:solidFill>
                  <a:prstClr val="black"/>
                </a:solidFill>
              </a:rPr>
              <a:t>  </a:t>
            </a:r>
            <a:r>
              <a:rPr lang="en-US" b="1" dirty="0">
                <a:solidFill>
                  <a:srgbClr val="FF0000"/>
                </a:solidFill>
              </a:rPr>
              <a:t> </a:t>
            </a:r>
            <a:r>
              <a:rPr lang="en-US" b="1" dirty="0" smtClean="0">
                <a:solidFill>
                  <a:srgbClr val="FF0000"/>
                </a:solidFill>
              </a:rPr>
              <a:t>If </a:t>
            </a:r>
            <a:r>
              <a:rPr lang="en-US" b="1" dirty="0">
                <a:solidFill>
                  <a:srgbClr val="FF0000"/>
                </a:solidFill>
              </a:rPr>
              <a:t>more were needed to condemn this law, our own precedent would provide it, for the calculation revealed in the Indiana statute crosses a line when it targets the poor and the weak.</a:t>
            </a:r>
          </a:p>
          <a:p>
            <a:endParaRPr lang="en-US" dirty="0">
              <a:solidFill>
                <a:prstClr val="black"/>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6288" y="5562600"/>
            <a:ext cx="500062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1728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9144000" cy="4572000"/>
          </a:xfrm>
          <a:prstGeom prst="rect">
            <a:avLst/>
          </a:prstGeom>
        </p:spPr>
      </p:pic>
    </p:spTree>
    <p:extLst>
      <p:ext uri="{BB962C8B-B14F-4D97-AF65-F5344CB8AC3E}">
        <p14:creationId xmlns:p14="http://schemas.microsoft.com/office/powerpoint/2010/main" val="215358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76200"/>
            <a:ext cx="9144000" cy="5920498"/>
          </a:xfrm>
          <a:prstGeom prst="rect">
            <a:avLst/>
          </a:prstGeom>
        </p:spPr>
      </p:pic>
    </p:spTree>
    <p:extLst>
      <p:ext uri="{BB962C8B-B14F-4D97-AF65-F5344CB8AC3E}">
        <p14:creationId xmlns:p14="http://schemas.microsoft.com/office/powerpoint/2010/main" val="1318004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76200"/>
            <a:ext cx="6934200" cy="5078313"/>
          </a:xfrm>
          <a:prstGeom prst="rect">
            <a:avLst/>
          </a:prstGeom>
          <a:noFill/>
        </p:spPr>
        <p:txBody>
          <a:bodyPr wrap="square" rtlCol="0">
            <a:spAutoFit/>
          </a:bodyPr>
          <a:lstStyle/>
          <a:p>
            <a:pPr fontAlgn="base"/>
            <a:r>
              <a:rPr lang="en-US" dirty="0" smtClean="0">
                <a:solidFill>
                  <a:prstClr val="black"/>
                </a:solidFill>
              </a:rPr>
              <a:t>	</a:t>
            </a:r>
            <a:r>
              <a:rPr lang="en-US" b="1" cap="small" dirty="0" smtClean="0">
                <a:solidFill>
                  <a:prstClr val="black"/>
                </a:solidFill>
              </a:rPr>
              <a:t>Solicitor General </a:t>
            </a:r>
            <a:r>
              <a:rPr lang="en-US" b="1" cap="small" dirty="0" err="1" smtClean="0">
                <a:solidFill>
                  <a:prstClr val="black"/>
                </a:solidFill>
              </a:rPr>
              <a:t>Verrilli</a:t>
            </a:r>
            <a:r>
              <a:rPr lang="en-US" b="1" cap="small" dirty="0" smtClean="0">
                <a:solidFill>
                  <a:prstClr val="black"/>
                </a:solidFill>
              </a:rPr>
              <a:t>: </a:t>
            </a:r>
            <a:r>
              <a:rPr lang="en-US" dirty="0" smtClean="0">
                <a:solidFill>
                  <a:prstClr val="black"/>
                </a:solidFill>
              </a:rPr>
              <a:t>The </a:t>
            </a:r>
            <a:r>
              <a:rPr lang="en-US" dirty="0">
                <a:solidFill>
                  <a:prstClr val="black"/>
                </a:solidFill>
              </a:rPr>
              <a:t>covered jurisdictions </a:t>
            </a:r>
            <a:r>
              <a:rPr lang="en-US" dirty="0" smtClean="0">
                <a:solidFill>
                  <a:prstClr val="black"/>
                </a:solidFill>
              </a:rPr>
              <a:t>[under Section 5 of the Voting Rights Act] contain </a:t>
            </a:r>
            <a:r>
              <a:rPr lang="en-US" dirty="0">
                <a:solidFill>
                  <a:prstClr val="black"/>
                </a:solidFill>
              </a:rPr>
              <a:t>only 14 percent of the </a:t>
            </a:r>
            <a:r>
              <a:rPr lang="en-US" dirty="0" err="1">
                <a:solidFill>
                  <a:prstClr val="black"/>
                </a:solidFill>
              </a:rPr>
              <a:t>subjurisdictions</a:t>
            </a:r>
            <a:r>
              <a:rPr lang="en-US" dirty="0">
                <a:solidFill>
                  <a:prstClr val="black"/>
                </a:solidFill>
              </a:rPr>
              <a:t> in the nation.</a:t>
            </a:r>
          </a:p>
          <a:p>
            <a:pPr fontAlgn="base"/>
            <a:r>
              <a:rPr lang="en-US" dirty="0" smtClean="0">
                <a:solidFill>
                  <a:prstClr val="black"/>
                </a:solidFill>
              </a:rPr>
              <a:t>	And </a:t>
            </a:r>
            <a:r>
              <a:rPr lang="en-US" dirty="0">
                <a:solidFill>
                  <a:prstClr val="black"/>
                </a:solidFill>
              </a:rPr>
              <a:t>so 14 percent of the </a:t>
            </a:r>
            <a:r>
              <a:rPr lang="en-US" dirty="0" err="1">
                <a:solidFill>
                  <a:prstClr val="black"/>
                </a:solidFill>
              </a:rPr>
              <a:t>subjurisdictions</a:t>
            </a:r>
            <a:r>
              <a:rPr lang="en-US" dirty="0">
                <a:solidFill>
                  <a:prstClr val="black"/>
                </a:solidFill>
              </a:rPr>
              <a:t> in the nation are generating up to 81 percent of the successful Section 2 litigation.</a:t>
            </a:r>
          </a:p>
          <a:p>
            <a:pPr fontAlgn="base"/>
            <a:r>
              <a:rPr lang="en-US" dirty="0" smtClean="0">
                <a:solidFill>
                  <a:prstClr val="black"/>
                </a:solidFill>
              </a:rPr>
              <a:t>	And </a:t>
            </a:r>
            <a:r>
              <a:rPr lang="en-US" dirty="0">
                <a:solidFill>
                  <a:prstClr val="black"/>
                </a:solidFill>
              </a:rPr>
              <a:t>I think--</a:t>
            </a:r>
          </a:p>
          <a:p>
            <a:pPr fontAlgn="base"/>
            <a:r>
              <a:rPr lang="en-US" dirty="0" smtClean="0">
                <a:solidFill>
                  <a:prstClr val="black"/>
                </a:solidFill>
              </a:rPr>
              <a:t>	</a:t>
            </a:r>
            <a:r>
              <a:rPr lang="en-US" b="1" cap="small" dirty="0" smtClean="0">
                <a:solidFill>
                  <a:prstClr val="black"/>
                </a:solidFill>
              </a:rPr>
              <a:t>Chief </a:t>
            </a:r>
            <a:r>
              <a:rPr lang="en-US" b="1" cap="small" dirty="0">
                <a:solidFill>
                  <a:prstClr val="black"/>
                </a:solidFill>
              </a:rPr>
              <a:t>Justice </a:t>
            </a:r>
            <a:r>
              <a:rPr lang="en-US" b="1" cap="small" dirty="0" smtClean="0">
                <a:solidFill>
                  <a:prstClr val="black"/>
                </a:solidFill>
              </a:rPr>
              <a:t>Roberts</a:t>
            </a:r>
            <a:r>
              <a:rPr lang="en-US" b="1" cap="small" dirty="0">
                <a:solidFill>
                  <a:prstClr val="black"/>
                </a:solidFill>
              </a:rPr>
              <a:t>: </a:t>
            </a:r>
            <a:r>
              <a:rPr lang="en-US" dirty="0">
                <a:solidFill>
                  <a:prstClr val="black"/>
                </a:solidFill>
              </a:rPr>
              <a:t>General, is it -- is it the </a:t>
            </a:r>
            <a:r>
              <a:rPr lang="en-US" dirty="0" smtClean="0">
                <a:solidFill>
                  <a:prstClr val="black"/>
                </a:solidFill>
              </a:rPr>
              <a:t>government’s </a:t>
            </a:r>
            <a:r>
              <a:rPr lang="en-US" dirty="0">
                <a:solidFill>
                  <a:prstClr val="black"/>
                </a:solidFill>
              </a:rPr>
              <a:t>submission that the citizens in the South are more racist than </a:t>
            </a:r>
            <a:r>
              <a:rPr lang="en-US" dirty="0" smtClean="0">
                <a:solidFill>
                  <a:prstClr val="black"/>
                </a:solidFill>
              </a:rPr>
              <a:t>the citizens </a:t>
            </a:r>
            <a:r>
              <a:rPr lang="en-US" dirty="0">
                <a:solidFill>
                  <a:prstClr val="black"/>
                </a:solidFill>
              </a:rPr>
              <a:t>in the </a:t>
            </a:r>
            <a:r>
              <a:rPr lang="en-US" dirty="0" smtClean="0">
                <a:solidFill>
                  <a:prstClr val="black"/>
                </a:solidFill>
              </a:rPr>
              <a:t>North?</a:t>
            </a:r>
          </a:p>
          <a:p>
            <a:pPr fontAlgn="base"/>
            <a:r>
              <a:rPr lang="en-US" dirty="0" smtClean="0">
                <a:solidFill>
                  <a:prstClr val="black"/>
                </a:solidFill>
              </a:rPr>
              <a:t>	</a:t>
            </a:r>
            <a:r>
              <a:rPr lang="en-US" b="1" cap="small" dirty="0">
                <a:solidFill>
                  <a:prstClr val="black"/>
                </a:solidFill>
              </a:rPr>
              <a:t> Solicitor General </a:t>
            </a:r>
            <a:r>
              <a:rPr lang="en-US" b="1" cap="small" dirty="0" err="1">
                <a:solidFill>
                  <a:prstClr val="black"/>
                </a:solidFill>
              </a:rPr>
              <a:t>Verrilli</a:t>
            </a:r>
            <a:r>
              <a:rPr lang="en-US" b="1" cap="small" dirty="0">
                <a:solidFill>
                  <a:prstClr val="black"/>
                </a:solidFill>
              </a:rPr>
              <a:t>: </a:t>
            </a:r>
            <a:r>
              <a:rPr lang="en-US" dirty="0" smtClean="0">
                <a:solidFill>
                  <a:prstClr val="black"/>
                </a:solidFill>
              </a:rPr>
              <a:t>--</a:t>
            </a:r>
            <a:r>
              <a:rPr lang="en-US" dirty="0">
                <a:solidFill>
                  <a:prstClr val="black"/>
                </a:solidFill>
              </a:rPr>
              <a:t>It is </a:t>
            </a:r>
            <a:r>
              <a:rPr lang="en-US" dirty="0" smtClean="0">
                <a:solidFill>
                  <a:prstClr val="black"/>
                </a:solidFill>
              </a:rPr>
              <a:t>not. And </a:t>
            </a:r>
            <a:r>
              <a:rPr lang="en-US" dirty="0">
                <a:solidFill>
                  <a:prstClr val="black"/>
                </a:solidFill>
              </a:rPr>
              <a:t>I do not know the answer to that, Your Honor, but I do think it was reasonable for Congress--</a:t>
            </a:r>
          </a:p>
          <a:p>
            <a:pPr fontAlgn="base"/>
            <a:r>
              <a:rPr lang="en-US" dirty="0" smtClean="0">
                <a:solidFill>
                  <a:prstClr val="black"/>
                </a:solidFill>
              </a:rPr>
              <a:t>	</a:t>
            </a:r>
            <a:r>
              <a:rPr lang="en-US" b="1" cap="small" dirty="0">
                <a:solidFill>
                  <a:prstClr val="black"/>
                </a:solidFill>
              </a:rPr>
              <a:t> Chief Justice Roberts: </a:t>
            </a:r>
            <a:r>
              <a:rPr lang="en-US" dirty="0" smtClean="0">
                <a:solidFill>
                  <a:prstClr val="black"/>
                </a:solidFill>
              </a:rPr>
              <a:t>Well</a:t>
            </a:r>
            <a:r>
              <a:rPr lang="en-US" dirty="0">
                <a:solidFill>
                  <a:prstClr val="black"/>
                </a:solidFill>
              </a:rPr>
              <a:t>, </a:t>
            </a:r>
            <a:r>
              <a:rPr lang="en-US" dirty="0" smtClean="0">
                <a:solidFill>
                  <a:prstClr val="black"/>
                </a:solidFill>
              </a:rPr>
              <a:t>which: you </a:t>
            </a:r>
            <a:r>
              <a:rPr lang="en-US" dirty="0">
                <a:solidFill>
                  <a:prstClr val="black"/>
                </a:solidFill>
              </a:rPr>
              <a:t>said it is not, and </a:t>
            </a:r>
            <a:r>
              <a:rPr lang="en-US" dirty="0" smtClean="0">
                <a:solidFill>
                  <a:prstClr val="black"/>
                </a:solidFill>
              </a:rPr>
              <a:t>[you said that] you don’t </a:t>
            </a:r>
            <a:r>
              <a:rPr lang="en-US" dirty="0">
                <a:solidFill>
                  <a:prstClr val="black"/>
                </a:solidFill>
              </a:rPr>
              <a:t>know the answer to it.</a:t>
            </a:r>
          </a:p>
          <a:p>
            <a:pPr fontAlgn="base"/>
            <a:r>
              <a:rPr lang="en-US" dirty="0" smtClean="0">
                <a:solidFill>
                  <a:prstClr val="black"/>
                </a:solidFill>
              </a:rPr>
              <a:t>	</a:t>
            </a:r>
            <a:r>
              <a:rPr lang="en-US" b="1" cap="small" dirty="0">
                <a:solidFill>
                  <a:prstClr val="black"/>
                </a:solidFill>
              </a:rPr>
              <a:t> Solicitor General </a:t>
            </a:r>
            <a:r>
              <a:rPr lang="en-US" b="1" cap="small" dirty="0" err="1">
                <a:solidFill>
                  <a:prstClr val="black"/>
                </a:solidFill>
              </a:rPr>
              <a:t>Verrilli</a:t>
            </a:r>
            <a:r>
              <a:rPr lang="en-US" b="1" cap="small" dirty="0">
                <a:solidFill>
                  <a:prstClr val="black"/>
                </a:solidFill>
              </a:rPr>
              <a:t>: </a:t>
            </a:r>
            <a:r>
              <a:rPr lang="en-US" dirty="0" smtClean="0">
                <a:solidFill>
                  <a:prstClr val="black"/>
                </a:solidFill>
              </a:rPr>
              <a:t>--</a:t>
            </a:r>
            <a:r>
              <a:rPr lang="en-US" dirty="0">
                <a:solidFill>
                  <a:prstClr val="black"/>
                </a:solidFill>
              </a:rPr>
              <a:t>I </a:t>
            </a:r>
            <a:r>
              <a:rPr lang="en-US" dirty="0" smtClean="0">
                <a:solidFill>
                  <a:prstClr val="black"/>
                </a:solidFill>
              </a:rPr>
              <a:t>– it’s </a:t>
            </a:r>
            <a:r>
              <a:rPr lang="en-US" dirty="0">
                <a:solidFill>
                  <a:prstClr val="black"/>
                </a:solidFill>
              </a:rPr>
              <a:t>not our submission.</a:t>
            </a:r>
          </a:p>
          <a:p>
            <a:pPr fontAlgn="base"/>
            <a:r>
              <a:rPr lang="en-US" dirty="0" smtClean="0">
                <a:solidFill>
                  <a:prstClr val="black"/>
                </a:solidFill>
              </a:rPr>
              <a:t>	As </a:t>
            </a:r>
            <a:r>
              <a:rPr lang="en-US" dirty="0">
                <a:solidFill>
                  <a:prstClr val="black"/>
                </a:solidFill>
              </a:rPr>
              <a:t>an objective matter, I </a:t>
            </a:r>
            <a:r>
              <a:rPr lang="en-US" dirty="0" smtClean="0">
                <a:solidFill>
                  <a:prstClr val="black"/>
                </a:solidFill>
              </a:rPr>
              <a:t>don’t </a:t>
            </a:r>
            <a:r>
              <a:rPr lang="en-US" dirty="0">
                <a:solidFill>
                  <a:prstClr val="black"/>
                </a:solidFill>
              </a:rPr>
              <a:t>know the answer to that question.</a:t>
            </a:r>
          </a:p>
          <a:p>
            <a:endParaRPr lang="en-US" dirty="0">
              <a:solidFill>
                <a:prstClr val="black"/>
              </a:solidFill>
            </a:endParaRPr>
          </a:p>
        </p:txBody>
      </p:sp>
      <p:pic>
        <p:nvPicPr>
          <p:cNvPr id="3" name="shelby exerp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611713"/>
            <a:ext cx="609600" cy="609600"/>
          </a:xfrm>
          <a:prstGeom prst="rect">
            <a:avLst/>
          </a:prstGeom>
        </p:spPr>
      </p:pic>
    </p:spTree>
    <p:extLst>
      <p:ext uri="{BB962C8B-B14F-4D97-AF65-F5344CB8AC3E}">
        <p14:creationId xmlns:p14="http://schemas.microsoft.com/office/powerpoint/2010/main" val="26037423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48331" y="677480"/>
            <a:ext cx="6752669" cy="5418520"/>
          </a:xfrm>
          <a:prstGeom prst="rect">
            <a:avLst/>
          </a:prstGeom>
        </p:spPr>
      </p:pic>
      <p:sp>
        <p:nvSpPr>
          <p:cNvPr id="3" name="TextBox 2"/>
          <p:cNvSpPr txBox="1"/>
          <p:nvPr/>
        </p:nvSpPr>
        <p:spPr>
          <a:xfrm>
            <a:off x="2362200" y="152400"/>
            <a:ext cx="4343400" cy="369332"/>
          </a:xfrm>
          <a:prstGeom prst="rect">
            <a:avLst/>
          </a:prstGeom>
          <a:noFill/>
        </p:spPr>
        <p:txBody>
          <a:bodyPr wrap="square" rtlCol="0">
            <a:spAutoFit/>
          </a:bodyPr>
          <a:lstStyle/>
          <a:p>
            <a:pPr algn="ctr"/>
            <a:r>
              <a:rPr lang="en-US" dirty="0" smtClean="0">
                <a:solidFill>
                  <a:prstClr val="black"/>
                </a:solidFill>
              </a:rPr>
              <a:t>State—Restrictive Voting Policies</a:t>
            </a:r>
            <a:endParaRPr lang="en-US" dirty="0">
              <a:solidFill>
                <a:prstClr val="black"/>
              </a:solidFill>
            </a:endParaRPr>
          </a:p>
        </p:txBody>
      </p:sp>
    </p:spTree>
    <p:extLst>
      <p:ext uri="{BB962C8B-B14F-4D97-AF65-F5344CB8AC3E}">
        <p14:creationId xmlns:p14="http://schemas.microsoft.com/office/powerpoint/2010/main" val="822649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152400"/>
            <a:ext cx="5715000" cy="646331"/>
          </a:xfrm>
          <a:prstGeom prst="rect">
            <a:avLst/>
          </a:prstGeom>
          <a:noFill/>
        </p:spPr>
        <p:txBody>
          <a:bodyPr wrap="square" rtlCol="0">
            <a:spAutoFit/>
          </a:bodyPr>
          <a:lstStyle/>
          <a:p>
            <a:pPr algn="ctr"/>
            <a:r>
              <a:rPr lang="en-US" dirty="0">
                <a:solidFill>
                  <a:prstClr val="black"/>
                </a:solidFill>
              </a:rPr>
              <a:t>State—Restrictive Voting Policies</a:t>
            </a:r>
          </a:p>
          <a:p>
            <a:endParaRPr lang="en-US" dirty="0">
              <a:solidFill>
                <a:prstClr val="black"/>
              </a:solidFill>
            </a:endParaRPr>
          </a:p>
        </p:txBody>
      </p:sp>
      <p:pic>
        <p:nvPicPr>
          <p:cNvPr id="3" name="Picture 2"/>
          <p:cNvPicPr>
            <a:picLocks noChangeAspect="1"/>
          </p:cNvPicPr>
          <p:nvPr/>
        </p:nvPicPr>
        <p:blipFill>
          <a:blip r:embed="rId2"/>
          <a:stretch>
            <a:fillRect/>
          </a:stretch>
        </p:blipFill>
        <p:spPr>
          <a:xfrm>
            <a:off x="1143000" y="627965"/>
            <a:ext cx="6846710" cy="5308514"/>
          </a:xfrm>
          <a:prstGeom prst="rect">
            <a:avLst/>
          </a:prstGeom>
        </p:spPr>
      </p:pic>
    </p:spTree>
    <p:extLst>
      <p:ext uri="{BB962C8B-B14F-4D97-AF65-F5344CB8AC3E}">
        <p14:creationId xmlns:p14="http://schemas.microsoft.com/office/powerpoint/2010/main" val="814278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52400"/>
            <a:ext cx="6781800" cy="4247317"/>
          </a:xfrm>
          <a:prstGeom prst="rect">
            <a:avLst/>
          </a:prstGeom>
          <a:noFill/>
        </p:spPr>
        <p:txBody>
          <a:bodyPr wrap="square" rtlCol="0">
            <a:spAutoFit/>
          </a:bodyPr>
          <a:lstStyle/>
          <a:p>
            <a:pPr algn="ctr"/>
            <a:r>
              <a:rPr lang="en-US" i="1" dirty="0">
                <a:solidFill>
                  <a:prstClr val="black"/>
                </a:solidFill>
              </a:rPr>
              <a:t>Citizens United v. FEC </a:t>
            </a:r>
            <a:r>
              <a:rPr lang="en-US" dirty="0">
                <a:solidFill>
                  <a:prstClr val="black"/>
                </a:solidFill>
              </a:rPr>
              <a:t>(2010)</a:t>
            </a:r>
          </a:p>
          <a:p>
            <a:endParaRPr lang="en-US" dirty="0">
              <a:solidFill>
                <a:prstClr val="black"/>
              </a:solidFill>
            </a:endParaRPr>
          </a:p>
          <a:p>
            <a:r>
              <a:rPr lang="en-US" dirty="0">
                <a:solidFill>
                  <a:prstClr val="black"/>
                </a:solidFill>
              </a:rPr>
              <a:t>Speech is an essential mechanism of democracy, for it is the means to hold officials accountable to the people. The right of citizens to inquire, to hear, to speak, and to use information to reach consensus is a precondition to enlightened self-government and a necessary means to protect it. The First Amendment “‘has its fullest and most urgent application’ to speech uttered during a campaign for political office.”…</a:t>
            </a:r>
          </a:p>
          <a:p>
            <a:endParaRPr lang="en-US" dirty="0">
              <a:solidFill>
                <a:prstClr val="black"/>
              </a:solidFill>
            </a:endParaRPr>
          </a:p>
          <a:p>
            <a:r>
              <a:rPr lang="en-US" b="1" dirty="0">
                <a:solidFill>
                  <a:srgbClr val="FF0000"/>
                </a:solidFill>
              </a:rPr>
              <a:t>The fact that a corporation, or any other speaker, is willing to spend money to try to persuade voters presupposes that the people have the ultimate influence over elected officials. This is inconsistent with any suggestion that the electorate will refuse “‘to take part in democratic governance’” because of additional political speech made by a corporation or any other speaker.</a:t>
            </a:r>
          </a:p>
        </p:txBody>
      </p:sp>
      <p:pic>
        <p:nvPicPr>
          <p:cNvPr id="3" name="Picture 2"/>
          <p:cNvPicPr>
            <a:picLocks noChangeAspect="1"/>
          </p:cNvPicPr>
          <p:nvPr/>
        </p:nvPicPr>
        <p:blipFill>
          <a:blip r:embed="rId3"/>
          <a:stretch>
            <a:fillRect/>
          </a:stretch>
        </p:blipFill>
        <p:spPr>
          <a:xfrm>
            <a:off x="2895600" y="4495800"/>
            <a:ext cx="4236527" cy="965798"/>
          </a:xfrm>
          <a:prstGeom prst="rect">
            <a:avLst/>
          </a:prstGeom>
        </p:spPr>
      </p:pic>
    </p:spTree>
    <p:extLst>
      <p:ext uri="{BB962C8B-B14F-4D97-AF65-F5344CB8AC3E}">
        <p14:creationId xmlns:p14="http://schemas.microsoft.com/office/powerpoint/2010/main" val="36064060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44378" y="4953000"/>
            <a:ext cx="3779044" cy="885825"/>
          </a:xfrm>
          <a:prstGeom prst="rect">
            <a:avLst/>
          </a:prstGeom>
        </p:spPr>
      </p:pic>
      <p:sp>
        <p:nvSpPr>
          <p:cNvPr id="3" name="TextBox 2"/>
          <p:cNvSpPr txBox="1"/>
          <p:nvPr/>
        </p:nvSpPr>
        <p:spPr>
          <a:xfrm>
            <a:off x="1676400" y="304800"/>
            <a:ext cx="5715000" cy="4524315"/>
          </a:xfrm>
          <a:prstGeom prst="rect">
            <a:avLst/>
          </a:prstGeom>
          <a:noFill/>
        </p:spPr>
        <p:txBody>
          <a:bodyPr wrap="square" rtlCol="0">
            <a:spAutoFit/>
          </a:bodyPr>
          <a:lstStyle/>
          <a:p>
            <a:pPr algn="ctr"/>
            <a:r>
              <a:rPr lang="en-US" sz="1600" i="1" dirty="0">
                <a:solidFill>
                  <a:prstClr val="black"/>
                </a:solidFill>
                <a:effectLst>
                  <a:outerShdw blurRad="38100" dist="38100" dir="2700000" algn="tl">
                    <a:srgbClr val="000000">
                      <a:alpha val="43137"/>
                    </a:srgbClr>
                  </a:outerShdw>
                </a:effectLst>
              </a:rPr>
              <a:t>McCutcheon v. FEC </a:t>
            </a:r>
            <a:r>
              <a:rPr lang="en-US" sz="1600" dirty="0">
                <a:solidFill>
                  <a:prstClr val="black"/>
                </a:solidFill>
              </a:rPr>
              <a:t>(2014)</a:t>
            </a:r>
          </a:p>
          <a:p>
            <a:endParaRPr lang="en-US" sz="1600" dirty="0">
              <a:solidFill>
                <a:prstClr val="black"/>
              </a:solidFill>
            </a:endParaRPr>
          </a:p>
          <a:p>
            <a:r>
              <a:rPr lang="en-US" sz="1600" b="1" dirty="0">
                <a:solidFill>
                  <a:srgbClr val="FF0000"/>
                </a:solidFill>
              </a:rPr>
              <a:t>Spending large sums of money in connection with elections, but not in connection with an effort to control the exercise of an officeholder’s duties, does not give rise to </a:t>
            </a:r>
            <a:r>
              <a:rPr lang="en-US" sz="1600" b="1" i="1" dirty="0">
                <a:solidFill>
                  <a:srgbClr val="FF0000"/>
                </a:solidFill>
              </a:rPr>
              <a:t>quid pro quo</a:t>
            </a:r>
            <a:r>
              <a:rPr lang="en-US" sz="1600" b="1" dirty="0">
                <a:solidFill>
                  <a:srgbClr val="FF0000"/>
                </a:solidFill>
              </a:rPr>
              <a:t> corruption</a:t>
            </a:r>
            <a:r>
              <a:rPr lang="en-US" sz="1600" dirty="0">
                <a:solidFill>
                  <a:prstClr val="black"/>
                </a:solidFill>
              </a:rPr>
              <a:t>. Nor does the possibility that an individual who spends large sums may garner ‘influence over or access to’ elected officials . . .</a:t>
            </a:r>
          </a:p>
          <a:p>
            <a:endParaRPr lang="en-US" sz="1600" dirty="0">
              <a:solidFill>
                <a:prstClr val="black"/>
              </a:solidFill>
            </a:endParaRPr>
          </a:p>
          <a:p>
            <a:r>
              <a:rPr lang="en-US" sz="1600" dirty="0">
                <a:solidFill>
                  <a:prstClr val="black"/>
                </a:solidFill>
              </a:rPr>
              <a:t>The Government may no more restrict how many candidates or causes a donor may support than it may tell a newspaper how many candidates to endorse…</a:t>
            </a:r>
          </a:p>
          <a:p>
            <a:endParaRPr lang="en-US" sz="1600" dirty="0">
              <a:solidFill>
                <a:prstClr val="black"/>
              </a:solidFill>
            </a:endParaRPr>
          </a:p>
          <a:p>
            <a:r>
              <a:rPr lang="en-US" sz="1600" dirty="0">
                <a:solidFill>
                  <a:prstClr val="black"/>
                </a:solidFill>
              </a:rPr>
              <a:t>In assessing the First Amendment interests at stake, the proper focus is on an individual’s right to engage in political speech, not a collective conception of the public good.</a:t>
            </a:r>
          </a:p>
          <a:p>
            <a:endParaRPr lang="en-US" sz="1600" dirty="0">
              <a:solidFill>
                <a:prstClr val="black"/>
              </a:solidFill>
            </a:endParaRPr>
          </a:p>
          <a:p>
            <a:endParaRPr lang="en-US" sz="1600" dirty="0">
              <a:solidFill>
                <a:prstClr val="black"/>
              </a:solidFill>
            </a:endParaRPr>
          </a:p>
        </p:txBody>
      </p:sp>
    </p:spTree>
    <p:extLst>
      <p:ext uri="{BB962C8B-B14F-4D97-AF65-F5344CB8AC3E}">
        <p14:creationId xmlns:p14="http://schemas.microsoft.com/office/powerpoint/2010/main" val="17930657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52400"/>
            <a:ext cx="8554275" cy="5010547"/>
          </a:xfrm>
          <a:prstGeom prst="rect">
            <a:avLst/>
          </a:prstGeom>
        </p:spPr>
      </p:pic>
    </p:spTree>
    <p:extLst>
      <p:ext uri="{BB962C8B-B14F-4D97-AF65-F5344CB8AC3E}">
        <p14:creationId xmlns:p14="http://schemas.microsoft.com/office/powerpoint/2010/main" val="33759816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0"/>
            <a:ext cx="8171688" cy="542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7596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16"/>
            <a:ext cx="9144000" cy="6081416"/>
          </a:xfrm>
          <a:prstGeom prst="rect">
            <a:avLst/>
          </a:prstGeom>
        </p:spPr>
      </p:pic>
    </p:spTree>
    <p:extLst>
      <p:ext uri="{BB962C8B-B14F-4D97-AF65-F5344CB8AC3E}">
        <p14:creationId xmlns:p14="http://schemas.microsoft.com/office/powerpoint/2010/main" val="8406054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89" y="0"/>
            <a:ext cx="3200400" cy="3407144"/>
          </a:xfrm>
          <a:prstGeom prst="rect">
            <a:avLst/>
          </a:prstGeom>
        </p:spPr>
      </p:pic>
      <p:pic>
        <p:nvPicPr>
          <p:cNvPr id="3" name="Picture 2"/>
          <p:cNvPicPr>
            <a:picLocks noChangeAspect="1"/>
          </p:cNvPicPr>
          <p:nvPr/>
        </p:nvPicPr>
        <p:blipFill>
          <a:blip r:embed="rId3"/>
          <a:stretch>
            <a:fillRect/>
          </a:stretch>
        </p:blipFill>
        <p:spPr>
          <a:xfrm>
            <a:off x="2286000" y="2895600"/>
            <a:ext cx="6340573" cy="3825479"/>
          </a:xfrm>
          <a:prstGeom prst="rect">
            <a:avLst/>
          </a:prstGeom>
        </p:spPr>
      </p:pic>
    </p:spTree>
    <p:extLst>
      <p:ext uri="{BB962C8B-B14F-4D97-AF65-F5344CB8AC3E}">
        <p14:creationId xmlns:p14="http://schemas.microsoft.com/office/powerpoint/2010/main" val="28018042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0" y="0"/>
            <a:ext cx="4114800" cy="6723530"/>
          </a:xfrm>
          <a:prstGeom prst="rect">
            <a:avLst/>
          </a:prstGeom>
        </p:spPr>
      </p:pic>
      <p:pic>
        <p:nvPicPr>
          <p:cNvPr id="3" name="Picture 2"/>
          <p:cNvPicPr>
            <a:picLocks noChangeAspect="1"/>
          </p:cNvPicPr>
          <p:nvPr/>
        </p:nvPicPr>
        <p:blipFill>
          <a:blip r:embed="rId3"/>
          <a:stretch>
            <a:fillRect/>
          </a:stretch>
        </p:blipFill>
        <p:spPr>
          <a:xfrm>
            <a:off x="4136834" y="0"/>
            <a:ext cx="5499069" cy="6706181"/>
          </a:xfrm>
          <a:prstGeom prst="rect">
            <a:avLst/>
          </a:prstGeom>
        </p:spPr>
      </p:pic>
    </p:spTree>
    <p:extLst>
      <p:ext uri="{BB962C8B-B14F-4D97-AF65-F5344CB8AC3E}">
        <p14:creationId xmlns:p14="http://schemas.microsoft.com/office/powerpoint/2010/main" val="2114938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805" y="-18361"/>
            <a:ext cx="9601357" cy="5210174"/>
          </a:xfrm>
          <a:prstGeom prst="rect">
            <a:avLst/>
          </a:prstGeom>
        </p:spPr>
      </p:pic>
    </p:spTree>
    <p:extLst>
      <p:ext uri="{BB962C8B-B14F-4D97-AF65-F5344CB8AC3E}">
        <p14:creationId xmlns:p14="http://schemas.microsoft.com/office/powerpoint/2010/main" val="4233024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52400"/>
            <a:ext cx="9256806" cy="5114924"/>
          </a:xfrm>
          <a:prstGeom prst="rect">
            <a:avLst/>
          </a:prstGeom>
        </p:spPr>
      </p:pic>
    </p:spTree>
    <p:extLst>
      <p:ext uri="{BB962C8B-B14F-4D97-AF65-F5344CB8AC3E}">
        <p14:creationId xmlns:p14="http://schemas.microsoft.com/office/powerpoint/2010/main" val="4231092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63261"/>
            <a:ext cx="6618256" cy="6949721"/>
          </a:xfrm>
          <a:prstGeom prst="rect">
            <a:avLst/>
          </a:prstGeom>
        </p:spPr>
      </p:pic>
    </p:spTree>
    <p:extLst>
      <p:ext uri="{BB962C8B-B14F-4D97-AF65-F5344CB8AC3E}">
        <p14:creationId xmlns:p14="http://schemas.microsoft.com/office/powerpoint/2010/main" val="257862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11264</TotalTime>
  <Words>751</Words>
  <Application>Microsoft Office PowerPoint</Application>
  <PresentationFormat>On-screen Show (4:3)</PresentationFormat>
  <Paragraphs>70</Paragraphs>
  <Slides>52</Slides>
  <Notes>13</Notes>
  <HiddenSlides>0</HiddenSlides>
  <MMClips>3</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52</vt:i4>
      </vt:variant>
    </vt:vector>
  </HeadingPairs>
  <TitlesOfParts>
    <vt:vector size="58" baseType="lpstr">
      <vt:lpstr>Arial</vt:lpstr>
      <vt:lpstr>Calibri</vt:lpstr>
      <vt:lpstr>Office Theme</vt:lpstr>
      <vt:lpstr>5_Office Theme</vt:lpstr>
      <vt:lpstr>7_Office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64</cp:revision>
  <dcterms:created xsi:type="dcterms:W3CDTF">2010-05-01T19:47:18Z</dcterms:created>
  <dcterms:modified xsi:type="dcterms:W3CDTF">2016-05-03T14:39:19Z</dcterms:modified>
</cp:coreProperties>
</file>