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81" r:id="rId2"/>
    <p:sldId id="287" r:id="rId3"/>
    <p:sldId id="257" r:id="rId4"/>
    <p:sldId id="285" r:id="rId5"/>
    <p:sldId id="286" r:id="rId6"/>
    <p:sldId id="259" r:id="rId7"/>
    <p:sldId id="260" r:id="rId8"/>
    <p:sldId id="296" r:id="rId9"/>
    <p:sldId id="298" r:id="rId10"/>
    <p:sldId id="297" r:id="rId11"/>
    <p:sldId id="262" r:id="rId12"/>
    <p:sldId id="263" r:id="rId13"/>
    <p:sldId id="282" r:id="rId14"/>
    <p:sldId id="289" r:id="rId15"/>
    <p:sldId id="267" r:id="rId16"/>
    <p:sldId id="266" r:id="rId17"/>
    <p:sldId id="268" r:id="rId18"/>
    <p:sldId id="280" r:id="rId19"/>
    <p:sldId id="283" r:id="rId20"/>
    <p:sldId id="299" r:id="rId21"/>
    <p:sldId id="270" r:id="rId22"/>
    <p:sldId id="272" r:id="rId23"/>
    <p:sldId id="271" r:id="rId24"/>
    <p:sldId id="273" r:id="rId25"/>
    <p:sldId id="274" r:id="rId26"/>
    <p:sldId id="290" r:id="rId27"/>
    <p:sldId id="291" r:id="rId28"/>
    <p:sldId id="292" r:id="rId29"/>
    <p:sldId id="295" r:id="rId30"/>
    <p:sldId id="293" r:id="rId31"/>
    <p:sldId id="300" r:id="rId32"/>
    <p:sldId id="275" r:id="rId33"/>
    <p:sldId id="294" r:id="rId34"/>
    <p:sldId id="27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51BF19-62C6-4307-91A7-16B23D4551F5}" type="datetimeFigureOut">
              <a:rPr lang="en-US" smtClean="0"/>
              <a:t>18-Sep-13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E99C38-67CE-43C8-8B68-2C88677F17CF}" type="slidenum">
              <a:rPr lang="en-US" smtClean="0"/>
              <a:t>‹#›</a:t>
            </a:fld>
            <a:endParaRPr lang="en-US"/>
          </a:p>
        </p:txBody>
      </p:sp>
    </p:spTree>
    <p:extLst>
      <p:ext uri="{BB962C8B-B14F-4D97-AF65-F5344CB8AC3E}">
        <p14:creationId xmlns:p14="http://schemas.microsoft.com/office/powerpoint/2010/main" val="2674731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30000" dirty="0" smtClean="0"/>
              <a:t>st</a:t>
            </a:r>
            <a:r>
              <a:rPr lang="en-US" dirty="0" smtClean="0"/>
              <a:t> federal budget</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4</a:t>
            </a:fld>
            <a:endParaRPr lang="en-US"/>
          </a:p>
        </p:txBody>
      </p:sp>
    </p:spTree>
    <p:extLst>
      <p:ext uri="{BB962C8B-B14F-4D97-AF65-F5344CB8AC3E}">
        <p14:creationId xmlns:p14="http://schemas.microsoft.com/office/powerpoint/2010/main" val="2052954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Bank of us--</a:t>
            </a:r>
            <a:r>
              <a:rPr lang="en-US" dirty="0" err="1" smtClean="0"/>
              <a:t>philly</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Matthew </a:t>
            </a:r>
            <a:r>
              <a:rPr lang="en-US" dirty="0" err="1" smtClean="0"/>
              <a:t>lyon</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Jefferson white house</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boardinghouse</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Joel </a:t>
            </a:r>
            <a:r>
              <a:rPr lang="en-US" dirty="0" err="1" smtClean="0"/>
              <a:t>poinsett</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30</a:t>
            </a:fld>
            <a:endParaRPr lang="en-US"/>
          </a:p>
        </p:txBody>
      </p:sp>
    </p:spTree>
    <p:extLst>
      <p:ext uri="{BB962C8B-B14F-4D97-AF65-F5344CB8AC3E}">
        <p14:creationId xmlns:p14="http://schemas.microsoft.com/office/powerpoint/2010/main" val="2105373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t>18-Sep-13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t>18-Sep-13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701583-106B-4EF0-B180-83A17019A760}" type="datetimeFigureOut">
              <a:rPr lang="en-US" smtClean="0"/>
              <a:t>18-Sep-13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701583-106B-4EF0-B180-83A17019A760}" type="datetimeFigureOut">
              <a:rPr lang="en-US" smtClean="0"/>
              <a:t>18-Sep-13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701583-106B-4EF0-B180-83A17019A760}" type="datetimeFigureOut">
              <a:rPr lang="en-US" smtClean="0"/>
              <a:t>18-Sep-13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701583-106B-4EF0-B180-83A17019A760}" type="datetimeFigureOut">
              <a:rPr lang="en-US" smtClean="0"/>
              <a:t>18-Sep-13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701583-106B-4EF0-B180-83A17019A760}" type="datetimeFigureOut">
              <a:rPr lang="en-US" smtClean="0"/>
              <a:t>18-Sep-13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01583-106B-4EF0-B180-83A17019A760}" type="datetimeFigureOut">
              <a:rPr lang="en-US" smtClean="0"/>
              <a:t>18-Sep-13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01583-106B-4EF0-B180-83A17019A760}" type="datetimeFigureOut">
              <a:rPr lang="en-US" smtClean="0"/>
              <a:t>18-Sep-13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t>18-Sep-13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t>18-Sep-13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01583-106B-4EF0-B180-83A17019A760}" type="datetimeFigureOut">
              <a:rPr lang="en-US" smtClean="0"/>
              <a:t>18-Sep-13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424FE-6907-4E14-93CC-ED44E6B2CE9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
            <a:ext cx="8989889" cy="655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2750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81001"/>
            <a:ext cx="6858000" cy="4801314"/>
          </a:xfrm>
          <a:prstGeom prst="rect">
            <a:avLst/>
          </a:prstGeom>
        </p:spPr>
        <p:txBody>
          <a:bodyPr wrap="square">
            <a:spAutoFit/>
          </a:bodyPr>
          <a:lstStyle/>
          <a:p>
            <a:pPr algn="ctr"/>
            <a:r>
              <a:rPr lang="en-US" dirty="0" smtClean="0"/>
              <a:t>Judiciary Act (1789)</a:t>
            </a:r>
          </a:p>
          <a:p>
            <a:endParaRPr lang="en-US" dirty="0"/>
          </a:p>
          <a:p>
            <a:r>
              <a:rPr lang="en-US" dirty="0" smtClean="0"/>
              <a:t>The supreme </a:t>
            </a:r>
            <a:r>
              <a:rPr lang="en-US" dirty="0"/>
              <a:t>court of the United States shall consist of a </a:t>
            </a:r>
            <a:r>
              <a:rPr lang="en-US" b="1" dirty="0">
                <a:solidFill>
                  <a:srgbClr val="FF0000"/>
                </a:solidFill>
              </a:rPr>
              <a:t>chief justice and five associate </a:t>
            </a:r>
            <a:r>
              <a:rPr lang="en-US" b="1" dirty="0" smtClean="0">
                <a:solidFill>
                  <a:srgbClr val="FF0000"/>
                </a:solidFill>
              </a:rPr>
              <a:t>justices</a:t>
            </a:r>
            <a:r>
              <a:rPr lang="en-US" dirty="0" smtClean="0"/>
              <a:t>…</a:t>
            </a:r>
          </a:p>
          <a:p>
            <a:endParaRPr lang="en-US" dirty="0"/>
          </a:p>
          <a:p>
            <a:r>
              <a:rPr lang="en-US" dirty="0" smtClean="0"/>
              <a:t>And </a:t>
            </a:r>
            <a:r>
              <a:rPr lang="en-US" dirty="0"/>
              <a:t>be it further enacted, That the United States shall be, and they hereby are divided into thirteen </a:t>
            </a:r>
            <a:r>
              <a:rPr lang="en-US" dirty="0" smtClean="0"/>
              <a:t>districts</a:t>
            </a:r>
            <a:r>
              <a:rPr lang="en-US" dirty="0"/>
              <a:t> </a:t>
            </a:r>
            <a:r>
              <a:rPr lang="en-US" dirty="0" smtClean="0"/>
              <a:t>. . . </a:t>
            </a:r>
            <a:r>
              <a:rPr lang="en-US" dirty="0"/>
              <a:t>That there be a court called a District Court, in each of the afore mentioned districts, to consist of one </a:t>
            </a:r>
            <a:r>
              <a:rPr lang="en-US" dirty="0" smtClean="0"/>
              <a:t>judge . . .</a:t>
            </a:r>
          </a:p>
          <a:p>
            <a:endParaRPr lang="en-US" dirty="0"/>
          </a:p>
          <a:p>
            <a:r>
              <a:rPr lang="en-US" dirty="0"/>
              <a:t>That the before mentioned districts, except those of Maine and Kentucky, shall be divided into three circuits, and be called the eastern, the middle, and the southern </a:t>
            </a:r>
            <a:r>
              <a:rPr lang="en-US" dirty="0" smtClean="0"/>
              <a:t>circuit…</a:t>
            </a:r>
          </a:p>
          <a:p>
            <a:endParaRPr lang="en-US" dirty="0"/>
          </a:p>
          <a:p>
            <a:r>
              <a:rPr lang="en-US" dirty="0" smtClean="0">
                <a:solidFill>
                  <a:prstClr val="black"/>
                </a:solidFill>
              </a:rPr>
              <a:t>The</a:t>
            </a:r>
            <a:r>
              <a:rPr lang="en-US" i="1" dirty="0" smtClean="0">
                <a:solidFill>
                  <a:prstClr val="black"/>
                </a:solidFill>
              </a:rPr>
              <a:t> </a:t>
            </a:r>
            <a:r>
              <a:rPr lang="en-US" b="1" dirty="0" smtClean="0">
                <a:solidFill>
                  <a:srgbClr val="FF0000"/>
                </a:solidFill>
              </a:rPr>
              <a:t>district </a:t>
            </a:r>
            <a:r>
              <a:rPr lang="en-US" b="1" dirty="0">
                <a:solidFill>
                  <a:srgbClr val="FF0000"/>
                </a:solidFill>
              </a:rPr>
              <a:t>courts shall have, exclusively of the courts of the several States, cognizance of all crimes and offences that shall be cognizable under the authority of the United </a:t>
            </a:r>
            <a:r>
              <a:rPr lang="en-US" b="1" dirty="0" smtClean="0">
                <a:solidFill>
                  <a:srgbClr val="FF0000"/>
                </a:solidFill>
              </a:rPr>
              <a:t>States</a:t>
            </a:r>
            <a:r>
              <a:rPr lang="en-US" b="1" dirty="0" smtClean="0">
                <a:solidFill>
                  <a:prstClr val="black"/>
                </a:solidFill>
              </a:rPr>
              <a:t>.</a:t>
            </a:r>
            <a:endParaRPr lang="en-US" dirty="0"/>
          </a:p>
        </p:txBody>
      </p:sp>
    </p:spTree>
    <p:extLst>
      <p:ext uri="{BB962C8B-B14F-4D97-AF65-F5344CB8AC3E}">
        <p14:creationId xmlns:p14="http://schemas.microsoft.com/office/powerpoint/2010/main" val="2730968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0"/>
            <a:ext cx="7086600" cy="6740307"/>
          </a:xfrm>
          <a:prstGeom prst="rect">
            <a:avLst/>
          </a:prstGeom>
          <a:noFill/>
        </p:spPr>
        <p:txBody>
          <a:bodyPr wrap="square" rtlCol="0">
            <a:spAutoFit/>
          </a:bodyPr>
          <a:lstStyle/>
          <a:p>
            <a:pPr algn="ctr"/>
            <a:r>
              <a:rPr lang="en-US" dirty="0" smtClean="0"/>
              <a:t>Judiciary Act (1789)</a:t>
            </a:r>
          </a:p>
          <a:p>
            <a:endParaRPr lang="en-US" dirty="0"/>
          </a:p>
          <a:p>
            <a:r>
              <a:rPr lang="en-US" dirty="0" smtClean="0"/>
              <a:t>SEC</a:t>
            </a:r>
            <a:r>
              <a:rPr lang="en-US" dirty="0"/>
              <a:t>. 25. </a:t>
            </a:r>
            <a:r>
              <a:rPr lang="en-US" i="1" dirty="0"/>
              <a:t>And be it further enacted</a:t>
            </a:r>
            <a:r>
              <a:rPr lang="en-US" dirty="0"/>
              <a:t>, That a final judgment or decree in any suit, in the highest court of law or equity of a State in which a decision in the suit could be had, where is drawn in question the validity of a treaty or statute of, or an authority exercised under the United States, and the decision is against their validity; or where is drawn in question the validity of a statute of, or an authority exercised under any State, on the ground of their being repugnant to the constitution, treaties or laws of the United States, and the decision is in </a:t>
            </a:r>
            <a:r>
              <a:rPr lang="en-US" dirty="0" err="1"/>
              <a:t>favour</a:t>
            </a:r>
            <a:r>
              <a:rPr lang="en-US" dirty="0"/>
              <a:t> of such their validity, or where is drawn in question the construction of any clause of the constitution, or of a treaty, or statute of, or commission held under the United States, and the decision is against the title, right, privilege or exemption specially set up or claimed by either party, under such clause of the said Constitution, treaty, statute or commission, </a:t>
            </a:r>
            <a:r>
              <a:rPr lang="en-US" b="1" dirty="0">
                <a:solidFill>
                  <a:srgbClr val="FF0000"/>
                </a:solidFill>
              </a:rPr>
              <a:t>may be re-examined and reversed or affirmed in the Supreme Court of the United States upon a writ of </a:t>
            </a:r>
            <a:r>
              <a:rPr lang="en-US" b="1" dirty="0" smtClean="0">
                <a:solidFill>
                  <a:srgbClr val="FF0000"/>
                </a:solidFill>
              </a:rPr>
              <a:t>error….</a:t>
            </a:r>
          </a:p>
          <a:p>
            <a:endParaRPr lang="en-US" b="1" dirty="0">
              <a:solidFill>
                <a:srgbClr val="FF0000"/>
              </a:solidFill>
            </a:endParaRPr>
          </a:p>
          <a:p>
            <a:r>
              <a:rPr lang="en-US" dirty="0"/>
              <a:t>SEC. 34. </a:t>
            </a:r>
            <a:r>
              <a:rPr lang="en-US" i="1" dirty="0"/>
              <a:t>And be it further enacted</a:t>
            </a:r>
            <a:r>
              <a:rPr lang="en-US" dirty="0"/>
              <a:t>, That the laws of the several states, except where the constitution, treaties or statutes of the United States shall otherwise require or provide, shall be regarded as rules of decision in trials at common law in the courts of the United States in cases where they apply.</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gwu.edu/~ffcp/exhibit/p8/p8_9aL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
            <a:ext cx="5213462" cy="6545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8978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91000" y="-218152"/>
            <a:ext cx="4114800" cy="5355312"/>
          </a:xfrm>
          <a:prstGeom prst="rect">
            <a:avLst/>
          </a:prstGeom>
        </p:spPr>
        <p:txBody>
          <a:bodyPr wrap="square">
            <a:spAutoFit/>
          </a:bodyPr>
          <a:lstStyle/>
          <a:p>
            <a:endParaRPr lang="en-US" dirty="0" smtClean="0"/>
          </a:p>
          <a:p>
            <a:endParaRPr lang="en-US" dirty="0"/>
          </a:p>
          <a:p>
            <a:endParaRPr lang="en-US" dirty="0" smtClean="0"/>
          </a:p>
          <a:p>
            <a:endParaRPr lang="en-US" dirty="0" smtClean="0"/>
          </a:p>
          <a:p>
            <a:r>
              <a:rPr lang="en-US" dirty="0" smtClean="0"/>
              <a:t>Faced </a:t>
            </a:r>
            <a:r>
              <a:rPr lang="en-US" dirty="0"/>
              <a:t>with a motion to commit the report on negotiations with the southern Indians and questions that he and his Secretary of War had brought to the Senate, the President started up in a Violent fret. </a:t>
            </a:r>
            <a:r>
              <a:rPr lang="en-US" b="1" dirty="0">
                <a:solidFill>
                  <a:srgbClr val="FF0000"/>
                </a:solidFill>
              </a:rPr>
              <a:t>This defeats every purpose of my coming here</a:t>
            </a:r>
            <a:r>
              <a:rPr lang="en-US" dirty="0"/>
              <a:t>, were the first words that he said. he then went on that he had brought his Secretary at War with him to give every necessary information, that the Secretary knew all about the Business--and yet he was delayed and could not go on with the Matter-</a:t>
            </a:r>
            <a:r>
              <a:rPr lang="en-US" dirty="0" smtClean="0"/>
              <a:t>-… a </a:t>
            </a:r>
            <a:r>
              <a:rPr lang="en-US" dirty="0"/>
              <a:t>pause for some time ensued. We Waited for him to withdraw, he did so with a discontented Air</a:t>
            </a:r>
            <a:r>
              <a:rPr lang="en-US" dirty="0" smtClean="0"/>
              <a: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827" y="1066800"/>
            <a:ext cx="328926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066800" y="5257800"/>
            <a:ext cx="2209800" cy="369332"/>
          </a:xfrm>
          <a:prstGeom prst="rect">
            <a:avLst/>
          </a:prstGeom>
          <a:noFill/>
        </p:spPr>
        <p:txBody>
          <a:bodyPr wrap="square" rtlCol="0">
            <a:spAutoFit/>
          </a:bodyPr>
          <a:lstStyle/>
          <a:p>
            <a:r>
              <a:rPr lang="en-US" dirty="0" smtClean="0"/>
              <a:t>Wm. </a:t>
            </a:r>
            <a:r>
              <a:rPr lang="en-US" dirty="0" err="1" smtClean="0"/>
              <a:t>Maclay</a:t>
            </a:r>
            <a:r>
              <a:rPr lang="en-US" dirty="0" smtClean="0"/>
              <a:t> (PA)</a:t>
            </a:r>
            <a:endParaRPr lang="en-US" dirty="0"/>
          </a:p>
        </p:txBody>
      </p:sp>
    </p:spTree>
    <p:extLst>
      <p:ext uri="{BB962C8B-B14F-4D97-AF65-F5344CB8AC3E}">
        <p14:creationId xmlns:p14="http://schemas.microsoft.com/office/powerpoint/2010/main" val="20275372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teachersparadise.com/ency/en/media/f/f8/john_jay.jpg"/>
          <p:cNvPicPr>
            <a:picLocks noChangeAspect="1" noChangeArrowheads="1"/>
          </p:cNvPicPr>
          <p:nvPr/>
        </p:nvPicPr>
        <p:blipFill>
          <a:blip r:embed="rId3" cstate="print"/>
          <a:srcRect/>
          <a:stretch>
            <a:fillRect/>
          </a:stretch>
        </p:blipFill>
        <p:spPr bwMode="auto">
          <a:xfrm>
            <a:off x="2286000" y="59479"/>
            <a:ext cx="5410200" cy="67839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age 1 of the Original Jay Treaty"/>
          <p:cNvPicPr>
            <a:picLocks noChangeAspect="1" noChangeArrowheads="1"/>
          </p:cNvPicPr>
          <p:nvPr/>
        </p:nvPicPr>
        <p:blipFill>
          <a:blip r:embed="rId3" cstate="print"/>
          <a:srcRect/>
          <a:stretch>
            <a:fillRect/>
          </a:stretch>
        </p:blipFill>
        <p:spPr bwMode="auto">
          <a:xfrm>
            <a:off x="2617880" y="-71946"/>
            <a:ext cx="4392520" cy="692994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alexanderhamiltonfacts.com/images/alexander_hamilton.jpg"/>
          <p:cNvPicPr>
            <a:picLocks noChangeAspect="1" noChangeArrowheads="1"/>
          </p:cNvPicPr>
          <p:nvPr/>
        </p:nvPicPr>
        <p:blipFill>
          <a:blip r:embed="rId3" cstate="print"/>
          <a:srcRect/>
          <a:stretch>
            <a:fillRect/>
          </a:stretch>
        </p:blipFill>
        <p:spPr bwMode="auto">
          <a:xfrm>
            <a:off x="1943888" y="0"/>
            <a:ext cx="5533697" cy="6858000"/>
          </a:xfrm>
          <a:prstGeom prst="rect">
            <a:avLst/>
          </a:prstGeom>
          <a:noFill/>
        </p:spPr>
      </p:pic>
    </p:spTree>
    <p:extLst>
      <p:ext uri="{BB962C8B-B14F-4D97-AF65-F5344CB8AC3E}">
        <p14:creationId xmlns:p14="http://schemas.microsoft.com/office/powerpoint/2010/main" val="2573596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798429" cy="6170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6395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FirstBankofUS00.jpg"/>
          <p:cNvPicPr>
            <a:picLocks noChangeAspect="1" noChangeArrowheads="1"/>
          </p:cNvPicPr>
          <p:nvPr/>
        </p:nvPicPr>
        <p:blipFill>
          <a:blip r:embed="rId3" cstate="print"/>
          <a:srcRect/>
          <a:stretch>
            <a:fillRect/>
          </a:stretch>
        </p:blipFill>
        <p:spPr bwMode="auto">
          <a:xfrm>
            <a:off x="0" y="0"/>
            <a:ext cx="9067800" cy="6800850"/>
          </a:xfrm>
          <a:prstGeom prst="rect">
            <a:avLst/>
          </a:prstGeom>
          <a:noFill/>
        </p:spPr>
      </p:pic>
    </p:spTree>
    <p:extLst>
      <p:ext uri="{BB962C8B-B14F-4D97-AF65-F5344CB8AC3E}">
        <p14:creationId xmlns:p14="http://schemas.microsoft.com/office/powerpoint/2010/main" val="2422514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US Navy 031029-N-6236G-001 A painting of President John Adams (1735-1826), 2nd president of the United States, by Asher B. Durand (1767-1845)-crop.jpg"/>
          <p:cNvPicPr>
            <a:picLocks noChangeAspect="1" noChangeArrowheads="1"/>
          </p:cNvPicPr>
          <p:nvPr/>
        </p:nvPicPr>
        <p:blipFill>
          <a:blip r:embed="rId3" cstate="print"/>
          <a:srcRect/>
          <a:stretch>
            <a:fillRect/>
          </a:stretch>
        </p:blipFill>
        <p:spPr bwMode="auto">
          <a:xfrm>
            <a:off x="2029968" y="0"/>
            <a:ext cx="5452110" cy="6858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le:Thomas Jefferson by Rembrandt Peale, 1800.jpg"/>
          <p:cNvPicPr>
            <a:picLocks noChangeAspect="1" noChangeArrowheads="1"/>
          </p:cNvPicPr>
          <p:nvPr/>
        </p:nvPicPr>
        <p:blipFill>
          <a:blip r:embed="rId3" cstate="print"/>
          <a:srcRect/>
          <a:stretch>
            <a:fillRect/>
          </a:stretch>
        </p:blipFill>
        <p:spPr bwMode="auto">
          <a:xfrm>
            <a:off x="1558671" y="-8635"/>
            <a:ext cx="5756529" cy="686663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123825"/>
            <a:ext cx="7038975" cy="661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71081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85801"/>
            <a:ext cx="7782804" cy="527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05448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239000" cy="5909310"/>
          </a:xfrm>
          <a:prstGeom prst="rect">
            <a:avLst/>
          </a:prstGeom>
          <a:noFill/>
        </p:spPr>
        <p:txBody>
          <a:bodyPr wrap="square" rtlCol="0">
            <a:spAutoFit/>
          </a:bodyPr>
          <a:lstStyle/>
          <a:p>
            <a:pPr algn="ctr"/>
            <a:r>
              <a:rPr lang="en-US" dirty="0" smtClean="0"/>
              <a:t>Sedition</a:t>
            </a:r>
            <a:r>
              <a:rPr lang="en-US" i="1" dirty="0" smtClean="0"/>
              <a:t> </a:t>
            </a:r>
            <a:r>
              <a:rPr lang="en-US" dirty="0" smtClean="0"/>
              <a:t>Act</a:t>
            </a:r>
            <a:r>
              <a:rPr lang="en-US" i="1" dirty="0" smtClean="0"/>
              <a:t> (1798)</a:t>
            </a:r>
          </a:p>
          <a:p>
            <a:endParaRPr lang="en-US" i="1" dirty="0"/>
          </a:p>
          <a:p>
            <a:r>
              <a:rPr lang="en-US" dirty="0"/>
              <a:t>I</a:t>
            </a:r>
            <a:r>
              <a:rPr lang="en-US" smtClean="0"/>
              <a:t>f </a:t>
            </a:r>
            <a:r>
              <a:rPr lang="en-US" dirty="0"/>
              <a:t>any person shall </a:t>
            </a:r>
            <a:r>
              <a:rPr lang="en-US" b="1" dirty="0">
                <a:solidFill>
                  <a:srgbClr val="FF0000"/>
                </a:solidFill>
              </a:rPr>
              <a:t>write, print, utter or publish, or shall cause or procure to be written, printed, uttered or published</a:t>
            </a:r>
            <a:r>
              <a:rPr lang="en-US" b="1" dirty="0"/>
              <a:t>, </a:t>
            </a:r>
            <a:r>
              <a:rPr lang="en-US" dirty="0"/>
              <a:t>or shall knowingly and willingly assist or aid in writing, printing, uttering or publishing </a:t>
            </a:r>
            <a:r>
              <a:rPr lang="en-US" b="1" dirty="0">
                <a:solidFill>
                  <a:srgbClr val="FF0000"/>
                </a:solidFill>
              </a:rPr>
              <a:t>any false, scandalous and malicious writing or writings against the government of the United States, or either house of the Congress of the United States, or the President of the United States</a:t>
            </a:r>
            <a:r>
              <a:rPr lang="en-US" b="1" dirty="0"/>
              <a:t>, </a:t>
            </a:r>
            <a:r>
              <a:rPr lang="en-US" dirty="0"/>
              <a:t>with intent to defame the said government, or either house of the said Congress, or the said President, or to bring them, or either of them, into contempt or disrepute; or to excite against them, or either or any of them, the hatred of the good people of the United States, or to stir up sedition within the United States, or to excite any unlawful combinations therein, for opposing or resisting any law of the United States, or any act of the President of the United States, done in pursuance of any such law, or of the powers in him vested by </a:t>
            </a:r>
            <a:r>
              <a:rPr lang="en-US" dirty="0" smtClean="0"/>
              <a:t>the constitution </a:t>
            </a:r>
            <a:r>
              <a:rPr lang="en-US" dirty="0"/>
              <a:t>of the United States, or to resist, oppose, or defeat any such law or act, or to aid, encourage or abet any hostile designs of any foreign nation against United States, their people or government, then such person, being thereof convicted before any court of the United States having jurisdiction thereof, shall be punished by a fine not exceeding two thousand dollars, and by imprisonment not exceeding two years.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pasleybrothers.com/newspols/images/lyon.jpg"/>
          <p:cNvPicPr>
            <a:picLocks noChangeAspect="1" noChangeArrowheads="1"/>
          </p:cNvPicPr>
          <p:nvPr/>
        </p:nvPicPr>
        <p:blipFill>
          <a:blip r:embed="rId3" cstate="print"/>
          <a:srcRect/>
          <a:stretch>
            <a:fillRect/>
          </a:stretch>
        </p:blipFill>
        <p:spPr bwMode="auto">
          <a:xfrm>
            <a:off x="2046351" y="-44196"/>
            <a:ext cx="5268849" cy="690219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81000"/>
            <a:ext cx="7391400" cy="5078313"/>
          </a:xfrm>
          <a:prstGeom prst="rect">
            <a:avLst/>
          </a:prstGeom>
          <a:noFill/>
        </p:spPr>
        <p:txBody>
          <a:bodyPr wrap="square" rtlCol="0">
            <a:spAutoFit/>
          </a:bodyPr>
          <a:lstStyle/>
          <a:p>
            <a:pPr algn="ctr"/>
            <a:r>
              <a:rPr lang="en-US" dirty="0" smtClean="0"/>
              <a:t>Kentucky Resolution (Jefferson)</a:t>
            </a:r>
          </a:p>
          <a:p>
            <a:endParaRPr lang="en-US" dirty="0"/>
          </a:p>
          <a:p>
            <a:r>
              <a:rPr lang="en-US" i="1" dirty="0" smtClean="0"/>
              <a:t>1. Resolved</a:t>
            </a:r>
            <a:r>
              <a:rPr lang="en-US" dirty="0"/>
              <a:t>, That the several States composing, the United States of America, are not united on the principle of unlimited submission to their general government; but that, by a compact under the style and title of a Constitution for the United States, and of amendments thereto, they constituted a general government for special purposes — delegated to that government certain definite powers, reserving, each State to itself, the residuary mass of right to their own self-government; and </a:t>
            </a:r>
            <a:r>
              <a:rPr lang="en-US" b="1" dirty="0">
                <a:solidFill>
                  <a:srgbClr val="FF0000"/>
                </a:solidFill>
              </a:rPr>
              <a:t>that </a:t>
            </a:r>
            <a:r>
              <a:rPr lang="en-US" b="1" dirty="0" err="1">
                <a:solidFill>
                  <a:srgbClr val="FF0000"/>
                </a:solidFill>
              </a:rPr>
              <a:t>whensoever</a:t>
            </a:r>
            <a:r>
              <a:rPr lang="en-US" b="1" dirty="0">
                <a:solidFill>
                  <a:srgbClr val="FF0000"/>
                </a:solidFill>
              </a:rPr>
              <a:t> the general government assumes </a:t>
            </a:r>
            <a:r>
              <a:rPr lang="en-US" b="1" dirty="0" err="1">
                <a:solidFill>
                  <a:srgbClr val="FF0000"/>
                </a:solidFill>
              </a:rPr>
              <a:t>undelegated</a:t>
            </a:r>
            <a:r>
              <a:rPr lang="en-US" b="1" dirty="0">
                <a:solidFill>
                  <a:srgbClr val="FF0000"/>
                </a:solidFill>
              </a:rPr>
              <a:t> powers, its acts are </a:t>
            </a:r>
            <a:r>
              <a:rPr lang="en-US" b="1" dirty="0" err="1">
                <a:solidFill>
                  <a:srgbClr val="FF0000"/>
                </a:solidFill>
              </a:rPr>
              <a:t>unauthoritative</a:t>
            </a:r>
            <a:r>
              <a:rPr lang="en-US" b="1" dirty="0">
                <a:solidFill>
                  <a:srgbClr val="FF0000"/>
                </a:solidFill>
              </a:rPr>
              <a:t>, void, and of no force: that to this compact each State acceded as a State, and is an integral part, its co-States forming, as to itself, the other party</a:t>
            </a:r>
            <a:r>
              <a:rPr lang="en-US" dirty="0"/>
              <a:t>: that the government created by this compact was not made the exclusive or final judge of the extent of the powers delegated to itself; since that would have made its discretion, and not the Constitution, the measure of its powers; but that, as in all other cases of compact among powers having no common judge, </a:t>
            </a:r>
            <a:r>
              <a:rPr lang="en-US" b="1" dirty="0">
                <a:solidFill>
                  <a:srgbClr val="FF0000"/>
                </a:solidFill>
              </a:rPr>
              <a:t>each party has an equal right to judge for itself, as well of infractions as of the mode and measure of redress</a:t>
            </a:r>
            <a:r>
              <a:rPr lang="en-US" b="1" dirty="0"/>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28600"/>
            <a:ext cx="7010400" cy="5078313"/>
          </a:xfrm>
          <a:prstGeom prst="rect">
            <a:avLst/>
          </a:prstGeom>
          <a:noFill/>
        </p:spPr>
        <p:txBody>
          <a:bodyPr wrap="square" rtlCol="0">
            <a:spAutoFit/>
          </a:bodyPr>
          <a:lstStyle/>
          <a:p>
            <a:r>
              <a:rPr lang="en-US" dirty="0"/>
              <a:t>3. </a:t>
            </a:r>
            <a:r>
              <a:rPr lang="en-US" i="1" dirty="0"/>
              <a:t>Resolved</a:t>
            </a:r>
            <a:r>
              <a:rPr lang="en-US" dirty="0"/>
              <a:t>, That it is true as a general principle, and is also expressly declared by one of the amendments to the Constitutions, that “the powers not delegated to the United States by the Constitution, our prohibited by it to the States, are reserved to the States respectively, or to the people”; and </a:t>
            </a:r>
            <a:r>
              <a:rPr lang="en-US" b="1" dirty="0">
                <a:solidFill>
                  <a:srgbClr val="FF0000"/>
                </a:solidFill>
              </a:rPr>
              <a:t>that no power over the freedom of religion, freedom of speech, or freedom of the press being delegated to the United States by the Constitution, nor prohibited by it to the States, all lawful powers respecting the same did of right remain, and were reserved to the States or the people</a:t>
            </a:r>
            <a:r>
              <a:rPr lang="en-US" dirty="0"/>
              <a:t>: that thus was manifested their determination to retain to themselves the right of judging how far the licentiousness of speech and of the press may be abridged without lessening their useful freedom, and how far those abuses which cannot be separated from their use should be tolerated, rather than the use be </a:t>
            </a:r>
            <a:r>
              <a:rPr lang="en-US" dirty="0" smtClean="0"/>
              <a:t>destroyed . . . That</a:t>
            </a:r>
            <a:r>
              <a:rPr lang="en-US" dirty="0"/>
              <a:t>, therefore, the act of Congress of the United States, passed on the 14th day of July, 1798, </a:t>
            </a:r>
            <a:r>
              <a:rPr lang="en-US" dirty="0" err="1"/>
              <a:t>intituled</a:t>
            </a:r>
            <a:r>
              <a:rPr lang="en-US" dirty="0"/>
              <a:t> “An Act in addition to the act </a:t>
            </a:r>
            <a:r>
              <a:rPr lang="en-US" dirty="0" err="1"/>
              <a:t>intituled</a:t>
            </a:r>
            <a:r>
              <a:rPr lang="en-US" dirty="0"/>
              <a:t> An Act for the punishment of certain crimes against the United States,” which does abridge the freedom of the press, </a:t>
            </a:r>
            <a:r>
              <a:rPr lang="en-US" b="1" dirty="0">
                <a:solidFill>
                  <a:srgbClr val="FF0000"/>
                </a:solidFill>
              </a:rPr>
              <a:t>is not law, but is altogether void, and of no force</a:t>
            </a:r>
            <a:r>
              <a:rPr lang="en-US" dirty="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475" y="142875"/>
            <a:ext cx="6477492" cy="663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43338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65666"/>
            <a:ext cx="7162800" cy="5684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4220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520874" y="609600"/>
            <a:ext cx="9688882"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1.bp.blogspot.com/_CvDCiEFbNy8/SrX1idNsc8I/AAAAAAAALOA/rGloph_QCPI/s400/1804+Jefferson%27s+White+House.+Library+of+Congress..jpg"/>
          <p:cNvPicPr>
            <a:picLocks noChangeAspect="1" noChangeArrowheads="1"/>
          </p:cNvPicPr>
          <p:nvPr/>
        </p:nvPicPr>
        <p:blipFill>
          <a:blip r:embed="rId3" cstate="print"/>
          <a:srcRect/>
          <a:stretch>
            <a:fillRect/>
          </a:stretch>
        </p:blipFill>
        <p:spPr bwMode="auto">
          <a:xfrm>
            <a:off x="-50797" y="685800"/>
            <a:ext cx="9016996" cy="54102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cache3.asset-cache.net/xc/72902061.jpg?v=1&amp;c=IWSAsset&amp;k=2&amp;d=45B0EB3381F7834D1121C51E88E2B9D76FA27CB9089310173CA7924026090B7C"/>
          <p:cNvPicPr>
            <a:picLocks noChangeAspect="1" noChangeArrowheads="1"/>
          </p:cNvPicPr>
          <p:nvPr/>
        </p:nvPicPr>
        <p:blipFill>
          <a:blip r:embed="rId3" cstate="print"/>
          <a:srcRect/>
          <a:stretch>
            <a:fillRect/>
          </a:stretch>
        </p:blipFill>
        <p:spPr bwMode="auto">
          <a:xfrm>
            <a:off x="838200" y="-26843"/>
            <a:ext cx="7315200" cy="698269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toriesofusa.com/images/louisiana-purchase-1803.gif"/>
          <p:cNvPicPr>
            <a:picLocks noChangeAspect="1" noChangeArrowheads="1"/>
          </p:cNvPicPr>
          <p:nvPr/>
        </p:nvPicPr>
        <p:blipFill>
          <a:blip r:embed="rId3" cstate="print"/>
          <a:srcRect/>
          <a:stretch>
            <a:fillRect/>
          </a:stretch>
        </p:blipFill>
        <p:spPr bwMode="auto">
          <a:xfrm>
            <a:off x="83989" y="164703"/>
            <a:ext cx="9060011" cy="6464697"/>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jpg"/>
          <p:cNvPicPr>
            <a:picLocks noChangeAspect="1"/>
          </p:cNvPicPr>
          <p:nvPr/>
        </p:nvPicPr>
        <p:blipFill>
          <a:blip r:embed="rId3" cstate="print"/>
          <a:stretch>
            <a:fillRect/>
          </a:stretch>
        </p:blipFill>
        <p:spPr>
          <a:xfrm>
            <a:off x="81643" y="914400"/>
            <a:ext cx="8980714" cy="50292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57200"/>
            <a:ext cx="7624156" cy="5824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87486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82682"/>
            <a:ext cx="3581400" cy="629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76099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478982" cy="582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29057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11" y="0"/>
            <a:ext cx="931742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3633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00050"/>
            <a:ext cx="4572000" cy="605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56526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457200"/>
            <a:ext cx="7239000" cy="4247317"/>
          </a:xfrm>
          <a:prstGeom prst="rect">
            <a:avLst/>
          </a:prstGeom>
          <a:noFill/>
        </p:spPr>
        <p:txBody>
          <a:bodyPr wrap="square" rtlCol="0">
            <a:spAutoFit/>
          </a:bodyPr>
          <a:lstStyle/>
          <a:p>
            <a:pPr algn="ctr"/>
            <a:endParaRPr lang="en-US" dirty="0" smtClean="0">
              <a:solidFill>
                <a:prstClr val="black"/>
              </a:solidFill>
            </a:endParaRPr>
          </a:p>
          <a:p>
            <a:pPr algn="ctr"/>
            <a:endParaRPr lang="en-US" dirty="0">
              <a:solidFill>
                <a:prstClr val="black"/>
              </a:solidFill>
            </a:endParaRPr>
          </a:p>
          <a:p>
            <a:pPr algn="ctr"/>
            <a:r>
              <a:rPr lang="en-US" dirty="0" smtClean="0">
                <a:solidFill>
                  <a:prstClr val="black"/>
                </a:solidFill>
              </a:rPr>
              <a:t>12</a:t>
            </a:r>
            <a:r>
              <a:rPr lang="en-US" baseline="30000" dirty="0" smtClean="0">
                <a:solidFill>
                  <a:prstClr val="black"/>
                </a:solidFill>
              </a:rPr>
              <a:t>th</a:t>
            </a:r>
            <a:r>
              <a:rPr lang="en-US" dirty="0" smtClean="0">
                <a:solidFill>
                  <a:prstClr val="black"/>
                </a:solidFill>
              </a:rPr>
              <a:t> amendment</a:t>
            </a:r>
          </a:p>
          <a:p>
            <a:endParaRPr lang="en-US" dirty="0">
              <a:solidFill>
                <a:prstClr val="black"/>
              </a:solidFill>
            </a:endParaRPr>
          </a:p>
          <a:p>
            <a:r>
              <a:rPr lang="en-US" dirty="0" smtClean="0">
                <a:solidFill>
                  <a:prstClr val="black"/>
                </a:solidFill>
              </a:rPr>
              <a:t>The </a:t>
            </a:r>
            <a:r>
              <a:rPr lang="en-US" dirty="0">
                <a:solidFill>
                  <a:prstClr val="black"/>
                </a:solidFill>
              </a:rPr>
              <a:t>Electors shall meet in their respective states, and vote by ballot for President and Vice-President, one of whom, at least, shall not be an inhabitant of the same state with themselves; </a:t>
            </a:r>
            <a:r>
              <a:rPr lang="en-US" b="1" dirty="0">
                <a:solidFill>
                  <a:srgbClr val="FF0000"/>
                </a:solidFill>
              </a:rPr>
              <a:t>they shall name in their ballots the person voted for as President, and in distinct ballots the person voted for as Vice-President, </a:t>
            </a:r>
            <a:r>
              <a:rPr lang="en-US" dirty="0">
                <a:solidFill>
                  <a:prstClr val="black"/>
                </a:solidFill>
              </a:rPr>
              <a:t>and they shall make distinct lists of all persons voted for as President, and of all persons voted for as Vice-President and of the number of votes for each, which lists they shall sign and certify, and transmit sealed to the seat of the government of the United States, directed to the President of the Senate</a:t>
            </a:r>
            <a:r>
              <a:rPr lang="en-US" dirty="0" smtClean="0">
                <a:solidFill>
                  <a:prstClr val="black"/>
                </a:solidFill>
              </a:rPr>
              <a:t>;</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6795128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quincy-adams-picture.jpg"/>
          <p:cNvPicPr>
            <a:picLocks noChangeAspect="1"/>
          </p:cNvPicPr>
          <p:nvPr/>
        </p:nvPicPr>
        <p:blipFill>
          <a:blip r:embed="rId3" cstate="print"/>
          <a:stretch>
            <a:fillRect/>
          </a:stretch>
        </p:blipFill>
        <p:spPr>
          <a:xfrm>
            <a:off x="457200" y="5080"/>
            <a:ext cx="3431032" cy="3119120"/>
          </a:xfrm>
          <a:prstGeom prst="rect">
            <a:avLst/>
          </a:prstGeom>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5080"/>
            <a:ext cx="2700337" cy="3525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138" y="3264790"/>
            <a:ext cx="2757262" cy="3212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3571" y="3574442"/>
            <a:ext cx="2484166" cy="2995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93" y="204638"/>
            <a:ext cx="9119694" cy="6653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01225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upload.wikimedia.org/wikipedia/commons/archive/8/8d/20070806161251!Election_in_House1824-Large.PNG"/>
          <p:cNvPicPr>
            <a:picLocks noChangeAspect="1" noChangeArrowheads="1"/>
          </p:cNvPicPr>
          <p:nvPr/>
        </p:nvPicPr>
        <p:blipFill>
          <a:blip r:embed="rId3" cstate="print"/>
          <a:srcRect/>
          <a:stretch>
            <a:fillRect/>
          </a:stretch>
        </p:blipFill>
        <p:spPr bwMode="auto">
          <a:xfrm>
            <a:off x="-39524" y="304799"/>
            <a:ext cx="9183524" cy="651568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4177</TotalTime>
  <Words>949</Words>
  <Application>Microsoft Office PowerPoint</Application>
  <PresentationFormat>On-screen Show (4:3)</PresentationFormat>
  <Paragraphs>59</Paragraphs>
  <Slides>34</Slides>
  <Notes>21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24</cp:revision>
  <dcterms:created xsi:type="dcterms:W3CDTF">2011-02-14T23:06:18Z</dcterms:created>
  <dcterms:modified xsi:type="dcterms:W3CDTF">2013-09-18T18:04:19Z</dcterms:modified>
</cp:coreProperties>
</file>