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7" r:id="rId2"/>
    <p:sldId id="258" r:id="rId3"/>
    <p:sldId id="268" r:id="rId4"/>
    <p:sldId id="299" r:id="rId5"/>
    <p:sldId id="303" r:id="rId6"/>
    <p:sldId id="272" r:id="rId7"/>
    <p:sldId id="269" r:id="rId8"/>
    <p:sldId id="266" r:id="rId9"/>
    <p:sldId id="304" r:id="rId10"/>
    <p:sldId id="293" r:id="rId11"/>
    <p:sldId id="292" r:id="rId12"/>
    <p:sldId id="270" r:id="rId13"/>
    <p:sldId id="271" r:id="rId14"/>
    <p:sldId id="296" r:id="rId15"/>
    <p:sldId id="274" r:id="rId16"/>
    <p:sldId id="294" r:id="rId17"/>
    <p:sldId id="275" r:id="rId18"/>
    <p:sldId id="295" r:id="rId19"/>
    <p:sldId id="312" r:id="rId20"/>
    <p:sldId id="313" r:id="rId21"/>
    <p:sldId id="314" r:id="rId22"/>
    <p:sldId id="315" r:id="rId23"/>
    <p:sldId id="316" r:id="rId24"/>
    <p:sldId id="317" r:id="rId25"/>
    <p:sldId id="305" r:id="rId26"/>
    <p:sldId id="306" r:id="rId27"/>
    <p:sldId id="307" r:id="rId28"/>
    <p:sldId id="308" r:id="rId29"/>
    <p:sldId id="309" r:id="rId30"/>
    <p:sldId id="310" r:id="rId31"/>
    <p:sldId id="31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8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620DC-C043-4657-AF84-6AC7F7C5D3F1}" type="datetimeFigureOut">
              <a:rPr lang="en-US" smtClean="0"/>
              <a:t>11-Feb-16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E9AE1-A8FC-45F9-A422-C071EBE00556}" type="slidenum">
              <a:rPr lang="en-US" smtClean="0"/>
              <a:t>‹#›</a:t>
            </a:fld>
            <a:endParaRPr lang="en-US"/>
          </a:p>
        </p:txBody>
      </p:sp>
    </p:spTree>
    <p:extLst>
      <p:ext uri="{BB962C8B-B14F-4D97-AF65-F5344CB8AC3E}">
        <p14:creationId xmlns:p14="http://schemas.microsoft.com/office/powerpoint/2010/main" val="2694109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2</a:t>
            </a:fld>
            <a:endParaRPr lang="en-US"/>
          </a:p>
        </p:txBody>
      </p:sp>
    </p:spTree>
    <p:extLst>
      <p:ext uri="{BB962C8B-B14F-4D97-AF65-F5344CB8AC3E}">
        <p14:creationId xmlns:p14="http://schemas.microsoft.com/office/powerpoint/2010/main" val="1422043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3</a:t>
            </a:fld>
            <a:endParaRPr lang="en-US"/>
          </a:p>
        </p:txBody>
      </p:sp>
    </p:spTree>
    <p:extLst>
      <p:ext uri="{BB962C8B-B14F-4D97-AF65-F5344CB8AC3E}">
        <p14:creationId xmlns:p14="http://schemas.microsoft.com/office/powerpoint/2010/main" val="2292169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1E47F3-F30B-4577-AC60-61576BD979CF}"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233602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6</a:t>
            </a:fld>
            <a:endParaRPr lang="en-US"/>
          </a:p>
        </p:txBody>
      </p:sp>
    </p:spTree>
    <p:extLst>
      <p:ext uri="{BB962C8B-B14F-4D97-AF65-F5344CB8AC3E}">
        <p14:creationId xmlns:p14="http://schemas.microsoft.com/office/powerpoint/2010/main" val="765149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7</a:t>
            </a:fld>
            <a:endParaRPr lang="en-US"/>
          </a:p>
        </p:txBody>
      </p:sp>
    </p:spTree>
    <p:extLst>
      <p:ext uri="{BB962C8B-B14F-4D97-AF65-F5344CB8AC3E}">
        <p14:creationId xmlns:p14="http://schemas.microsoft.com/office/powerpoint/2010/main" val="963531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8</a:t>
            </a:fld>
            <a:endParaRPr lang="en-US"/>
          </a:p>
        </p:txBody>
      </p:sp>
    </p:spTree>
    <p:extLst>
      <p:ext uri="{BB962C8B-B14F-4D97-AF65-F5344CB8AC3E}">
        <p14:creationId xmlns:p14="http://schemas.microsoft.com/office/powerpoint/2010/main" val="2056313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a:t>
            </a:r>
            <a:r>
              <a:rPr lang="en-US" dirty="0" err="1" smtClean="0"/>
              <a:t>sarum</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12</a:t>
            </a:fld>
            <a:endParaRPr lang="en-US"/>
          </a:p>
        </p:txBody>
      </p:sp>
    </p:spTree>
    <p:extLst>
      <p:ext uri="{BB962C8B-B14F-4D97-AF65-F5344CB8AC3E}">
        <p14:creationId xmlns:p14="http://schemas.microsoft.com/office/powerpoint/2010/main" val="3908173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dunwich</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13</a:t>
            </a:fld>
            <a:endParaRPr lang="en-US"/>
          </a:p>
        </p:txBody>
      </p:sp>
    </p:spTree>
    <p:extLst>
      <p:ext uri="{BB962C8B-B14F-4D97-AF65-F5344CB8AC3E}">
        <p14:creationId xmlns:p14="http://schemas.microsoft.com/office/powerpoint/2010/main" val="4244820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15</a:t>
            </a:fld>
            <a:endParaRPr lang="en-US"/>
          </a:p>
        </p:txBody>
      </p:sp>
    </p:spTree>
    <p:extLst>
      <p:ext uri="{BB962C8B-B14F-4D97-AF65-F5344CB8AC3E}">
        <p14:creationId xmlns:p14="http://schemas.microsoft.com/office/powerpoint/2010/main" val="177474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17</a:t>
            </a:fld>
            <a:endParaRPr lang="en-US"/>
          </a:p>
        </p:txBody>
      </p:sp>
    </p:spTree>
    <p:extLst>
      <p:ext uri="{BB962C8B-B14F-4D97-AF65-F5344CB8AC3E}">
        <p14:creationId xmlns:p14="http://schemas.microsoft.com/office/powerpoint/2010/main" val="965250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Thomas gage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712125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782348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907847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944116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412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980676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00927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86131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2B3ED1-93A6-4B30-B29E-FBDC21D57DDC}" type="datetimeFigureOut">
              <a:rPr lang="en-US" smtClean="0"/>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2B3ED1-93A6-4B30-B29E-FBDC21D57DDC}" type="datetimeFigureOut">
              <a:rPr lang="en-US" smtClean="0"/>
              <a:t>11-Feb-16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2B3ED1-93A6-4B30-B29E-FBDC21D57DDC}" type="datetimeFigureOut">
              <a:rPr lang="en-US" smtClean="0"/>
              <a:t>11-Feb-16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2B3ED1-93A6-4B30-B29E-FBDC21D57DDC}" type="datetimeFigureOut">
              <a:rPr lang="en-US" smtClean="0"/>
              <a:t>11-Feb-16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B3ED1-93A6-4B30-B29E-FBDC21D57DDC}" type="datetimeFigureOut">
              <a:rPr lang="en-US" smtClean="0"/>
              <a:t>11-Feb-16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11-Feb-16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11-Feb-16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B3ED1-93A6-4B30-B29E-FBDC21D57DDC}" type="datetimeFigureOut">
              <a:rPr lang="en-US" smtClean="0"/>
              <a:t>11-Feb-16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B3ED1-93A6-4B30-B29E-FBDC21D57DDC}" type="datetimeFigureOut">
              <a:rPr lang="en-US" smtClean="0"/>
              <a:t>11-Feb-16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D8F11-FE2D-480F-9848-4C76CAB551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200"/>
            <a:ext cx="5676900" cy="7222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3503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apexaminer.com/images/benjamin_franklin.jpg"/>
          <p:cNvPicPr>
            <a:picLocks noChangeAspect="1" noChangeArrowheads="1"/>
          </p:cNvPicPr>
          <p:nvPr/>
        </p:nvPicPr>
        <p:blipFill>
          <a:blip r:embed="rId3" cstate="print"/>
          <a:srcRect/>
          <a:stretch>
            <a:fillRect/>
          </a:stretch>
        </p:blipFill>
        <p:spPr bwMode="auto">
          <a:xfrm>
            <a:off x="1772285" y="786"/>
            <a:ext cx="5542915" cy="685721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cweb4.loc.gov/ammem/collections/continental/images/photo01.jpg"/>
          <p:cNvPicPr>
            <a:picLocks noChangeAspect="1" noChangeArrowheads="1"/>
          </p:cNvPicPr>
          <p:nvPr/>
        </p:nvPicPr>
        <p:blipFill>
          <a:blip r:embed="rId3" cstate="print"/>
          <a:srcRect/>
          <a:stretch>
            <a:fillRect/>
          </a:stretch>
        </p:blipFill>
        <p:spPr bwMode="auto">
          <a:xfrm>
            <a:off x="482600" y="533400"/>
            <a:ext cx="8661400" cy="600214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7315200" cy="6186309"/>
          </a:xfrm>
          <a:prstGeom prst="rect">
            <a:avLst/>
          </a:prstGeom>
          <a:noFill/>
        </p:spPr>
        <p:txBody>
          <a:bodyPr wrap="square" rtlCol="0">
            <a:spAutoFit/>
          </a:bodyPr>
          <a:lstStyle/>
          <a:p>
            <a:pPr algn="ctr"/>
            <a:r>
              <a:rPr lang="en-US" b="1" dirty="0"/>
              <a:t>Albany Plan of Union</a:t>
            </a:r>
          </a:p>
          <a:p>
            <a:r>
              <a:rPr lang="en-US" dirty="0"/>
              <a:t>It is proposed that humble application be made for an act of Parliament of Great Britain, by virtue of which one general government may be formed in America, including all the said colonies, within and under which government each colony may retain its present constitution, except in the particulars wherein a change may be directed by the said act, as hereafter follows</a:t>
            </a:r>
            <a:r>
              <a:rPr lang="en-US" dirty="0" smtClean="0"/>
              <a:t>.</a:t>
            </a:r>
          </a:p>
          <a:p>
            <a:endParaRPr lang="en-US" dirty="0"/>
          </a:p>
          <a:p>
            <a:r>
              <a:rPr lang="en-US" dirty="0"/>
              <a:t>1. That the said general government be administered by a President-General, to be appointed and supported by the crown; and a Grand Council, to be chosen by the representatives of the people of the several Colonies met in their respective assemblies.</a:t>
            </a:r>
          </a:p>
          <a:p>
            <a:r>
              <a:rPr lang="en-US" dirty="0"/>
              <a:t>2. That within -- months after the passing such act, the House of Representatives that happen to be sitting within that time, or that shall be especially for that purpose convened, may and shall choose members for the Grand </a:t>
            </a:r>
            <a:r>
              <a:rPr lang="en-US" dirty="0" smtClean="0"/>
              <a:t>Council . . .</a:t>
            </a:r>
          </a:p>
          <a:p>
            <a:r>
              <a:rPr lang="en-US" dirty="0" smtClean="0"/>
              <a:t>16</a:t>
            </a:r>
            <a:r>
              <a:rPr lang="en-US" dirty="0"/>
              <a:t>. </a:t>
            </a:r>
            <a:r>
              <a:rPr lang="en-US" b="1" dirty="0">
                <a:solidFill>
                  <a:srgbClr val="FF0000"/>
                </a:solidFill>
              </a:rPr>
              <a:t>That for these </a:t>
            </a:r>
            <a:r>
              <a:rPr lang="en-US" b="1" dirty="0" smtClean="0">
                <a:solidFill>
                  <a:srgbClr val="FF0000"/>
                </a:solidFill>
              </a:rPr>
              <a:t>[SECURITY] purposes </a:t>
            </a:r>
            <a:r>
              <a:rPr lang="en-US" b="1" dirty="0">
                <a:solidFill>
                  <a:srgbClr val="FF0000"/>
                </a:solidFill>
              </a:rPr>
              <a:t>they have power to make laws, and lay and levy such general duties, imposts, or taxes, as to them shall appear most equal and just (considering the ability and other circumstances of the inhabitants in the several Colonies</a:t>
            </a:r>
            <a:r>
              <a:rPr lang="en-US" dirty="0"/>
              <a:t>), and such as may be collected with the least inconvenience to the people; rather discouraging luxury, than loading industry with unnecessary burdens.</a:t>
            </a:r>
          </a:p>
          <a:p>
            <a:endParaRPr lang="en-US" dirty="0"/>
          </a:p>
        </p:txBody>
      </p:sp>
    </p:spTree>
    <p:extLst>
      <p:ext uri="{BB962C8B-B14F-4D97-AF65-F5344CB8AC3E}">
        <p14:creationId xmlns:p14="http://schemas.microsoft.com/office/powerpoint/2010/main" val="234751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lonies_1763.jpg"/>
          <p:cNvPicPr>
            <a:picLocks noChangeAspect="1"/>
          </p:cNvPicPr>
          <p:nvPr/>
        </p:nvPicPr>
        <p:blipFill>
          <a:blip r:embed="rId3" cstate="print"/>
          <a:stretch>
            <a:fillRect/>
          </a:stretch>
        </p:blipFill>
        <p:spPr>
          <a:xfrm>
            <a:off x="2335004" y="0"/>
            <a:ext cx="4473991" cy="6858000"/>
          </a:xfrm>
          <a:prstGeom prst="rect">
            <a:avLst/>
          </a:prstGeom>
        </p:spPr>
      </p:pic>
    </p:spTree>
    <p:extLst>
      <p:ext uri="{BB962C8B-B14F-4D97-AF65-F5344CB8AC3E}">
        <p14:creationId xmlns:p14="http://schemas.microsoft.com/office/powerpoint/2010/main" val="804428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mailer.fsu.edu/~njumonvi/montesquieu%201.jpg"/>
          <p:cNvPicPr>
            <a:picLocks noChangeAspect="1" noChangeArrowheads="1"/>
          </p:cNvPicPr>
          <p:nvPr/>
        </p:nvPicPr>
        <p:blipFill>
          <a:blip r:embed="rId3" cstate="print"/>
          <a:srcRect/>
          <a:stretch>
            <a:fillRect/>
          </a:stretch>
        </p:blipFill>
        <p:spPr bwMode="auto">
          <a:xfrm>
            <a:off x="2057400" y="0"/>
            <a:ext cx="5029200" cy="662662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emory.loc.gov/intldl/fiahtml/images/Treaty1763_2_en.jpg"/>
          <p:cNvPicPr>
            <a:picLocks noChangeAspect="1" noChangeArrowheads="1"/>
          </p:cNvPicPr>
          <p:nvPr/>
        </p:nvPicPr>
        <p:blipFill>
          <a:blip r:embed="rId3" cstate="print"/>
          <a:srcRect/>
          <a:stretch>
            <a:fillRect/>
          </a:stretch>
        </p:blipFill>
        <p:spPr bwMode="auto">
          <a:xfrm>
            <a:off x="5070688" y="3423"/>
            <a:ext cx="4050360" cy="5251738"/>
          </a:xfrm>
          <a:prstGeom prst="rect">
            <a:avLst/>
          </a:prstGeom>
          <a:noFill/>
        </p:spPr>
      </p:pic>
      <p:pic>
        <p:nvPicPr>
          <p:cNvPr id="41988" name="Picture 4" descr="http://t2.gstatic.com/images?q=tbn:ANd9GcTetWTjM3K12xCkyZ-AzWTmZGhxbGWc7EC1fsMOHcN333cg0BW4nA"/>
          <p:cNvPicPr>
            <a:picLocks noChangeAspect="1" noChangeArrowheads="1"/>
          </p:cNvPicPr>
          <p:nvPr/>
        </p:nvPicPr>
        <p:blipFill>
          <a:blip r:embed="rId4" cstate="print"/>
          <a:srcRect/>
          <a:stretch>
            <a:fillRect/>
          </a:stretch>
        </p:blipFill>
        <p:spPr bwMode="auto">
          <a:xfrm>
            <a:off x="609601" y="34637"/>
            <a:ext cx="4114800" cy="529936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ile:Map of territorial growth 1775.jpg"/>
          <p:cNvPicPr>
            <a:picLocks noChangeAspect="1" noChangeArrowheads="1"/>
          </p:cNvPicPr>
          <p:nvPr/>
        </p:nvPicPr>
        <p:blipFill>
          <a:blip r:embed="rId3" cstate="print"/>
          <a:srcRect/>
          <a:stretch>
            <a:fillRect/>
          </a:stretch>
        </p:blipFill>
        <p:spPr bwMode="auto">
          <a:xfrm>
            <a:off x="2135505" y="-120445"/>
            <a:ext cx="5408295" cy="697844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5181600" cy="7065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2884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4843406" cy="339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224505"/>
            <a:ext cx="5169354" cy="3623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01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457200"/>
            <a:ext cx="8663312" cy="617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822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Ac.oldsarum.jpg"/>
          <p:cNvPicPr>
            <a:picLocks noChangeAspect="1" noChangeArrowheads="1"/>
          </p:cNvPicPr>
          <p:nvPr/>
        </p:nvPicPr>
        <p:blipFill>
          <a:blip r:embed="rId3" cstate="print"/>
          <a:srcRect/>
          <a:stretch>
            <a:fillRect/>
          </a:stretch>
        </p:blipFill>
        <p:spPr bwMode="auto">
          <a:xfrm>
            <a:off x="381000" y="533400"/>
            <a:ext cx="8646895" cy="565661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370036" y="609600"/>
            <a:ext cx="8644040" cy="54864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560" y="381000"/>
            <a:ext cx="4815840"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8939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elec-intro.com/EX/05-14-08/stamp.jpg"/>
          <p:cNvPicPr>
            <a:picLocks noChangeAspect="1" noChangeArrowheads="1"/>
          </p:cNvPicPr>
          <p:nvPr/>
        </p:nvPicPr>
        <p:blipFill>
          <a:blip r:embed="rId3" cstate="print"/>
          <a:srcRect/>
          <a:stretch>
            <a:fillRect/>
          </a:stretch>
        </p:blipFill>
        <p:spPr bwMode="auto">
          <a:xfrm>
            <a:off x="2032581" y="196516"/>
            <a:ext cx="5587419" cy="643288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391400" cy="5632311"/>
          </a:xfrm>
          <a:prstGeom prst="rect">
            <a:avLst/>
          </a:prstGeom>
          <a:noFill/>
        </p:spPr>
        <p:txBody>
          <a:bodyPr wrap="square" rtlCol="0">
            <a:spAutoFit/>
          </a:bodyPr>
          <a:lstStyle/>
          <a:p>
            <a:pPr algn="ctr"/>
            <a:r>
              <a:rPr lang="en-US" b="1" dirty="0" smtClean="0"/>
              <a:t>Declaratory </a:t>
            </a:r>
            <a:r>
              <a:rPr lang="en-US" b="1" dirty="0"/>
              <a:t>Act; March 18, 1766</a:t>
            </a:r>
          </a:p>
          <a:p>
            <a:endParaRPr lang="en-US" dirty="0" smtClean="0"/>
          </a:p>
          <a:p>
            <a:r>
              <a:rPr lang="en-US" dirty="0" smtClean="0"/>
              <a:t>An </a:t>
            </a:r>
            <a:r>
              <a:rPr lang="en-US" dirty="0"/>
              <a:t>act for the better securing the dependency of his majesty's dominions in America upon the crown and parliament of Great Britain.</a:t>
            </a:r>
          </a:p>
          <a:p>
            <a:endParaRPr lang="en-US" dirty="0" smtClean="0"/>
          </a:p>
          <a:p>
            <a:r>
              <a:rPr lang="en-US" dirty="0" smtClean="0"/>
              <a:t>Whereas </a:t>
            </a:r>
            <a:r>
              <a:rPr lang="en-US" dirty="0"/>
              <a:t>several of the houses of representatives in his Majesty's colonies and plantations in America, have of late against law, claimed to themselves, or to the general assemblies of the same, the sole and exclusive right of imposing duties and taxes upon his majesty's subjects in the said colonies and </a:t>
            </a:r>
            <a:r>
              <a:rPr lang="en-US" dirty="0" smtClean="0"/>
              <a:t>plantations;…</a:t>
            </a:r>
          </a:p>
          <a:p>
            <a:endParaRPr lang="en-US" dirty="0"/>
          </a:p>
          <a:p>
            <a:r>
              <a:rPr lang="en-US" dirty="0"/>
              <a:t>M</a:t>
            </a:r>
            <a:r>
              <a:rPr lang="en-US" dirty="0" smtClean="0"/>
              <a:t>ay </a:t>
            </a:r>
            <a:r>
              <a:rPr lang="en-US" dirty="0"/>
              <a:t>it therefore please your most excellent Majesty, that it may be declared ; </a:t>
            </a:r>
            <a:r>
              <a:rPr lang="en-US" dirty="0" smtClean="0"/>
              <a:t>…That </a:t>
            </a:r>
            <a:r>
              <a:rPr lang="en-US" dirty="0"/>
              <a:t>the said colonies and plantations in America have been, are, and of right ought to be, subordinate unto, and dependent upon the imperial crown and parliament of Great Britain; and that the King's majesty, by and with the advice and consent of the lords spiritual and temporal, and commons of Great Britain, in parliament assembled, </a:t>
            </a:r>
            <a:r>
              <a:rPr lang="en-US" dirty="0" smtClean="0"/>
              <a:t>had, </a:t>
            </a:r>
            <a:r>
              <a:rPr lang="en-US" dirty="0"/>
              <a:t>and of right ought to have, </a:t>
            </a:r>
            <a:r>
              <a:rPr lang="en-US" b="1" dirty="0">
                <a:solidFill>
                  <a:srgbClr val="FF0000"/>
                </a:solidFill>
              </a:rPr>
              <a:t>full power and authority to make laws and statutes of sufficient force and validity to bind the colonies and people of America, subjects of the crown of Great Britain, in all cases </a:t>
            </a:r>
            <a:r>
              <a:rPr lang="en-US" b="1" dirty="0" smtClean="0">
                <a:solidFill>
                  <a:srgbClr val="FF0000"/>
                </a:solidFill>
              </a:rPr>
              <a:t>whatsoever</a:t>
            </a:r>
            <a:r>
              <a:rPr lang="en-US" b="1" dirty="0">
                <a:solidFill>
                  <a:srgbClr val="FF0000"/>
                </a:solidFill>
              </a:rPr>
              <a:t>.</a:t>
            </a:r>
          </a:p>
        </p:txBody>
      </p:sp>
    </p:spTree>
    <p:extLst>
      <p:ext uri="{BB962C8B-B14F-4D97-AF65-F5344CB8AC3E}">
        <p14:creationId xmlns:p14="http://schemas.microsoft.com/office/powerpoint/2010/main" val="264127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cichw.net/montim/liberslav4.JPG"/>
          <p:cNvPicPr>
            <a:picLocks noChangeAspect="1" noChangeArrowheads="1"/>
          </p:cNvPicPr>
          <p:nvPr/>
        </p:nvPicPr>
        <p:blipFill>
          <a:blip r:embed="rId3" cstate="print"/>
          <a:srcRect/>
          <a:stretch>
            <a:fillRect/>
          </a:stretch>
        </p:blipFill>
        <p:spPr bwMode="auto">
          <a:xfrm>
            <a:off x="172603" y="739680"/>
            <a:ext cx="8818997" cy="581352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3" y="1371600"/>
            <a:ext cx="9285889"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259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3113" y="1266825"/>
            <a:ext cx="13230225" cy="4324350"/>
          </a:xfrm>
          <a:prstGeom prst="rect">
            <a:avLst/>
          </a:prstGeom>
        </p:spPr>
      </p:pic>
    </p:spTree>
    <p:extLst>
      <p:ext uri="{BB962C8B-B14F-4D97-AF65-F5344CB8AC3E}">
        <p14:creationId xmlns:p14="http://schemas.microsoft.com/office/powerpoint/2010/main" val="975365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00100" y="-381000"/>
            <a:ext cx="10744200" cy="7620000"/>
          </a:xfrm>
          <a:prstGeom prst="rect">
            <a:avLst/>
          </a:prstGeom>
        </p:spPr>
      </p:pic>
    </p:spTree>
    <p:extLst>
      <p:ext uri="{BB962C8B-B14F-4D97-AF65-F5344CB8AC3E}">
        <p14:creationId xmlns:p14="http://schemas.microsoft.com/office/powerpoint/2010/main" val="31872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93859"/>
            <a:ext cx="5410200" cy="6765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6074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56" y="533400"/>
            <a:ext cx="8956291"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6870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upload.wikimedia.org/wikipedia/commons/archive/2/2d/20100221160548!Thomas_Paine.jpg"/>
          <p:cNvPicPr>
            <a:picLocks noChangeAspect="1" noChangeArrowheads="1"/>
          </p:cNvPicPr>
          <p:nvPr/>
        </p:nvPicPr>
        <p:blipFill>
          <a:blip r:embed="rId3" cstate="print"/>
          <a:srcRect/>
          <a:stretch>
            <a:fillRect/>
          </a:stretch>
        </p:blipFill>
        <p:spPr bwMode="auto">
          <a:xfrm>
            <a:off x="1828800" y="0"/>
            <a:ext cx="5657850" cy="7363910"/>
          </a:xfrm>
          <a:prstGeom prst="rect">
            <a:avLst/>
          </a:prstGeom>
          <a:noFill/>
        </p:spPr>
      </p:pic>
    </p:spTree>
    <p:extLst>
      <p:ext uri="{BB962C8B-B14F-4D97-AF65-F5344CB8AC3E}">
        <p14:creationId xmlns:p14="http://schemas.microsoft.com/office/powerpoint/2010/main" val="4281888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
            <a:ext cx="7467600" cy="6586418"/>
          </a:xfrm>
          <a:prstGeom prst="rect">
            <a:avLst/>
          </a:prstGeom>
          <a:noFill/>
        </p:spPr>
        <p:txBody>
          <a:bodyPr wrap="square" rtlCol="0">
            <a:spAutoFit/>
          </a:bodyPr>
          <a:lstStyle/>
          <a:p>
            <a:pPr algn="ctr"/>
            <a:r>
              <a:rPr lang="en-US" sz="2000" i="1" dirty="0" smtClean="0">
                <a:solidFill>
                  <a:prstClr val="black"/>
                </a:solidFill>
              </a:rPr>
              <a:t>Common Sense</a:t>
            </a:r>
          </a:p>
          <a:p>
            <a:endParaRPr lang="en-US" sz="2000" dirty="0">
              <a:solidFill>
                <a:prstClr val="black"/>
              </a:solidFill>
            </a:endParaRPr>
          </a:p>
          <a:p>
            <a:r>
              <a:rPr lang="en-US" dirty="0" smtClean="0">
                <a:solidFill>
                  <a:prstClr val="black"/>
                </a:solidFill>
              </a:rPr>
              <a:t>Small </a:t>
            </a:r>
            <a:r>
              <a:rPr lang="en-US" dirty="0">
                <a:solidFill>
                  <a:prstClr val="black"/>
                </a:solidFill>
              </a:rPr>
              <a:t>islands not capable of protecting themselves are the proper objects for kingdoms to take under their care; but there is something very absurd in supposing a continent to be perpetually governed by an island.</a:t>
            </a:r>
          </a:p>
          <a:p>
            <a:pPr algn="ctr"/>
            <a:r>
              <a:rPr lang="en-US" sz="2000" dirty="0" smtClean="0">
                <a:solidFill>
                  <a:prstClr val="black"/>
                </a:solidFill>
              </a:rPr>
              <a:t>--------</a:t>
            </a:r>
            <a:endParaRPr lang="en-US" sz="2000" dirty="0">
              <a:solidFill>
                <a:prstClr val="black"/>
              </a:solidFill>
            </a:endParaRPr>
          </a:p>
          <a:p>
            <a:endParaRPr lang="en-US" sz="2000" dirty="0" smtClean="0">
              <a:solidFill>
                <a:prstClr val="black"/>
              </a:solidFill>
            </a:endParaRPr>
          </a:p>
          <a:p>
            <a:r>
              <a:rPr lang="en-US" dirty="0">
                <a:solidFill>
                  <a:prstClr val="black"/>
                </a:solidFill>
              </a:rPr>
              <a:t>There is something exceedingly ridiculous in the composition of monarchy; it first excludes a man from the means of information, yet empowers him to act in cases where the highest judgment is </a:t>
            </a:r>
            <a:r>
              <a:rPr lang="en-US" dirty="0" smtClean="0">
                <a:solidFill>
                  <a:prstClr val="black"/>
                </a:solidFill>
              </a:rPr>
              <a:t>required…</a:t>
            </a:r>
          </a:p>
          <a:p>
            <a:endParaRPr lang="en-US" dirty="0">
              <a:solidFill>
                <a:prstClr val="black"/>
              </a:solidFill>
            </a:endParaRPr>
          </a:p>
          <a:p>
            <a:r>
              <a:rPr lang="en-US" dirty="0">
                <a:solidFill>
                  <a:prstClr val="black"/>
                </a:solidFill>
              </a:rPr>
              <a:t>Some writers have so confounded society with government, as to leave little or no distinction between them; whereas they are not only different, but have different origins. </a:t>
            </a:r>
            <a:r>
              <a:rPr lang="en-US" b="1" dirty="0">
                <a:solidFill>
                  <a:srgbClr val="FF0000"/>
                </a:solidFill>
              </a:rPr>
              <a:t>Society is produced by our wants, and government by our wickedness; the former promotes our happiness POSITIVELY by uniting our affections, the latter NEGATIVELY by restraining our vices. The one encourages intercourse, the other creates distinctions. The first a patron, the last a punisher</a:t>
            </a:r>
            <a:r>
              <a:rPr lang="en-US" dirty="0">
                <a:solidFill>
                  <a:prstClr val="black"/>
                </a:solidFill>
              </a:rPr>
              <a:t>.</a:t>
            </a:r>
          </a:p>
          <a:p>
            <a:pPr algn="ctr"/>
            <a:r>
              <a:rPr lang="en-US" dirty="0">
                <a:solidFill>
                  <a:prstClr val="black"/>
                </a:solidFill>
              </a:rPr>
              <a:t>---------------------</a:t>
            </a:r>
          </a:p>
          <a:p>
            <a:r>
              <a:rPr lang="en-US" dirty="0">
                <a:solidFill>
                  <a:prstClr val="black"/>
                </a:solidFill>
              </a:rPr>
              <a:t>We have every opportunity and every encouragement before us, to form the noblest purest constitution on the face of the earth. We have it in our power to begin the world over again. </a:t>
            </a:r>
          </a:p>
          <a:p>
            <a:endParaRPr lang="en-US" dirty="0">
              <a:solidFill>
                <a:prstClr val="black"/>
              </a:solidFill>
            </a:endParaRPr>
          </a:p>
        </p:txBody>
      </p:sp>
    </p:spTree>
    <p:extLst>
      <p:ext uri="{BB962C8B-B14F-4D97-AF65-F5344CB8AC3E}">
        <p14:creationId xmlns:p14="http://schemas.microsoft.com/office/powerpoint/2010/main" val="3388235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76200"/>
            <a:ext cx="6306572" cy="649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139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7467600" cy="6186309"/>
          </a:xfrm>
          <a:prstGeom prst="rect">
            <a:avLst/>
          </a:prstGeom>
          <a:noFill/>
        </p:spPr>
        <p:txBody>
          <a:bodyPr wrap="square" rtlCol="0">
            <a:spAutoFit/>
          </a:bodyPr>
          <a:lstStyle/>
          <a:p>
            <a:pPr algn="ctr"/>
            <a:r>
              <a:rPr lang="en-US" dirty="0" smtClean="0">
                <a:solidFill>
                  <a:prstClr val="black"/>
                </a:solidFill>
              </a:rPr>
              <a:t>Pennsylvania (1776)—rights</a:t>
            </a:r>
          </a:p>
          <a:p>
            <a:endParaRPr lang="en-US" dirty="0" smtClean="0">
              <a:solidFill>
                <a:prstClr val="black"/>
              </a:solidFill>
            </a:endParaRPr>
          </a:p>
          <a:p>
            <a:r>
              <a:rPr lang="en-US" dirty="0" smtClean="0">
                <a:solidFill>
                  <a:prstClr val="black"/>
                </a:solidFill>
              </a:rPr>
              <a:t>That </a:t>
            </a:r>
            <a:r>
              <a:rPr lang="en-US" dirty="0">
                <a:solidFill>
                  <a:prstClr val="black"/>
                </a:solidFill>
              </a:rPr>
              <a:t>all men are born equally free and independent, and have certain natural, inherent and inalienable rights, amongst which are, </a:t>
            </a:r>
            <a:r>
              <a:rPr lang="en-US" b="1" dirty="0">
                <a:solidFill>
                  <a:srgbClr val="FF0000"/>
                </a:solidFill>
              </a:rPr>
              <a:t>the enjoying and defending life and liberty, acquiring, possessing and protecting property, and pursuing and obtaining happiness and safety</a:t>
            </a:r>
            <a:r>
              <a:rPr lang="en-US" dirty="0" smtClean="0">
                <a:solidFill>
                  <a:prstClr val="black"/>
                </a:solidFill>
              </a:rPr>
              <a:t>.</a:t>
            </a:r>
          </a:p>
          <a:p>
            <a:endParaRPr lang="en-US" dirty="0" smtClean="0">
              <a:solidFill>
                <a:prstClr val="black"/>
              </a:solidFill>
            </a:endParaRPr>
          </a:p>
          <a:p>
            <a:r>
              <a:rPr lang="en-US" dirty="0" smtClean="0">
                <a:solidFill>
                  <a:prstClr val="black"/>
                </a:solidFill>
              </a:rPr>
              <a:t>IX</a:t>
            </a:r>
            <a:r>
              <a:rPr lang="en-US" dirty="0">
                <a:solidFill>
                  <a:prstClr val="black"/>
                </a:solidFill>
              </a:rPr>
              <a:t>. That in all prosecutions for criminal offences, a man hath a right to be heard by himself and his council, to demand the cause and nature of his accusation, to be confronted with the witnesses, to call for evidence in his </a:t>
            </a:r>
            <a:r>
              <a:rPr lang="en-US" dirty="0" err="1">
                <a:solidFill>
                  <a:prstClr val="black"/>
                </a:solidFill>
              </a:rPr>
              <a:t>favour</a:t>
            </a:r>
            <a:r>
              <a:rPr lang="en-US" dirty="0">
                <a:solidFill>
                  <a:prstClr val="black"/>
                </a:solidFill>
              </a:rPr>
              <a:t>, and a speedy public trial, by an impartial jury of the country, without the unanimous consent of which jury he cannot be found guilty; nor can he be compelled to give evidence against </a:t>
            </a:r>
            <a:r>
              <a:rPr lang="en-US" dirty="0" smtClean="0">
                <a:solidFill>
                  <a:prstClr val="black"/>
                </a:solidFill>
              </a:rPr>
              <a:t>himself…</a:t>
            </a:r>
          </a:p>
          <a:p>
            <a:endParaRPr lang="en-US" dirty="0" smtClean="0">
              <a:solidFill>
                <a:prstClr val="black"/>
              </a:solidFill>
            </a:endParaRPr>
          </a:p>
          <a:p>
            <a:r>
              <a:rPr lang="en-US" dirty="0" smtClean="0">
                <a:solidFill>
                  <a:prstClr val="black"/>
                </a:solidFill>
              </a:rPr>
              <a:t>XII</a:t>
            </a:r>
            <a:r>
              <a:rPr lang="en-US" dirty="0">
                <a:solidFill>
                  <a:prstClr val="black"/>
                </a:solidFill>
              </a:rPr>
              <a:t>. That the people have a </a:t>
            </a:r>
            <a:r>
              <a:rPr lang="en-US" b="1" dirty="0">
                <a:solidFill>
                  <a:srgbClr val="FF0000"/>
                </a:solidFill>
              </a:rPr>
              <a:t>right to freedom of speech, and of writing, and publishing their sentiments</a:t>
            </a:r>
            <a:r>
              <a:rPr lang="en-US" dirty="0">
                <a:solidFill>
                  <a:prstClr val="black"/>
                </a:solidFill>
              </a:rPr>
              <a:t>; therefore the freedom of the press ought not to be restrained.</a:t>
            </a:r>
          </a:p>
          <a:p>
            <a:endParaRPr lang="en-US" dirty="0" smtClean="0">
              <a:solidFill>
                <a:prstClr val="black"/>
              </a:solidFill>
            </a:endParaRPr>
          </a:p>
          <a:p>
            <a:r>
              <a:rPr lang="en-US" dirty="0" smtClean="0">
                <a:solidFill>
                  <a:prstClr val="black"/>
                </a:solidFill>
              </a:rPr>
              <a:t>XVI</a:t>
            </a:r>
            <a:r>
              <a:rPr lang="en-US" dirty="0">
                <a:solidFill>
                  <a:prstClr val="black"/>
                </a:solidFill>
              </a:rPr>
              <a:t>. That the people have a right to assemble together, to consult for their common good, to instruct their representatives, and to apply to the legislature for redress of grievances, by address, petition, or remonstrance.</a:t>
            </a:r>
          </a:p>
          <a:p>
            <a:endParaRPr lang="en-US" dirty="0">
              <a:solidFill>
                <a:prstClr val="black"/>
              </a:solidFill>
            </a:endParaRPr>
          </a:p>
        </p:txBody>
      </p:sp>
    </p:spTree>
    <p:extLst>
      <p:ext uri="{BB962C8B-B14F-4D97-AF65-F5344CB8AC3E}">
        <p14:creationId xmlns:p14="http://schemas.microsoft.com/office/powerpoint/2010/main" val="1460254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382000" cy="5909310"/>
          </a:xfrm>
          <a:prstGeom prst="rect">
            <a:avLst/>
          </a:prstGeom>
          <a:noFill/>
        </p:spPr>
        <p:txBody>
          <a:bodyPr wrap="square" rtlCol="0">
            <a:spAutoFit/>
          </a:bodyPr>
          <a:lstStyle/>
          <a:p>
            <a:pPr algn="ctr"/>
            <a:r>
              <a:rPr lang="en-US" sz="2000" dirty="0" smtClean="0">
                <a:solidFill>
                  <a:prstClr val="black"/>
                </a:solidFill>
              </a:rPr>
              <a:t>Pennsylvania (1776)--electorate</a:t>
            </a:r>
          </a:p>
          <a:p>
            <a:endParaRPr lang="en-US" sz="2000" dirty="0">
              <a:solidFill>
                <a:prstClr val="black"/>
              </a:solidFill>
            </a:endParaRPr>
          </a:p>
          <a:p>
            <a:r>
              <a:rPr lang="en-US" sz="2000" dirty="0" smtClean="0">
                <a:solidFill>
                  <a:prstClr val="black"/>
                </a:solidFill>
              </a:rPr>
              <a:t>Every </a:t>
            </a:r>
            <a:r>
              <a:rPr lang="en-US" sz="2000" dirty="0">
                <a:solidFill>
                  <a:prstClr val="black"/>
                </a:solidFill>
              </a:rPr>
              <a:t>freemen of the full age of twenty-one Years, having resided in this state for the space of one whole Year next before the day of election for representatives, and </a:t>
            </a:r>
            <a:r>
              <a:rPr lang="en-US" sz="2000" b="1" dirty="0">
                <a:solidFill>
                  <a:srgbClr val="FF0000"/>
                </a:solidFill>
              </a:rPr>
              <a:t>paid public taxes during that time</a:t>
            </a:r>
            <a:r>
              <a:rPr lang="en-US" sz="2000" dirty="0">
                <a:solidFill>
                  <a:prstClr val="black"/>
                </a:solidFill>
              </a:rPr>
              <a:t>, shall enjoy the right of an elector: Provided always, that sons of freeholders of the age of twenty-one years shall be </a:t>
            </a:r>
            <a:r>
              <a:rPr lang="en-US" sz="2000" dirty="0" err="1">
                <a:solidFill>
                  <a:prstClr val="black"/>
                </a:solidFill>
              </a:rPr>
              <a:t>intitled</a:t>
            </a:r>
            <a:r>
              <a:rPr lang="en-US" sz="2000" dirty="0">
                <a:solidFill>
                  <a:prstClr val="black"/>
                </a:solidFill>
              </a:rPr>
              <a:t> to vote although they have not paid taxes</a:t>
            </a:r>
            <a:r>
              <a:rPr lang="en-US" sz="2000" dirty="0" smtClean="0">
                <a:solidFill>
                  <a:prstClr val="black"/>
                </a:solidFill>
              </a:rPr>
              <a:t>.</a:t>
            </a:r>
          </a:p>
          <a:p>
            <a:endParaRPr lang="en-US" sz="2000" dirty="0">
              <a:solidFill>
                <a:prstClr val="black"/>
              </a:solidFill>
            </a:endParaRPr>
          </a:p>
          <a:p>
            <a:r>
              <a:rPr lang="en-US" sz="2000" dirty="0">
                <a:solidFill>
                  <a:prstClr val="black"/>
                </a:solidFill>
              </a:rPr>
              <a:t>SECT. 7. The house of representatives of the freemen of this commonwealth shall consist of persons most noted for </a:t>
            </a:r>
            <a:r>
              <a:rPr lang="en-US" sz="2000" b="1" dirty="0">
                <a:solidFill>
                  <a:srgbClr val="FF0000"/>
                </a:solidFill>
              </a:rPr>
              <a:t>wisdom and virtue</a:t>
            </a:r>
            <a:r>
              <a:rPr lang="en-US" sz="2000" dirty="0">
                <a:solidFill>
                  <a:prstClr val="black"/>
                </a:solidFill>
              </a:rPr>
              <a:t>, to be chosen by the freemen of every city and county of this commonwealth </a:t>
            </a:r>
            <a:r>
              <a:rPr lang="en-US" sz="2000" dirty="0" smtClean="0">
                <a:solidFill>
                  <a:prstClr val="black"/>
                </a:solidFill>
              </a:rPr>
              <a:t>respectively…</a:t>
            </a:r>
          </a:p>
          <a:p>
            <a:endParaRPr lang="en-US" sz="2000" dirty="0">
              <a:solidFill>
                <a:prstClr val="black"/>
              </a:solidFill>
            </a:endParaRPr>
          </a:p>
          <a:p>
            <a:r>
              <a:rPr lang="en-US" sz="2000" dirty="0" smtClean="0">
                <a:solidFill>
                  <a:prstClr val="black"/>
                </a:solidFill>
              </a:rPr>
              <a:t>SECT</a:t>
            </a:r>
            <a:r>
              <a:rPr lang="en-US" sz="2000" dirty="0">
                <a:solidFill>
                  <a:prstClr val="black"/>
                </a:solidFill>
              </a:rPr>
              <a:t>. 8. No person shall be capable of being elected a member to serve in the house of representatives of the freemen of this commonwealth </a:t>
            </a:r>
            <a:r>
              <a:rPr lang="en-US" sz="2000" b="1" dirty="0">
                <a:solidFill>
                  <a:srgbClr val="FF0000"/>
                </a:solidFill>
              </a:rPr>
              <a:t>more than four years in seven</a:t>
            </a:r>
            <a:r>
              <a:rPr lang="en-US" sz="2000" dirty="0" smtClean="0">
                <a:solidFill>
                  <a:prstClr val="black"/>
                </a:solidFill>
              </a:rPr>
              <a:t>.</a:t>
            </a:r>
          </a:p>
          <a:p>
            <a:endParaRPr lang="en-US" sz="2000" dirty="0">
              <a:solidFill>
                <a:prstClr val="black"/>
              </a:solidFill>
            </a:endParaRPr>
          </a:p>
          <a:p>
            <a:r>
              <a:rPr lang="en-US" sz="2000" dirty="0">
                <a:solidFill>
                  <a:prstClr val="black"/>
                </a:solidFill>
              </a:rPr>
              <a:t>SECT. 9. The members of the house of representatives shall be chosen </a:t>
            </a:r>
            <a:r>
              <a:rPr lang="en-US" sz="2000" b="1" dirty="0">
                <a:solidFill>
                  <a:srgbClr val="FF0000"/>
                </a:solidFill>
              </a:rPr>
              <a:t>annually</a:t>
            </a:r>
            <a:r>
              <a:rPr lang="en-US" sz="2000" dirty="0">
                <a:solidFill>
                  <a:prstClr val="black"/>
                </a:solidFill>
              </a:rPr>
              <a:t> by ballot, by the freemen of the commonwealth.</a:t>
            </a:r>
          </a:p>
          <a:p>
            <a:endParaRPr lang="en-US" dirty="0">
              <a:solidFill>
                <a:prstClr val="black"/>
              </a:solidFill>
            </a:endParaRPr>
          </a:p>
        </p:txBody>
      </p:sp>
    </p:spTree>
    <p:extLst>
      <p:ext uri="{BB962C8B-B14F-4D97-AF65-F5344CB8AC3E}">
        <p14:creationId xmlns:p14="http://schemas.microsoft.com/office/powerpoint/2010/main" val="3381560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458200" cy="6555641"/>
          </a:xfrm>
          <a:prstGeom prst="rect">
            <a:avLst/>
          </a:prstGeom>
          <a:noFill/>
        </p:spPr>
        <p:txBody>
          <a:bodyPr wrap="square" rtlCol="0">
            <a:spAutoFit/>
          </a:bodyPr>
          <a:lstStyle/>
          <a:p>
            <a:pPr algn="ctr"/>
            <a:r>
              <a:rPr lang="en-US" sz="2000" dirty="0" smtClean="0">
                <a:solidFill>
                  <a:prstClr val="black"/>
                </a:solidFill>
              </a:rPr>
              <a:t>Pennsylvania (1776)—executive power</a:t>
            </a:r>
          </a:p>
          <a:p>
            <a:endParaRPr lang="en-US" sz="2000" dirty="0">
              <a:solidFill>
                <a:prstClr val="black"/>
              </a:solidFill>
            </a:endParaRPr>
          </a:p>
          <a:p>
            <a:r>
              <a:rPr lang="en-US" sz="2000" dirty="0" smtClean="0">
                <a:solidFill>
                  <a:prstClr val="black"/>
                </a:solidFill>
              </a:rPr>
              <a:t>SECT</a:t>
            </a:r>
            <a:r>
              <a:rPr lang="en-US" sz="2000" dirty="0">
                <a:solidFill>
                  <a:prstClr val="black"/>
                </a:solidFill>
              </a:rPr>
              <a:t>. 20. The president, and in his absence the vice-president, with the council, five of whom shall be a quorum, shall have </a:t>
            </a:r>
            <a:r>
              <a:rPr lang="en-US" sz="2000" b="1" dirty="0">
                <a:solidFill>
                  <a:srgbClr val="FF0000"/>
                </a:solidFill>
              </a:rPr>
              <a:t>power to appoint and </a:t>
            </a:r>
            <a:r>
              <a:rPr lang="en-US" sz="2000" b="1" dirty="0" smtClean="0">
                <a:solidFill>
                  <a:srgbClr val="FF0000"/>
                </a:solidFill>
              </a:rPr>
              <a:t>commission </a:t>
            </a:r>
            <a:r>
              <a:rPr lang="en-US" sz="2000" b="1" dirty="0">
                <a:solidFill>
                  <a:srgbClr val="FF0000"/>
                </a:solidFill>
              </a:rPr>
              <a:t>judges, naval officers, judge of the admiralty, attorney general and all other officers, civil and </a:t>
            </a:r>
            <a:r>
              <a:rPr lang="en-US" sz="2000" b="1" dirty="0" smtClean="0">
                <a:solidFill>
                  <a:srgbClr val="FF0000"/>
                </a:solidFill>
              </a:rPr>
              <a:t>military </a:t>
            </a:r>
            <a:r>
              <a:rPr lang="en-US" sz="2000" dirty="0" smtClean="0">
                <a:solidFill>
                  <a:prstClr val="black"/>
                </a:solidFill>
              </a:rPr>
              <a:t>. . .</a:t>
            </a:r>
          </a:p>
          <a:p>
            <a:endParaRPr lang="en-US" sz="2000" dirty="0">
              <a:solidFill>
                <a:prstClr val="black"/>
              </a:solidFill>
            </a:endParaRPr>
          </a:p>
          <a:p>
            <a:r>
              <a:rPr lang="en-US" sz="2000" dirty="0" smtClean="0">
                <a:solidFill>
                  <a:prstClr val="black"/>
                </a:solidFill>
              </a:rPr>
              <a:t>They </a:t>
            </a:r>
            <a:r>
              <a:rPr lang="en-US" sz="2000" dirty="0">
                <a:solidFill>
                  <a:prstClr val="black"/>
                </a:solidFill>
              </a:rPr>
              <a:t>are to </a:t>
            </a:r>
            <a:r>
              <a:rPr lang="en-US" sz="2000" b="1" dirty="0">
                <a:solidFill>
                  <a:srgbClr val="FF0000"/>
                </a:solidFill>
              </a:rPr>
              <a:t>correspond with other states</a:t>
            </a:r>
            <a:r>
              <a:rPr lang="en-US" sz="2000" dirty="0">
                <a:solidFill>
                  <a:prstClr val="black"/>
                </a:solidFill>
              </a:rPr>
              <a:t>, and transact business with the officers of government, civil and military; and to prepare such business as may appear to them necessary to lay before the general </a:t>
            </a:r>
            <a:r>
              <a:rPr lang="en-US" sz="2000" dirty="0" smtClean="0">
                <a:solidFill>
                  <a:prstClr val="black"/>
                </a:solidFill>
              </a:rPr>
              <a:t>assembly . . .</a:t>
            </a:r>
          </a:p>
          <a:p>
            <a:endParaRPr lang="en-US" sz="2000" dirty="0">
              <a:solidFill>
                <a:prstClr val="black"/>
              </a:solidFill>
            </a:endParaRPr>
          </a:p>
          <a:p>
            <a:r>
              <a:rPr lang="en-US" sz="2000" dirty="0" smtClean="0">
                <a:solidFill>
                  <a:prstClr val="black"/>
                </a:solidFill>
              </a:rPr>
              <a:t>And </a:t>
            </a:r>
            <a:r>
              <a:rPr lang="en-US" sz="2000" dirty="0">
                <a:solidFill>
                  <a:prstClr val="black"/>
                </a:solidFill>
              </a:rPr>
              <a:t>shall have power to </a:t>
            </a:r>
            <a:r>
              <a:rPr lang="en-US" sz="2000" b="1" dirty="0">
                <a:solidFill>
                  <a:srgbClr val="FF0000"/>
                </a:solidFill>
              </a:rPr>
              <a:t>grant pardons </a:t>
            </a:r>
            <a:r>
              <a:rPr lang="en-US" sz="2000" dirty="0">
                <a:solidFill>
                  <a:prstClr val="black"/>
                </a:solidFill>
              </a:rPr>
              <a:t>and remit fines, in all cases whatsoever, except in cases of impeachment; and in cases of treason and murder, shall have power to grant reprieves, but not to pardon, until the end of the next sessions of </a:t>
            </a:r>
            <a:r>
              <a:rPr lang="en-US" sz="2000" dirty="0" smtClean="0">
                <a:solidFill>
                  <a:prstClr val="black"/>
                </a:solidFill>
              </a:rPr>
              <a:t>assembly . . .</a:t>
            </a:r>
          </a:p>
          <a:p>
            <a:endParaRPr lang="en-US" sz="2000" dirty="0">
              <a:solidFill>
                <a:prstClr val="black"/>
              </a:solidFill>
            </a:endParaRPr>
          </a:p>
          <a:p>
            <a:r>
              <a:rPr lang="en-US" sz="2000" dirty="0" smtClean="0">
                <a:solidFill>
                  <a:prstClr val="black"/>
                </a:solidFill>
              </a:rPr>
              <a:t>The </a:t>
            </a:r>
            <a:r>
              <a:rPr lang="en-US" sz="2000" dirty="0">
                <a:solidFill>
                  <a:prstClr val="black"/>
                </a:solidFill>
              </a:rPr>
              <a:t>president shall be </a:t>
            </a:r>
            <a:r>
              <a:rPr lang="en-US" sz="2000" b="1" dirty="0">
                <a:solidFill>
                  <a:srgbClr val="FF0000"/>
                </a:solidFill>
              </a:rPr>
              <a:t>commander in chief of the forces of the state</a:t>
            </a:r>
            <a:r>
              <a:rPr lang="en-US" sz="2000" dirty="0">
                <a:solidFill>
                  <a:prstClr val="black"/>
                </a:solidFill>
              </a:rPr>
              <a:t>, but shall not command in person, except advised thereto by the council, and then only so long as they shall approve thereof. The president and council shall have a secretary, and keep fair books of their proceedings, wherein any </a:t>
            </a:r>
            <a:r>
              <a:rPr lang="en-US" sz="2000" dirty="0" err="1">
                <a:solidFill>
                  <a:prstClr val="black"/>
                </a:solidFill>
              </a:rPr>
              <a:t>counsellor</a:t>
            </a:r>
            <a:r>
              <a:rPr lang="en-US" sz="2000" dirty="0">
                <a:solidFill>
                  <a:prstClr val="black"/>
                </a:solidFill>
              </a:rPr>
              <a:t> may enter his dissent, with his reasons in support of it.</a:t>
            </a:r>
          </a:p>
        </p:txBody>
      </p:sp>
    </p:spTree>
    <p:extLst>
      <p:ext uri="{BB962C8B-B14F-4D97-AF65-F5344CB8AC3E}">
        <p14:creationId xmlns:p14="http://schemas.microsoft.com/office/powerpoint/2010/main" val="3193397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8229600" cy="5601533"/>
          </a:xfrm>
          <a:prstGeom prst="rect">
            <a:avLst/>
          </a:prstGeom>
          <a:noFill/>
        </p:spPr>
        <p:txBody>
          <a:bodyPr wrap="square" rtlCol="0">
            <a:spAutoFit/>
          </a:bodyPr>
          <a:lstStyle/>
          <a:p>
            <a:pPr algn="ctr"/>
            <a:r>
              <a:rPr lang="en-US" sz="2000" dirty="0" smtClean="0">
                <a:solidFill>
                  <a:prstClr val="black"/>
                </a:solidFill>
              </a:rPr>
              <a:t>Pennsylvania (1776)—constitutional violations</a:t>
            </a:r>
          </a:p>
          <a:p>
            <a:endParaRPr lang="en-US" sz="2000" dirty="0">
              <a:solidFill>
                <a:prstClr val="black"/>
              </a:solidFill>
            </a:endParaRPr>
          </a:p>
          <a:p>
            <a:r>
              <a:rPr lang="en-US" sz="2000" dirty="0" smtClean="0">
                <a:solidFill>
                  <a:prstClr val="black"/>
                </a:solidFill>
              </a:rPr>
              <a:t>The </a:t>
            </a:r>
            <a:r>
              <a:rPr lang="en-US" sz="2000" dirty="0">
                <a:solidFill>
                  <a:prstClr val="black"/>
                </a:solidFill>
              </a:rPr>
              <a:t>COUNCIL OF CENSORS . . . whose duty it shall be to enquire whether the constitution has been preserved inviolate in every part; and whether the legislative and executive branches of government have performed their duty as guardians of the people, or assumed to themselves, or exercised other or greater powers than they are </a:t>
            </a:r>
            <a:r>
              <a:rPr lang="en-US" sz="2000" dirty="0" err="1">
                <a:solidFill>
                  <a:prstClr val="black"/>
                </a:solidFill>
              </a:rPr>
              <a:t>intitled</a:t>
            </a:r>
            <a:r>
              <a:rPr lang="en-US" sz="2000" dirty="0">
                <a:solidFill>
                  <a:prstClr val="black"/>
                </a:solidFill>
              </a:rPr>
              <a:t> to by the constitution: They are also to enquire whether the public taxes have been justly laid and collected in all parts of this commonwealth, in what manner the public monies have been disposed of, and whether the laws have been duly executed. For these purposes they shall have power to send for persons, papers, and records; </a:t>
            </a:r>
            <a:r>
              <a:rPr lang="en-US" sz="2000" b="1" dirty="0">
                <a:solidFill>
                  <a:srgbClr val="FF0000"/>
                </a:solidFill>
              </a:rPr>
              <a:t>they shall have authority to pass public censures, to order impeachments, and to recommend to the legislature the repealing such laws as appear to them to have been enacted contrary to the principles of the constitution</a:t>
            </a:r>
            <a:r>
              <a:rPr lang="en-US" sz="2000" dirty="0">
                <a:solidFill>
                  <a:prstClr val="black"/>
                </a:solidFill>
              </a:rPr>
              <a:t>. These powers they shall continue to have, for and during the space of one year from the day of their election and no longer: The said council of censors </a:t>
            </a:r>
            <a:r>
              <a:rPr lang="en-US" sz="2000" b="1" dirty="0">
                <a:solidFill>
                  <a:srgbClr val="FF0000"/>
                </a:solidFill>
              </a:rPr>
              <a:t>shall also have power to call a </a:t>
            </a:r>
            <a:r>
              <a:rPr lang="en-US" sz="2000" b="1" dirty="0" smtClean="0">
                <a:solidFill>
                  <a:srgbClr val="FF0000"/>
                </a:solidFill>
              </a:rPr>
              <a:t>convention</a:t>
            </a:r>
            <a:r>
              <a:rPr lang="en-US" sz="2000" dirty="0" smtClean="0">
                <a:solidFill>
                  <a:srgbClr val="FF0000"/>
                </a:solidFill>
              </a:rPr>
              <a:t>…</a:t>
            </a:r>
            <a:r>
              <a:rPr lang="en-US" sz="2000" dirty="0" smtClean="0">
                <a:solidFill>
                  <a:prstClr val="black"/>
                </a:solidFill>
              </a:rPr>
              <a:t>.</a:t>
            </a:r>
            <a:endParaRPr lang="en-US" sz="20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212547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391400" cy="6524863"/>
          </a:xfrm>
          <a:prstGeom prst="rect">
            <a:avLst/>
          </a:prstGeom>
          <a:noFill/>
        </p:spPr>
        <p:txBody>
          <a:bodyPr wrap="square" rtlCol="0">
            <a:spAutoFit/>
          </a:bodyPr>
          <a:lstStyle/>
          <a:p>
            <a:pPr algn="ctr"/>
            <a:r>
              <a:rPr lang="en-US" sz="2000" dirty="0" smtClean="0">
                <a:solidFill>
                  <a:prstClr val="black"/>
                </a:solidFill>
              </a:rPr>
              <a:t>Pennsylvania (1776)—religious tolerance</a:t>
            </a:r>
          </a:p>
          <a:p>
            <a:endParaRPr lang="en-US" sz="2000" dirty="0">
              <a:solidFill>
                <a:prstClr val="black"/>
              </a:solidFill>
            </a:endParaRPr>
          </a:p>
          <a:p>
            <a:r>
              <a:rPr lang="en-US" sz="2000" dirty="0" smtClean="0">
                <a:solidFill>
                  <a:prstClr val="black"/>
                </a:solidFill>
              </a:rPr>
              <a:t>And </a:t>
            </a:r>
            <a:r>
              <a:rPr lang="en-US" sz="2000" dirty="0">
                <a:solidFill>
                  <a:prstClr val="black"/>
                </a:solidFill>
              </a:rPr>
              <a:t>each member, before he takes his seat, shall make and subscribe the following declaration, </a:t>
            </a:r>
            <a:r>
              <a:rPr lang="en-US" sz="2000" dirty="0" err="1">
                <a:solidFill>
                  <a:prstClr val="black"/>
                </a:solidFill>
              </a:rPr>
              <a:t>viz</a:t>
            </a:r>
            <a:r>
              <a:rPr lang="en-US" sz="2000" dirty="0" smtClean="0">
                <a:solidFill>
                  <a:prstClr val="black"/>
                </a:solidFill>
              </a:rPr>
              <a:t>:</a:t>
            </a:r>
          </a:p>
          <a:p>
            <a:endParaRPr lang="en-US" sz="2000" dirty="0">
              <a:solidFill>
                <a:prstClr val="black"/>
              </a:solidFill>
            </a:endParaRPr>
          </a:p>
          <a:p>
            <a:r>
              <a:rPr lang="en-US" sz="2000" dirty="0" smtClean="0">
                <a:solidFill>
                  <a:prstClr val="black"/>
                </a:solidFill>
              </a:rPr>
              <a:t>“I </a:t>
            </a:r>
            <a:r>
              <a:rPr lang="en-US" sz="2000" dirty="0">
                <a:solidFill>
                  <a:prstClr val="black"/>
                </a:solidFill>
              </a:rPr>
              <a:t>do believe in one God, the creator and governor of the universe, the </a:t>
            </a:r>
            <a:r>
              <a:rPr lang="en-US" sz="2000" dirty="0" err="1">
                <a:solidFill>
                  <a:prstClr val="black"/>
                </a:solidFill>
              </a:rPr>
              <a:t>rewarder</a:t>
            </a:r>
            <a:r>
              <a:rPr lang="en-US" sz="2000" dirty="0">
                <a:solidFill>
                  <a:prstClr val="black"/>
                </a:solidFill>
              </a:rPr>
              <a:t> of the good and the punisher of the wicked. And I do acknowledge the Scriptures of the Old and New Testament to be given by Divine inspiration</a:t>
            </a:r>
            <a:r>
              <a:rPr lang="en-US" sz="2000" dirty="0" smtClean="0">
                <a:solidFill>
                  <a:prstClr val="black"/>
                </a:solidFill>
              </a:rPr>
              <a:t>.”</a:t>
            </a:r>
          </a:p>
          <a:p>
            <a:endParaRPr lang="en-US" sz="2000" dirty="0">
              <a:solidFill>
                <a:prstClr val="black"/>
              </a:solidFill>
            </a:endParaRPr>
          </a:p>
          <a:p>
            <a:r>
              <a:rPr lang="en-US" sz="2000" dirty="0">
                <a:solidFill>
                  <a:prstClr val="black"/>
                </a:solidFill>
              </a:rPr>
              <a:t>And no further or other religious test shall ever hereafter be required of any civil officer or magistrate in this State</a:t>
            </a:r>
            <a:r>
              <a:rPr lang="en-US" sz="2000" dirty="0" smtClean="0">
                <a:solidFill>
                  <a:prstClr val="black"/>
                </a:solidFill>
              </a:rPr>
              <a:t>.</a:t>
            </a:r>
          </a:p>
          <a:p>
            <a:endParaRPr lang="en-US" sz="2000" dirty="0">
              <a:solidFill>
                <a:prstClr val="black"/>
              </a:solidFill>
            </a:endParaRPr>
          </a:p>
          <a:p>
            <a:r>
              <a:rPr lang="en-US" sz="2000" dirty="0" smtClean="0">
                <a:solidFill>
                  <a:prstClr val="black"/>
                </a:solidFill>
              </a:rPr>
              <a:t>(Decl. </a:t>
            </a:r>
            <a:r>
              <a:rPr lang="en-US" sz="2000" dirty="0">
                <a:solidFill>
                  <a:prstClr val="black"/>
                </a:solidFill>
              </a:rPr>
              <a:t>of Rights): II. That all men have a natural and unalienable right to worship Almighty God according to the dictates of their own consciences and understanding…Nor can any man, </a:t>
            </a:r>
            <a:r>
              <a:rPr lang="en-US" sz="2000" b="1" dirty="0">
                <a:solidFill>
                  <a:srgbClr val="FF0000"/>
                </a:solidFill>
              </a:rPr>
              <a:t>who acknowledges the being of a God</a:t>
            </a:r>
            <a:r>
              <a:rPr lang="en-US" sz="2000" dirty="0">
                <a:solidFill>
                  <a:prstClr val="black"/>
                </a:solidFill>
              </a:rPr>
              <a:t>, be justly deprived or abridged of any civil right as a citizen, on account of his religious sentiments or peculiar mode of religious worship…</a:t>
            </a:r>
          </a:p>
          <a:p>
            <a:endParaRPr lang="en-US" sz="20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560976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086600" cy="6124754"/>
          </a:xfrm>
          <a:prstGeom prst="rect">
            <a:avLst/>
          </a:prstGeom>
          <a:noFill/>
        </p:spPr>
        <p:txBody>
          <a:bodyPr wrap="square" rtlCol="0">
            <a:spAutoFit/>
          </a:bodyPr>
          <a:lstStyle/>
          <a:p>
            <a:endParaRPr lang="en-US" dirty="0" smtClean="0">
              <a:solidFill>
                <a:prstClr val="black"/>
              </a:solidFill>
            </a:endParaRPr>
          </a:p>
          <a:p>
            <a:pPr algn="ctr"/>
            <a:r>
              <a:rPr lang="en-US" dirty="0" smtClean="0">
                <a:solidFill>
                  <a:prstClr val="black"/>
                </a:solidFill>
              </a:rPr>
              <a:t>NEW HAMPSHIRE (1776)</a:t>
            </a:r>
          </a:p>
          <a:p>
            <a:endParaRPr lang="en-US" dirty="0">
              <a:solidFill>
                <a:prstClr val="black"/>
              </a:solidFill>
            </a:endParaRPr>
          </a:p>
          <a:p>
            <a:r>
              <a:rPr lang="en-US" sz="2000" dirty="0" smtClean="0">
                <a:solidFill>
                  <a:prstClr val="black"/>
                </a:solidFill>
              </a:rPr>
              <a:t>WE </a:t>
            </a:r>
            <a:r>
              <a:rPr lang="en-US" sz="2000" dirty="0">
                <a:solidFill>
                  <a:prstClr val="black"/>
                </a:solidFill>
              </a:rPr>
              <a:t>DO Resolve, that this Congress assume the name, power and authority of a house of Representatives or Assembly for the </a:t>
            </a:r>
            <a:r>
              <a:rPr lang="en-US" sz="2000" i="1" dirty="0">
                <a:solidFill>
                  <a:prstClr val="black"/>
                </a:solidFill>
              </a:rPr>
              <a:t>Colony of New-Hampshire</a:t>
            </a:r>
            <a:r>
              <a:rPr lang="en-US" sz="2000" dirty="0">
                <a:solidFill>
                  <a:prstClr val="black"/>
                </a:solidFill>
              </a:rPr>
              <a:t> And that </a:t>
            </a:r>
            <a:r>
              <a:rPr lang="en-US" sz="2000" b="1" dirty="0">
                <a:solidFill>
                  <a:srgbClr val="FF0000"/>
                </a:solidFill>
              </a:rPr>
              <a:t>said House then proceed to choose </a:t>
            </a:r>
            <a:r>
              <a:rPr lang="en-US" sz="2000" dirty="0">
                <a:solidFill>
                  <a:prstClr val="black"/>
                </a:solidFill>
              </a:rPr>
              <a:t>twelve persons, being. reputable freeholders and inhabitants within this </a:t>
            </a:r>
            <a:r>
              <a:rPr lang="en-US" sz="2000" dirty="0" smtClean="0">
                <a:solidFill>
                  <a:prstClr val="black"/>
                </a:solidFill>
              </a:rPr>
              <a:t>colony . . . to </a:t>
            </a:r>
            <a:r>
              <a:rPr lang="en-US" sz="2000" dirty="0">
                <a:solidFill>
                  <a:prstClr val="black"/>
                </a:solidFill>
              </a:rPr>
              <a:t>be a distinct and separate branch of the Legislature by the name of a COUNCIL for this </a:t>
            </a:r>
            <a:r>
              <a:rPr lang="en-US" sz="2000" dirty="0" smtClean="0">
                <a:solidFill>
                  <a:prstClr val="black"/>
                </a:solidFill>
              </a:rPr>
              <a:t>colony . . . That </a:t>
            </a:r>
            <a:r>
              <a:rPr lang="en-US" sz="2000" dirty="0">
                <a:solidFill>
                  <a:prstClr val="black"/>
                </a:solidFill>
              </a:rPr>
              <a:t>such Council appoint their President, and in his absence that the senior </a:t>
            </a:r>
            <a:r>
              <a:rPr lang="en-US" sz="2000" dirty="0" err="1">
                <a:solidFill>
                  <a:prstClr val="black"/>
                </a:solidFill>
              </a:rPr>
              <a:t>counsellor</a:t>
            </a:r>
            <a:r>
              <a:rPr lang="en-US" sz="2000" dirty="0">
                <a:solidFill>
                  <a:prstClr val="black"/>
                </a:solidFill>
              </a:rPr>
              <a:t> preside; that a Secretary be appointed by both branches, who may be a </a:t>
            </a:r>
            <a:r>
              <a:rPr lang="en-US" sz="2000" dirty="0" err="1">
                <a:solidFill>
                  <a:prstClr val="black"/>
                </a:solidFill>
              </a:rPr>
              <a:t>counssellor</a:t>
            </a:r>
            <a:r>
              <a:rPr lang="en-US" sz="2000" dirty="0">
                <a:solidFill>
                  <a:prstClr val="black"/>
                </a:solidFill>
              </a:rPr>
              <a:t>, or otherwise, as they shall choose</a:t>
            </a:r>
            <a:r>
              <a:rPr lang="en-US" sz="2000" dirty="0" smtClean="0">
                <a:solidFill>
                  <a:prstClr val="black"/>
                </a:solidFill>
              </a:rPr>
              <a:t>:</a:t>
            </a:r>
          </a:p>
          <a:p>
            <a:endParaRPr lang="en-US" sz="2000" dirty="0">
              <a:solidFill>
                <a:prstClr val="black"/>
              </a:solidFill>
            </a:endParaRPr>
          </a:p>
          <a:p>
            <a:r>
              <a:rPr lang="en-US" sz="2000" b="1" dirty="0">
                <a:solidFill>
                  <a:srgbClr val="FF0000"/>
                </a:solidFill>
              </a:rPr>
              <a:t>That no act or resolve shall be valid and put into execution unless agreed to, and passed by both branches of the </a:t>
            </a:r>
            <a:r>
              <a:rPr lang="en-US" sz="2000" b="1" dirty="0" smtClean="0">
                <a:solidFill>
                  <a:srgbClr val="FF0000"/>
                </a:solidFill>
              </a:rPr>
              <a:t>legislature</a:t>
            </a:r>
            <a:r>
              <a:rPr lang="en-US" sz="2000" dirty="0" smtClean="0">
                <a:solidFill>
                  <a:prstClr val="black"/>
                </a:solidFill>
              </a:rPr>
              <a:t>;</a:t>
            </a:r>
          </a:p>
          <a:p>
            <a:endParaRPr lang="en-US" sz="2000" dirty="0">
              <a:solidFill>
                <a:prstClr val="black"/>
              </a:solidFill>
            </a:endParaRPr>
          </a:p>
          <a:p>
            <a:r>
              <a:rPr lang="en-US" sz="2000" dirty="0">
                <a:solidFill>
                  <a:prstClr val="black"/>
                </a:solidFill>
              </a:rPr>
              <a:t>That all public officers for the said colony, and each county, for the current year, be appointed by the Council and </a:t>
            </a:r>
            <a:r>
              <a:rPr lang="en-US" sz="2000" dirty="0" smtClean="0">
                <a:solidFill>
                  <a:prstClr val="black"/>
                </a:solidFill>
              </a:rPr>
              <a:t>Assembly.</a:t>
            </a:r>
            <a:endParaRPr lang="en-US" sz="20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7723200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3745</TotalTime>
  <Words>1696</Words>
  <Application>Microsoft Office PowerPoint</Application>
  <PresentationFormat>On-screen Show (4:3)</PresentationFormat>
  <Paragraphs>91</Paragraphs>
  <Slides>31</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28</cp:revision>
  <dcterms:created xsi:type="dcterms:W3CDTF">2011-01-30T18:56:56Z</dcterms:created>
  <dcterms:modified xsi:type="dcterms:W3CDTF">2016-02-11T18:30:35Z</dcterms:modified>
</cp:coreProperties>
</file>