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43"/>
  </p:notesMasterIdLst>
  <p:sldIdLst>
    <p:sldId id="291" r:id="rId6"/>
    <p:sldId id="290" r:id="rId7"/>
    <p:sldId id="257" r:id="rId8"/>
    <p:sldId id="271" r:id="rId9"/>
    <p:sldId id="276" r:id="rId10"/>
    <p:sldId id="272" r:id="rId11"/>
    <p:sldId id="273" r:id="rId12"/>
    <p:sldId id="275" r:id="rId13"/>
    <p:sldId id="277" r:id="rId14"/>
    <p:sldId id="278" r:id="rId15"/>
    <p:sldId id="279" r:id="rId16"/>
    <p:sldId id="280" r:id="rId17"/>
    <p:sldId id="258" r:id="rId18"/>
    <p:sldId id="259" r:id="rId19"/>
    <p:sldId id="282" r:id="rId20"/>
    <p:sldId id="281" r:id="rId21"/>
    <p:sldId id="267" r:id="rId22"/>
    <p:sldId id="270" r:id="rId23"/>
    <p:sldId id="260" r:id="rId24"/>
    <p:sldId id="261" r:id="rId25"/>
    <p:sldId id="262" r:id="rId26"/>
    <p:sldId id="263" r:id="rId27"/>
    <p:sldId id="264" r:id="rId28"/>
    <p:sldId id="265" r:id="rId29"/>
    <p:sldId id="266" r:id="rId30"/>
    <p:sldId id="293" r:id="rId31"/>
    <p:sldId id="294" r:id="rId32"/>
    <p:sldId id="298" r:id="rId33"/>
    <p:sldId id="299" r:id="rId34"/>
    <p:sldId id="285" r:id="rId35"/>
    <p:sldId id="287" r:id="rId36"/>
    <p:sldId id="289" r:id="rId37"/>
    <p:sldId id="300" r:id="rId38"/>
    <p:sldId id="301" r:id="rId39"/>
    <p:sldId id="302" r:id="rId40"/>
    <p:sldId id="303" r:id="rId41"/>
    <p:sldId id="30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92" d="100"/>
          <a:sy n="92" d="100"/>
        </p:scale>
        <p:origin x="3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88FD1-5335-46FC-8850-F314D83AC370}" type="datetimeFigureOut">
              <a:rPr lang="en-US" smtClean="0"/>
              <a:t>20-Feb-16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744351-C01F-4195-8BC5-5EDAF5913CE9}" type="slidenum">
              <a:rPr lang="en-US" smtClean="0"/>
              <a:t>‹#›</a:t>
            </a:fld>
            <a:endParaRPr lang="en-US"/>
          </a:p>
        </p:txBody>
      </p:sp>
    </p:spTree>
    <p:extLst>
      <p:ext uri="{BB962C8B-B14F-4D97-AF65-F5344CB8AC3E}">
        <p14:creationId xmlns:p14="http://schemas.microsoft.com/office/powerpoint/2010/main" val="196240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87092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163727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069573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hruska</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405454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905598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070239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454475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BAE4E8-07B6-4F85-ADE6-C14C1AF50867}" type="datetimeFigureOut">
              <a:rPr lang="en-US" smtClean="0"/>
              <a:t>20-Feb-16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4240222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BAE4E8-07B6-4F85-ADE6-C14C1AF50867}" type="datetimeFigureOut">
              <a:rPr lang="en-US" smtClean="0"/>
              <a:t>20-Feb-16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210195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BAE4E8-07B6-4F85-ADE6-C14C1AF50867}" type="datetimeFigureOut">
              <a:rPr lang="en-US" smtClean="0"/>
              <a:t>20-Feb-16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2458171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BAE4E8-07B6-4F85-ADE6-C14C1AF50867}" type="datetimeFigureOut">
              <a:rPr lang="en-US" smtClean="0"/>
              <a:t>20-Feb-16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266678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BAE4E8-07B6-4F85-ADE6-C14C1AF50867}" type="datetimeFigureOut">
              <a:rPr lang="en-US" smtClean="0"/>
              <a:t>20-Feb-16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2144613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BAE4E8-07B6-4F85-ADE6-C14C1AF50867}" type="datetimeFigureOut">
              <a:rPr lang="en-US" smtClean="0"/>
              <a:t>20-Feb-16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393011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BAE4E8-07B6-4F85-ADE6-C14C1AF50867}" type="datetimeFigureOut">
              <a:rPr lang="en-US" smtClean="0"/>
              <a:t>20-Feb-16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496334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BAE4E8-07B6-4F85-ADE6-C14C1AF50867}" type="datetimeFigureOut">
              <a:rPr lang="en-US" smtClean="0"/>
              <a:t>20-Feb-16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1050496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BAE4E8-07B6-4F85-ADE6-C14C1AF50867}" type="datetimeFigureOut">
              <a:rPr lang="en-US" smtClean="0"/>
              <a:t>20-Feb-16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3652468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BAE4E8-07B6-4F85-ADE6-C14C1AF50867}" type="datetimeFigureOut">
              <a:rPr lang="en-US" smtClean="0"/>
              <a:t>20-Feb-16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2796689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BAE4E8-07B6-4F85-ADE6-C14C1AF50867}" type="datetimeFigureOut">
              <a:rPr lang="en-US" smtClean="0"/>
              <a:t>20-Feb-16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19E98-85F3-4EE8-A619-EAB06C986CE1}" type="slidenum">
              <a:rPr lang="en-US" smtClean="0"/>
              <a:t>‹#›</a:t>
            </a:fld>
            <a:endParaRPr lang="en-US"/>
          </a:p>
        </p:txBody>
      </p:sp>
    </p:spTree>
    <p:extLst>
      <p:ext uri="{BB962C8B-B14F-4D97-AF65-F5344CB8AC3E}">
        <p14:creationId xmlns:p14="http://schemas.microsoft.com/office/powerpoint/2010/main" val="386404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712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2910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803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3023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4194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4753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8098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66112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15234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5668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77788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3471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52950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0371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64070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2973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2316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53539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49796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03874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94041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85211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01437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77119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3716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583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32795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57684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9718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48561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0300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3264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40919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05679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8875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83806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77345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51319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9528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46512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97961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19398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53699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555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BAE4E8-07B6-4F85-ADE6-C14C1AF50867}" type="datetimeFigureOut">
              <a:rPr lang="en-US" smtClean="0"/>
              <a:t>20-Feb-16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19E98-85F3-4EE8-A619-EAB06C986CE1}" type="slidenum">
              <a:rPr lang="en-US" smtClean="0"/>
              <a:t>‹#›</a:t>
            </a:fld>
            <a:endParaRPr lang="en-US"/>
          </a:p>
        </p:txBody>
      </p:sp>
    </p:spTree>
    <p:extLst>
      <p:ext uri="{BB962C8B-B14F-4D97-AF65-F5344CB8AC3E}">
        <p14:creationId xmlns:p14="http://schemas.microsoft.com/office/powerpoint/2010/main" val="4035338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F390AB-C7EC-42C7-8C49-B6B1748B4C8D}"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106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1472E-FCAF-41FE-B598-EBA94BF6F0C6}"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43119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4F869-71D1-481B-853F-D7437F92FDE9}"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19BB9-5C82-40F6-A509-035011C08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37650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E0AA6-7F31-401E-A033-7A9D82D9D847}" type="datetimeFigureOut">
              <a:rPr lang="en-US" smtClean="0">
                <a:solidFill>
                  <a:prstClr val="black">
                    <a:tint val="75000"/>
                  </a:prstClr>
                </a:solidFill>
              </a:rPr>
              <a:pPr/>
              <a:t>20-Feb-16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355970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51.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51.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upload.wikimedia.org/wikipedia/commons/1/14/President_Ronald_Reagan_and_Judge_Antonin_Scalia_confer_in_the_Oval_Office,_July_7,_1986.jpg"/>
          <p:cNvPicPr>
            <a:picLocks noChangeAspect="1" noChangeArrowheads="1"/>
          </p:cNvPicPr>
          <p:nvPr/>
        </p:nvPicPr>
        <p:blipFill>
          <a:blip r:embed="rId3" cstate="print"/>
          <a:srcRect/>
          <a:stretch>
            <a:fillRect/>
          </a:stretch>
        </p:blipFill>
        <p:spPr bwMode="auto">
          <a:xfrm>
            <a:off x="0" y="0"/>
            <a:ext cx="9079968" cy="6071678"/>
          </a:xfrm>
          <a:prstGeom prst="rect">
            <a:avLst/>
          </a:prstGeom>
          <a:noFill/>
        </p:spPr>
      </p:pic>
      <p:pic>
        <p:nvPicPr>
          <p:cNvPr id="2" name="Picture 1"/>
          <p:cNvPicPr>
            <a:picLocks noChangeAspect="1"/>
          </p:cNvPicPr>
          <p:nvPr/>
        </p:nvPicPr>
        <p:blipFill>
          <a:blip r:embed="rId4"/>
          <a:stretch>
            <a:fillRect/>
          </a:stretch>
        </p:blipFill>
        <p:spPr>
          <a:xfrm>
            <a:off x="7924430" y="0"/>
            <a:ext cx="4267570" cy="6657409"/>
          </a:xfrm>
          <a:prstGeom prst="rect">
            <a:avLst/>
          </a:prstGeom>
        </p:spPr>
      </p:pic>
    </p:spTree>
    <p:extLst>
      <p:ext uri="{BB962C8B-B14F-4D97-AF65-F5344CB8AC3E}">
        <p14:creationId xmlns:p14="http://schemas.microsoft.com/office/powerpoint/2010/main" val="2959281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9937" y="-71775"/>
            <a:ext cx="10238076" cy="6439238"/>
          </a:xfrm>
          <a:prstGeom prst="rect">
            <a:avLst/>
          </a:prstGeom>
        </p:spPr>
      </p:pic>
    </p:spTree>
    <p:extLst>
      <p:ext uri="{BB962C8B-B14F-4D97-AF65-F5344CB8AC3E}">
        <p14:creationId xmlns:p14="http://schemas.microsoft.com/office/powerpoint/2010/main" val="4105183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29171" y="0"/>
            <a:ext cx="10110788" cy="6286500"/>
          </a:xfrm>
          <a:prstGeom prst="rect">
            <a:avLst/>
          </a:prstGeom>
        </p:spPr>
      </p:pic>
    </p:spTree>
    <p:extLst>
      <p:ext uri="{BB962C8B-B14F-4D97-AF65-F5344CB8AC3E}">
        <p14:creationId xmlns:p14="http://schemas.microsoft.com/office/powerpoint/2010/main" val="3290611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33775" y="0"/>
            <a:ext cx="5124450" cy="6858000"/>
          </a:xfrm>
          <a:prstGeom prst="rect">
            <a:avLst/>
          </a:prstGeom>
        </p:spPr>
      </p:pic>
    </p:spTree>
    <p:extLst>
      <p:ext uri="{BB962C8B-B14F-4D97-AF65-F5344CB8AC3E}">
        <p14:creationId xmlns:p14="http://schemas.microsoft.com/office/powerpoint/2010/main" val="1703258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4436" y="1"/>
            <a:ext cx="7346373" cy="6463308"/>
          </a:xfrm>
          <a:prstGeom prst="rect">
            <a:avLst/>
          </a:prstGeom>
          <a:noFill/>
        </p:spPr>
        <p:txBody>
          <a:bodyPr wrap="square" rtlCol="0">
            <a:spAutoFit/>
          </a:bodyPr>
          <a:lstStyle/>
          <a:p>
            <a:pPr algn="ctr"/>
            <a:r>
              <a:rPr lang="en-US" i="1" dirty="0">
                <a:solidFill>
                  <a:prstClr val="black"/>
                </a:solidFill>
              </a:rPr>
              <a:t>Heller v. District of Columbia </a:t>
            </a:r>
            <a:r>
              <a:rPr lang="en-US" dirty="0">
                <a:solidFill>
                  <a:prstClr val="black"/>
                </a:solidFill>
              </a:rPr>
              <a:t>(2008)</a:t>
            </a:r>
          </a:p>
          <a:p>
            <a:endParaRPr lang="en-US" dirty="0">
              <a:solidFill>
                <a:prstClr val="black"/>
              </a:solidFill>
            </a:endParaRPr>
          </a:p>
          <a:p>
            <a:pPr fontAlgn="base"/>
            <a:r>
              <a:rPr lang="en-US" dirty="0" smtClean="0">
                <a:solidFill>
                  <a:prstClr val="black"/>
                </a:solidFill>
              </a:rPr>
              <a:t>Nowhere </a:t>
            </a:r>
            <a:r>
              <a:rPr lang="en-US" dirty="0">
                <a:solidFill>
                  <a:prstClr val="black"/>
                </a:solidFill>
              </a:rPr>
              <a:t>else in the Constitution does a ‘right’ attributed to "the people’ refer to anything other than an individual right . . . ‘[T]he people,’ refers to all members of the political community, not an unspecified </a:t>
            </a:r>
            <a:r>
              <a:rPr lang="en-US" dirty="0" smtClean="0">
                <a:solidFill>
                  <a:prstClr val="black"/>
                </a:solidFill>
              </a:rPr>
              <a:t>subset…</a:t>
            </a:r>
            <a:endParaRPr lang="en-US" dirty="0">
              <a:solidFill>
                <a:prstClr val="black"/>
              </a:solidFill>
            </a:endParaRPr>
          </a:p>
          <a:p>
            <a:pPr fontAlgn="base"/>
            <a:endParaRPr lang="en-US" dirty="0">
              <a:solidFill>
                <a:prstClr val="black"/>
              </a:solidFill>
            </a:endParaRPr>
          </a:p>
          <a:p>
            <a:pPr fontAlgn="base"/>
            <a:r>
              <a:rPr lang="en-US" dirty="0" smtClean="0">
                <a:solidFill>
                  <a:prstClr val="black"/>
                </a:solidFill>
              </a:rPr>
              <a:t>There </a:t>
            </a:r>
            <a:r>
              <a:rPr lang="en-US" dirty="0">
                <a:solidFill>
                  <a:prstClr val="black"/>
                </a:solidFill>
              </a:rPr>
              <a:t>seems to us no doubt, on the basis of both text and history, that the Second Amendment conferred an individual right to keep and bear arms . . . the phrase ‘security of a free state’ and close variations seem to have been terms of art in 18</a:t>
            </a:r>
            <a:r>
              <a:rPr lang="en-US" baseline="30000" dirty="0">
                <a:solidFill>
                  <a:prstClr val="black"/>
                </a:solidFill>
              </a:rPr>
              <a:t>th</a:t>
            </a:r>
            <a:r>
              <a:rPr lang="en-US" dirty="0">
                <a:solidFill>
                  <a:prstClr val="black"/>
                </a:solidFill>
              </a:rPr>
              <a:t>-century political discourse, meaning a ‘free country’ or free polity . . .</a:t>
            </a:r>
          </a:p>
          <a:p>
            <a:pPr fontAlgn="base"/>
            <a:endParaRPr lang="en-US" dirty="0">
              <a:solidFill>
                <a:prstClr val="black"/>
              </a:solidFill>
            </a:endParaRPr>
          </a:p>
          <a:p>
            <a:pPr fontAlgn="base"/>
            <a:r>
              <a:rPr lang="en-US" b="1" dirty="0" smtClean="0">
                <a:solidFill>
                  <a:srgbClr val="FF0000"/>
                </a:solidFill>
              </a:rPr>
              <a:t>That </a:t>
            </a:r>
            <a:r>
              <a:rPr lang="en-US" b="1" dirty="0">
                <a:solidFill>
                  <a:srgbClr val="FF0000"/>
                </a:solidFill>
              </a:rPr>
              <a:t>history showed that the way tyrants had eliminated a militia consisting of all the able-bodied men was not by banning the militia but simply by taking away the people’s arms, enabling a select militia or standing army to suppress political opponents </a:t>
            </a:r>
            <a:r>
              <a:rPr lang="en-US" dirty="0">
                <a:solidFill>
                  <a:prstClr val="black"/>
                </a:solidFill>
              </a:rPr>
              <a:t>. . . During the 1788 ratification debates, the fear that the federal government would disarm the people in order to impose rule through a standing army or select militia was pervasive in Anti-federalist rhetoric</a:t>
            </a:r>
            <a:r>
              <a:rPr lang="en-US" dirty="0" smtClean="0">
                <a:solidFill>
                  <a:prstClr val="black"/>
                </a:solidFill>
              </a:rPr>
              <a:t>.</a:t>
            </a:r>
            <a:endParaRPr lang="en-US" dirty="0">
              <a:solidFill>
                <a:prstClr val="black"/>
              </a:solidFill>
            </a:endParaRPr>
          </a:p>
          <a:p>
            <a:pPr fontAlgn="base"/>
            <a:endParaRPr lang="en-US" dirty="0">
              <a:solidFill>
                <a:prstClr val="black"/>
              </a:solidFill>
            </a:endParaRPr>
          </a:p>
          <a:p>
            <a:pPr fontAlgn="base"/>
            <a:endParaRPr lang="en-US" dirty="0">
              <a:solidFill>
                <a:prstClr val="black"/>
              </a:solidFill>
            </a:endParaRPr>
          </a:p>
          <a:p>
            <a:pPr fontAlgn="base"/>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275028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39228" y="72737"/>
            <a:ext cx="7952485" cy="5413230"/>
          </a:xfrm>
          <a:prstGeom prst="rect">
            <a:avLst/>
          </a:prstGeom>
        </p:spPr>
      </p:pic>
    </p:spTree>
    <p:extLst>
      <p:ext uri="{BB962C8B-B14F-4D97-AF65-F5344CB8AC3E}">
        <p14:creationId xmlns:p14="http://schemas.microsoft.com/office/powerpoint/2010/main" val="1703183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48124" y="-26018"/>
            <a:ext cx="4565939" cy="6264893"/>
          </a:xfrm>
          <a:prstGeom prst="rect">
            <a:avLst/>
          </a:prstGeom>
        </p:spPr>
      </p:pic>
      <p:pic>
        <p:nvPicPr>
          <p:cNvPr id="3" name="Picture 2"/>
          <p:cNvPicPr>
            <a:picLocks noChangeAspect="1"/>
          </p:cNvPicPr>
          <p:nvPr/>
        </p:nvPicPr>
        <p:blipFill>
          <a:blip r:embed="rId3"/>
          <a:stretch>
            <a:fillRect/>
          </a:stretch>
        </p:blipFill>
        <p:spPr>
          <a:xfrm>
            <a:off x="4161125" y="0"/>
            <a:ext cx="4452938" cy="6094624"/>
          </a:xfrm>
          <a:prstGeom prst="rect">
            <a:avLst/>
          </a:prstGeom>
        </p:spPr>
      </p:pic>
    </p:spTree>
    <p:extLst>
      <p:ext uri="{BB962C8B-B14F-4D97-AF65-F5344CB8AC3E}">
        <p14:creationId xmlns:p14="http://schemas.microsoft.com/office/powerpoint/2010/main" val="107695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2936" y="0"/>
            <a:ext cx="8593283" cy="7294305"/>
          </a:xfrm>
          <a:prstGeom prst="rect">
            <a:avLst/>
          </a:prstGeom>
          <a:noFill/>
        </p:spPr>
        <p:txBody>
          <a:bodyPr wrap="square" rtlCol="0">
            <a:spAutoFit/>
          </a:bodyPr>
          <a:lstStyle/>
          <a:p>
            <a:pPr algn="ctr"/>
            <a:r>
              <a:rPr lang="en-US" i="1" dirty="0" smtClean="0"/>
              <a:t>Morrison v. Olson </a:t>
            </a:r>
            <a:r>
              <a:rPr lang="en-US" dirty="0" smtClean="0"/>
              <a:t>(1988)</a:t>
            </a:r>
          </a:p>
          <a:p>
            <a:endParaRPr lang="en-US" dirty="0"/>
          </a:p>
          <a:p>
            <a:r>
              <a:rPr lang="en-US" dirty="0" smtClean="0"/>
              <a:t>Only </a:t>
            </a:r>
            <a:r>
              <a:rPr lang="en-US" dirty="0"/>
              <a:t>someone who has worked in the field of law enforcement can fully appreciate the vast power and the immense discretion that are placed in the hands of a prosecutor with respect to the objects of his </a:t>
            </a:r>
            <a:r>
              <a:rPr lang="en-US" dirty="0" smtClean="0"/>
              <a:t>investigation…</a:t>
            </a:r>
          </a:p>
          <a:p>
            <a:endParaRPr lang="en-US" dirty="0"/>
          </a:p>
          <a:p>
            <a:r>
              <a:rPr lang="en-US" dirty="0" smtClean="0"/>
              <a:t>What </a:t>
            </a:r>
            <a:r>
              <a:rPr lang="en-US" dirty="0"/>
              <a:t>if </a:t>
            </a:r>
            <a:r>
              <a:rPr lang="en-US" dirty="0" smtClean="0"/>
              <a:t>[the judges] are </a:t>
            </a:r>
            <a:r>
              <a:rPr lang="en-US" dirty="0"/>
              <a:t>politically partisan, as judges have been known to be, and select a prosecutor antagonistic to the administration, or even to the particular individual who has been selected for this special treatment? There is no remedy for that, not even a political one. Judges, after all, have life tenure, and appointing a surefire enthusiastic prosecutor could hardly be considered an impeachable offense. So if there is anything wrong with the selection, there is effectively no one to blame. The independent counsel thus selected proceeds to assemble a </a:t>
            </a:r>
            <a:r>
              <a:rPr lang="en-US" dirty="0" smtClean="0"/>
              <a:t>staff . . . </a:t>
            </a:r>
            <a:r>
              <a:rPr lang="en-US" b="1" dirty="0" smtClean="0">
                <a:solidFill>
                  <a:srgbClr val="FF0000"/>
                </a:solidFill>
              </a:rPr>
              <a:t>One </a:t>
            </a:r>
            <a:r>
              <a:rPr lang="en-US" b="1" dirty="0">
                <a:solidFill>
                  <a:srgbClr val="FF0000"/>
                </a:solidFill>
              </a:rPr>
              <a:t>thing is certain, however: it involves investigating and perhaps prosecuting a particular individual. Can one imagine a less equitable manner of fulfilling the executive responsibility to investigate and prosecute? </a:t>
            </a:r>
            <a:r>
              <a:rPr lang="en-US" dirty="0"/>
              <a:t>What would be the reaction if, in an area not covered by this statute, the Justice Department posted a public notice inviting applicants to assist in an investigation and possible prosecution of a certain prominent </a:t>
            </a:r>
            <a:r>
              <a:rPr lang="en-US" dirty="0" smtClean="0"/>
              <a:t>person?</a:t>
            </a:r>
            <a:endParaRPr lang="en-US" dirty="0"/>
          </a:p>
          <a:p>
            <a:endParaRPr lang="en-US" dirty="0" smtClean="0"/>
          </a:p>
          <a:p>
            <a:r>
              <a:rPr lang="en-US" dirty="0" smtClean="0"/>
              <a:t>Frequently </a:t>
            </a:r>
            <a:r>
              <a:rPr lang="en-US" dirty="0"/>
              <a:t>an issue of this sort will come before the Court clad, so to speak, in sheep’s clothing: the potential of the asserted principle to effect important change in the equilibrium of power is not immediately evident, and must be discerned by a careful and perceptive analysis. But this wolf comes as a </a:t>
            </a:r>
            <a:r>
              <a:rPr lang="en-US" dirty="0" smtClean="0"/>
              <a:t>wolf . . .</a:t>
            </a:r>
          </a:p>
          <a:p>
            <a:endParaRPr lang="en-US" dirty="0"/>
          </a:p>
          <a:p>
            <a:endParaRPr lang="en-US" dirty="0"/>
          </a:p>
        </p:txBody>
      </p:sp>
    </p:spTree>
    <p:extLst>
      <p:ext uri="{BB962C8B-B14F-4D97-AF65-F5344CB8AC3E}">
        <p14:creationId xmlns:p14="http://schemas.microsoft.com/office/powerpoint/2010/main" val="1647315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08018" y="0"/>
            <a:ext cx="8569137" cy="4371125"/>
          </a:xfrm>
          <a:prstGeom prst="rect">
            <a:avLst/>
          </a:prstGeom>
        </p:spPr>
      </p:pic>
    </p:spTree>
    <p:extLst>
      <p:ext uri="{BB962C8B-B14F-4D97-AF65-F5344CB8AC3E}">
        <p14:creationId xmlns:p14="http://schemas.microsoft.com/office/powerpoint/2010/main" val="3975598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8246" y="83127"/>
            <a:ext cx="8136082" cy="5078313"/>
          </a:xfrm>
          <a:prstGeom prst="rect">
            <a:avLst/>
          </a:prstGeom>
          <a:noFill/>
        </p:spPr>
        <p:txBody>
          <a:bodyPr wrap="square" rtlCol="0">
            <a:spAutoFit/>
          </a:bodyPr>
          <a:lstStyle/>
          <a:p>
            <a:r>
              <a:rPr lang="en-US" dirty="0" smtClean="0"/>
              <a:t>	</a:t>
            </a:r>
            <a:r>
              <a:rPr lang="en-US" b="1" cap="small" dirty="0" smtClean="0"/>
              <a:t>Justice Scalia: </a:t>
            </a:r>
            <a:r>
              <a:rPr lang="en-US" dirty="0"/>
              <a:t>I thought that, you know, sometimes Congress says that these provisions </a:t>
            </a:r>
            <a:r>
              <a:rPr lang="en-US" dirty="0" smtClean="0"/>
              <a:t>will—all </a:t>
            </a:r>
            <a:r>
              <a:rPr lang="en-US" dirty="0"/>
              <a:t>the provisions of this Act will be severable.</a:t>
            </a:r>
          </a:p>
          <a:p>
            <a:r>
              <a:rPr lang="en-US" dirty="0" smtClean="0"/>
              <a:t>	And </a:t>
            </a:r>
            <a:r>
              <a:rPr lang="en-US" dirty="0"/>
              <a:t>we ignore that when the Act really </a:t>
            </a:r>
            <a:r>
              <a:rPr lang="en-US" dirty="0" smtClean="0"/>
              <a:t>won’t </a:t>
            </a:r>
            <a:r>
              <a:rPr lang="en-US" dirty="0"/>
              <a:t>work.</a:t>
            </a:r>
          </a:p>
          <a:p>
            <a:r>
              <a:rPr lang="en-US" dirty="0" smtClean="0"/>
              <a:t>	When </a:t>
            </a:r>
            <a:r>
              <a:rPr lang="en-US" dirty="0"/>
              <a:t>the remaining provisions just </a:t>
            </a:r>
            <a:r>
              <a:rPr lang="en-US" dirty="0" smtClean="0"/>
              <a:t>won’t </a:t>
            </a:r>
            <a:r>
              <a:rPr lang="en-US" dirty="0"/>
              <a:t>work.</a:t>
            </a:r>
          </a:p>
          <a:p>
            <a:r>
              <a:rPr lang="en-US" dirty="0" smtClean="0"/>
              <a:t>	Now, </a:t>
            </a:r>
            <a:r>
              <a:rPr lang="en-US" dirty="0"/>
              <a:t>how can you square that reality with the proposition that what </a:t>
            </a:r>
            <a:r>
              <a:rPr lang="en-US" dirty="0" smtClean="0"/>
              <a:t>we’re </a:t>
            </a:r>
            <a:r>
              <a:rPr lang="en-US" dirty="0"/>
              <a:t>looking for here is what would this Congress have wanted?</a:t>
            </a:r>
          </a:p>
          <a:p>
            <a:endParaRPr lang="en-US" dirty="0" smtClean="0"/>
          </a:p>
          <a:p>
            <a:r>
              <a:rPr lang="en-US" dirty="0" smtClean="0"/>
              <a:t>[</a:t>
            </a:r>
            <a:r>
              <a:rPr lang="en-US" i="1" dirty="0" smtClean="0"/>
              <a:t>Break</a:t>
            </a:r>
            <a:r>
              <a:rPr lang="en-US" dirty="0" smtClean="0"/>
              <a:t>.]</a:t>
            </a:r>
            <a:endParaRPr lang="en-US" dirty="0"/>
          </a:p>
          <a:p>
            <a:endParaRPr lang="en-US" dirty="0" smtClean="0"/>
          </a:p>
          <a:p>
            <a:r>
              <a:rPr lang="en-US" dirty="0" smtClean="0"/>
              <a:t>	</a:t>
            </a:r>
            <a:r>
              <a:rPr lang="en-US" b="1" cap="small" dirty="0" smtClean="0"/>
              <a:t> Justice Scalia: </a:t>
            </a:r>
            <a:r>
              <a:rPr lang="en-US" dirty="0" smtClean="0"/>
              <a:t>All right. The </a:t>
            </a:r>
            <a:r>
              <a:rPr lang="en-US" dirty="0"/>
              <a:t>consequence of </a:t>
            </a:r>
            <a:r>
              <a:rPr lang="en-US" dirty="0" smtClean="0"/>
              <a:t>your [Paul </a:t>
            </a:r>
            <a:r>
              <a:rPr lang="en-US" dirty="0" err="1" smtClean="0"/>
              <a:t>Clement’s</a:t>
            </a:r>
            <a:r>
              <a:rPr lang="en-US" dirty="0" smtClean="0"/>
              <a:t>] </a:t>
            </a:r>
            <a:r>
              <a:rPr lang="en-US" dirty="0"/>
              <a:t>proposition, </a:t>
            </a:r>
            <a:r>
              <a:rPr lang="en-US" dirty="0" smtClean="0"/>
              <a:t>“Would </a:t>
            </a:r>
            <a:r>
              <a:rPr lang="en-US" dirty="0"/>
              <a:t>Congress have enacted it without this </a:t>
            </a:r>
            <a:r>
              <a:rPr lang="en-US" dirty="0" smtClean="0"/>
              <a:t>provision?” OK. That’s </a:t>
            </a:r>
            <a:r>
              <a:rPr lang="en-US" dirty="0"/>
              <a:t>the consequence.</a:t>
            </a:r>
          </a:p>
          <a:p>
            <a:r>
              <a:rPr lang="en-US" dirty="0" smtClean="0"/>
              <a:t>	That </a:t>
            </a:r>
            <a:r>
              <a:rPr lang="en-US" dirty="0"/>
              <a:t>would mean that if we struck down nothing in this legislation but the -- what you call the corn husker kickback, okay, we find that to violate the constitutional proscription of venality, okay</a:t>
            </a:r>
            <a:r>
              <a:rPr lang="en-US" dirty="0" smtClean="0"/>
              <a:t>? [</a:t>
            </a:r>
            <a:r>
              <a:rPr lang="en-US" i="1" dirty="0" smtClean="0"/>
              <a:t>Laughter</a:t>
            </a:r>
            <a:r>
              <a:rPr lang="en-US" dirty="0" smtClean="0"/>
              <a:t>.]</a:t>
            </a:r>
            <a:endParaRPr lang="en-US" dirty="0"/>
          </a:p>
          <a:p>
            <a:r>
              <a:rPr lang="en-US" dirty="0" smtClean="0"/>
              <a:t>	When </a:t>
            </a:r>
            <a:r>
              <a:rPr lang="en-US" dirty="0"/>
              <a:t>we strike that down, </a:t>
            </a:r>
            <a:r>
              <a:rPr lang="en-US" dirty="0" smtClean="0"/>
              <a:t>it’s </a:t>
            </a:r>
            <a:r>
              <a:rPr lang="en-US" dirty="0"/>
              <a:t>clear that Congress would not have passed it without </a:t>
            </a:r>
            <a:r>
              <a:rPr lang="en-US" dirty="0" smtClean="0"/>
              <a:t>that. It </a:t>
            </a:r>
            <a:r>
              <a:rPr lang="en-US" dirty="0"/>
              <a:t>was the means of getting the last necessary vote in the Senate.</a:t>
            </a:r>
          </a:p>
          <a:p>
            <a:endParaRPr lang="en-US" dirty="0"/>
          </a:p>
        </p:txBody>
      </p:sp>
      <p:pic>
        <p:nvPicPr>
          <p:cNvPr id="3" name="scalia health car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28118" y="5150427"/>
            <a:ext cx="609600" cy="609600"/>
          </a:xfrm>
          <a:prstGeom prst="rect">
            <a:avLst/>
          </a:prstGeom>
        </p:spPr>
      </p:pic>
    </p:spTree>
    <p:extLst>
      <p:ext uri="{BB962C8B-B14F-4D97-AF65-F5344CB8AC3E}">
        <p14:creationId xmlns:p14="http://schemas.microsoft.com/office/powerpoint/2010/main" val="11541896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08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1215" y="135083"/>
            <a:ext cx="5928850" cy="6372225"/>
          </a:xfrm>
          <a:prstGeom prst="rect">
            <a:avLst/>
          </a:prstGeom>
        </p:spPr>
      </p:pic>
      <p:sp>
        <p:nvSpPr>
          <p:cNvPr id="3" name="Rectangle 2"/>
          <p:cNvSpPr/>
          <p:nvPr/>
        </p:nvSpPr>
        <p:spPr>
          <a:xfrm>
            <a:off x="6525491" y="135084"/>
            <a:ext cx="5527963" cy="4401205"/>
          </a:xfrm>
          <a:prstGeom prst="rect">
            <a:avLst/>
          </a:prstGeom>
        </p:spPr>
        <p:txBody>
          <a:bodyPr wrap="square">
            <a:spAutoFit/>
          </a:bodyPr>
          <a:lstStyle/>
          <a:p>
            <a:r>
              <a:rPr lang="en-US" sz="2000" dirty="0" smtClean="0"/>
              <a:t>In dissenting opinions, Justice Scalia describes the majority’s approaches as “nothing short of ludicrous” and “beyond the absurd,” “entirely irrational,” and not “pass[</a:t>
            </a:r>
            <a:r>
              <a:rPr lang="en-US" sz="2000" dirty="0" err="1" smtClean="0"/>
              <a:t>ing</a:t>
            </a:r>
            <a:r>
              <a:rPr lang="en-US" sz="2000" dirty="0" smtClean="0"/>
              <a:t>] the most gullible scrutiny.” He has declared that a majority opinion is “nothing short of preposterous” and “has no foundation in American constitutional law, and barely pretends to.” He talks about how “one must grieve for the Constitution” because of a majority’s approach. He calls the approaches taken in majority opinions “preposterous,” and “so unsupported in reason and so absurd in application [as] unlikely to survive.” He speaks of how a majority opinion “</a:t>
            </a:r>
            <a:r>
              <a:rPr lang="en-US" sz="2000" dirty="0" err="1" smtClean="0"/>
              <a:t>vandaliz</a:t>
            </a:r>
            <a:r>
              <a:rPr lang="en-US" sz="2000" dirty="0" smtClean="0"/>
              <a:t>[</a:t>
            </a:r>
            <a:r>
              <a:rPr lang="en-US" sz="2000" dirty="0" err="1" smtClean="0"/>
              <a:t>es</a:t>
            </a:r>
            <a:r>
              <a:rPr lang="en-US" sz="2000" dirty="0" smtClean="0"/>
              <a:t>] . . . our people’s traditions.”</a:t>
            </a:r>
            <a:endParaRPr lang="en-US" sz="2000" dirty="0"/>
          </a:p>
        </p:txBody>
      </p:sp>
    </p:spTree>
    <p:extLst>
      <p:ext uri="{BB962C8B-B14F-4D97-AF65-F5344CB8AC3E}">
        <p14:creationId xmlns:p14="http://schemas.microsoft.com/office/powerpoint/2010/main" val="272448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9518" y="311727"/>
            <a:ext cx="7678882" cy="5355312"/>
          </a:xfrm>
          <a:prstGeom prst="rect">
            <a:avLst/>
          </a:prstGeom>
          <a:noFill/>
        </p:spPr>
        <p:txBody>
          <a:bodyPr wrap="square" rtlCol="0">
            <a:spAutoFit/>
          </a:bodyPr>
          <a:lstStyle/>
          <a:p>
            <a:pPr algn="ctr"/>
            <a:r>
              <a:rPr lang="en-US" i="1" dirty="0" err="1" smtClean="0"/>
              <a:t>Romer</a:t>
            </a:r>
            <a:r>
              <a:rPr lang="en-US" i="1" dirty="0" smtClean="0"/>
              <a:t> v. Evans </a:t>
            </a:r>
            <a:r>
              <a:rPr lang="en-US" dirty="0" smtClean="0"/>
              <a:t>(1996)</a:t>
            </a:r>
          </a:p>
          <a:p>
            <a:endParaRPr lang="en-US" dirty="0"/>
          </a:p>
          <a:p>
            <a:r>
              <a:rPr lang="en-US" dirty="0" smtClean="0"/>
              <a:t>Of </a:t>
            </a:r>
            <a:r>
              <a:rPr lang="en-US" dirty="0"/>
              <a:t>course it is our moral heritage that one should not hate any human being or class of human beings. But </a:t>
            </a:r>
            <a:r>
              <a:rPr lang="en-US" b="1" dirty="0">
                <a:solidFill>
                  <a:srgbClr val="FF0000"/>
                </a:solidFill>
              </a:rPr>
              <a:t>I had thought that one could consider certain conduct </a:t>
            </a:r>
            <a:r>
              <a:rPr lang="en-US" b="1" dirty="0" smtClean="0">
                <a:solidFill>
                  <a:srgbClr val="FF0000"/>
                </a:solidFill>
              </a:rPr>
              <a:t>reprehensible—murder</a:t>
            </a:r>
            <a:r>
              <a:rPr lang="en-US" b="1" dirty="0">
                <a:solidFill>
                  <a:srgbClr val="FF0000"/>
                </a:solidFill>
              </a:rPr>
              <a:t>, for example, or polygamy, or cruelty to </a:t>
            </a:r>
            <a:r>
              <a:rPr lang="en-US" b="1" dirty="0" smtClean="0">
                <a:solidFill>
                  <a:srgbClr val="FF0000"/>
                </a:solidFill>
              </a:rPr>
              <a:t>animals—and </a:t>
            </a:r>
            <a:r>
              <a:rPr lang="en-US" b="1" dirty="0">
                <a:solidFill>
                  <a:srgbClr val="FF0000"/>
                </a:solidFill>
              </a:rPr>
              <a:t>could exhibit even </a:t>
            </a:r>
            <a:r>
              <a:rPr lang="en-US" b="1" dirty="0" smtClean="0">
                <a:solidFill>
                  <a:srgbClr val="FF0000"/>
                </a:solidFill>
              </a:rPr>
              <a:t>“animus” </a:t>
            </a:r>
            <a:r>
              <a:rPr lang="en-US" b="1" dirty="0">
                <a:solidFill>
                  <a:srgbClr val="FF0000"/>
                </a:solidFill>
              </a:rPr>
              <a:t>toward such conduct. Surely that is the only sort of </a:t>
            </a:r>
            <a:r>
              <a:rPr lang="en-US" b="1" dirty="0" smtClean="0">
                <a:solidFill>
                  <a:srgbClr val="FF0000"/>
                </a:solidFill>
              </a:rPr>
              <a:t>“animus” </a:t>
            </a:r>
            <a:r>
              <a:rPr lang="en-US" b="1" dirty="0">
                <a:solidFill>
                  <a:srgbClr val="FF0000"/>
                </a:solidFill>
              </a:rPr>
              <a:t>at issue here</a:t>
            </a:r>
            <a:r>
              <a:rPr lang="en-US" dirty="0"/>
              <a:t>: moral disapproval of homosexual conduct, the same sort of moral disapproval that produced the centuries old criminal laws that we held constitutional in </a:t>
            </a:r>
            <a:r>
              <a:rPr lang="en-US" i="1" dirty="0" smtClean="0"/>
              <a:t>Bowers</a:t>
            </a:r>
            <a:r>
              <a:rPr lang="en-US" dirty="0"/>
              <a:t> </a:t>
            </a:r>
            <a:r>
              <a:rPr lang="en-US" dirty="0" smtClean="0"/>
              <a:t>. . . Coloradans </a:t>
            </a:r>
            <a:r>
              <a:rPr lang="en-US" dirty="0"/>
              <a:t>are, as I say, </a:t>
            </a:r>
            <a:r>
              <a:rPr lang="en-US" i="1" dirty="0"/>
              <a:t>entitled</a:t>
            </a:r>
            <a:r>
              <a:rPr lang="en-US" dirty="0"/>
              <a:t> to be hostile toward homosexual </a:t>
            </a:r>
            <a:r>
              <a:rPr lang="en-US" dirty="0" smtClean="0"/>
              <a:t>conduct</a:t>
            </a:r>
            <a:r>
              <a:rPr lang="en-US" dirty="0" smtClean="0"/>
              <a:t>.</a:t>
            </a:r>
          </a:p>
          <a:p>
            <a:endParaRPr lang="en-US" dirty="0"/>
          </a:p>
          <a:p>
            <a:pPr algn="ctr"/>
            <a:r>
              <a:rPr lang="en-US" i="1" dirty="0" smtClean="0"/>
              <a:t>Lawrence v. Texas </a:t>
            </a:r>
            <a:r>
              <a:rPr lang="en-US" dirty="0" smtClean="0"/>
              <a:t>(2003)</a:t>
            </a:r>
          </a:p>
          <a:p>
            <a:endParaRPr lang="en-US" dirty="0"/>
          </a:p>
          <a:p>
            <a:r>
              <a:rPr lang="en-US" dirty="0" smtClean="0"/>
              <a:t>Many </a:t>
            </a:r>
            <a:r>
              <a:rPr lang="en-US" dirty="0"/>
              <a:t>Americans do not want persons who openly engage in homosexual conduct as partners in their business, as scoutmasters for their children, as teachers in their children’s schools, or as boarders in their home. They view this as protecting themselves and their families from a life style that they believe to be immoral and destructive</a:t>
            </a:r>
            <a:r>
              <a:rPr lang="en-US" dirty="0" smtClean="0"/>
              <a:t>.</a:t>
            </a:r>
            <a:endParaRPr lang="en-US" dirty="0"/>
          </a:p>
          <a:p>
            <a:r>
              <a:rPr lang="en-US" dirty="0"/>
              <a:t> </a:t>
            </a:r>
          </a:p>
        </p:txBody>
      </p:sp>
    </p:spTree>
    <p:extLst>
      <p:ext uri="{BB962C8B-B14F-4D97-AF65-F5344CB8AC3E}">
        <p14:creationId xmlns:p14="http://schemas.microsoft.com/office/powerpoint/2010/main" val="1202674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08218" y="-910502"/>
            <a:ext cx="4367645" cy="7976412"/>
          </a:xfrm>
          <a:prstGeom prst="rect">
            <a:avLst/>
          </a:prstGeom>
        </p:spPr>
      </p:pic>
    </p:spTree>
    <p:extLst>
      <p:ext uri="{BB962C8B-B14F-4D97-AF65-F5344CB8AC3E}">
        <p14:creationId xmlns:p14="http://schemas.microsoft.com/office/powerpoint/2010/main" val="1335239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45673" y="77981"/>
            <a:ext cx="9151400" cy="3525933"/>
          </a:xfrm>
          <a:prstGeom prst="rect">
            <a:avLst/>
          </a:prstGeom>
        </p:spPr>
      </p:pic>
    </p:spTree>
    <p:extLst>
      <p:ext uri="{BB962C8B-B14F-4D97-AF65-F5344CB8AC3E}">
        <p14:creationId xmlns:p14="http://schemas.microsoft.com/office/powerpoint/2010/main" val="4070090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6591" y="116897"/>
            <a:ext cx="5410200" cy="4171950"/>
          </a:xfrm>
          <a:prstGeom prst="rect">
            <a:avLst/>
          </a:prstGeom>
        </p:spPr>
      </p:pic>
      <p:pic>
        <p:nvPicPr>
          <p:cNvPr id="3" name="Picture 2"/>
          <p:cNvPicPr>
            <a:picLocks noChangeAspect="1"/>
          </p:cNvPicPr>
          <p:nvPr/>
        </p:nvPicPr>
        <p:blipFill>
          <a:blip r:embed="rId3"/>
          <a:stretch>
            <a:fillRect/>
          </a:stretch>
        </p:blipFill>
        <p:spPr>
          <a:xfrm>
            <a:off x="6389775" y="0"/>
            <a:ext cx="5725159" cy="4288847"/>
          </a:xfrm>
          <a:prstGeom prst="rect">
            <a:avLst/>
          </a:prstGeom>
        </p:spPr>
      </p:pic>
    </p:spTree>
    <p:extLst>
      <p:ext uri="{BB962C8B-B14F-4D97-AF65-F5344CB8AC3E}">
        <p14:creationId xmlns:p14="http://schemas.microsoft.com/office/powerpoint/2010/main" val="3602393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9937" y="-71775"/>
            <a:ext cx="10238076" cy="6439238"/>
          </a:xfrm>
          <a:prstGeom prst="rect">
            <a:avLst/>
          </a:prstGeom>
        </p:spPr>
      </p:pic>
    </p:spTree>
    <p:extLst>
      <p:ext uri="{BB962C8B-B14F-4D97-AF65-F5344CB8AC3E}">
        <p14:creationId xmlns:p14="http://schemas.microsoft.com/office/powerpoint/2010/main" val="3252611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85887" y="-133350"/>
            <a:ext cx="9420225" cy="7124700"/>
          </a:xfrm>
          <a:prstGeom prst="rect">
            <a:avLst/>
          </a:prstGeom>
        </p:spPr>
      </p:pic>
    </p:spTree>
    <p:extLst>
      <p:ext uri="{BB962C8B-B14F-4D97-AF65-F5344CB8AC3E}">
        <p14:creationId xmlns:p14="http://schemas.microsoft.com/office/powerpoint/2010/main" val="80125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7464" y="270164"/>
            <a:ext cx="8977745" cy="6286336"/>
          </a:xfrm>
          <a:prstGeom prst="rect">
            <a:avLst/>
          </a:prstGeom>
          <a:noFill/>
        </p:spPr>
        <p:txBody>
          <a:bodyPr wrap="square" rtlCol="0">
            <a:spAutoFit/>
          </a:bodyPr>
          <a:lstStyle/>
          <a:p>
            <a:r>
              <a:rPr lang="en-US" sz="1750" b="1" cap="small" dirty="0">
                <a:solidFill>
                  <a:prstClr val="black"/>
                </a:solidFill>
              </a:rPr>
              <a:t>	President Johnson: </a:t>
            </a:r>
            <a:r>
              <a:rPr lang="en-US" sz="1750" dirty="0">
                <a:solidFill>
                  <a:prstClr val="black"/>
                </a:solidFill>
              </a:rPr>
              <a:t>[Homer] Thornberry has some disadvantages. I think the fact he was a congressman, a city councilman, a state legislator. I think that would be awfully </a:t>
            </a:r>
            <a:r>
              <a:rPr lang="en-US" sz="1750" i="1" dirty="0">
                <a:solidFill>
                  <a:prstClr val="black"/>
                </a:solidFill>
              </a:rPr>
              <a:t>good </a:t>
            </a:r>
            <a:r>
              <a:rPr lang="en-US" sz="1750" dirty="0">
                <a:solidFill>
                  <a:prstClr val="black"/>
                </a:solidFill>
              </a:rPr>
              <a:t>on the Court, and knowing every department of this government.</a:t>
            </a:r>
          </a:p>
          <a:p>
            <a:r>
              <a:rPr lang="en-US" sz="1750" dirty="0">
                <a:solidFill>
                  <a:prstClr val="black"/>
                </a:solidFill>
              </a:rPr>
              <a:t>	But from the standpoint of the liberal press, that just will not give me a fair trial—hell, I’d be nominated by acclamation on my record for civil liberties and civil rights—but the </a:t>
            </a:r>
            <a:r>
              <a:rPr lang="en-US" sz="1750" i="1" dirty="0">
                <a:solidFill>
                  <a:prstClr val="black"/>
                </a:solidFill>
              </a:rPr>
              <a:t>Times</a:t>
            </a:r>
            <a:r>
              <a:rPr lang="en-US" sz="1750" dirty="0">
                <a:solidFill>
                  <a:prstClr val="black"/>
                </a:solidFill>
              </a:rPr>
              <a:t> and the </a:t>
            </a:r>
            <a:r>
              <a:rPr lang="en-US" sz="1750" i="1" dirty="0">
                <a:solidFill>
                  <a:prstClr val="black"/>
                </a:solidFill>
              </a:rPr>
              <a:t>Post </a:t>
            </a:r>
            <a:r>
              <a:rPr lang="en-US" sz="1750" dirty="0">
                <a:solidFill>
                  <a:prstClr val="black"/>
                </a:solidFill>
              </a:rPr>
              <a:t>are against me, because they’re just anti-Semitic, by God. They’re anti-South. Just because I live in Texas, I don’t have style. And that’s the only damn thing they’ve got against me. I’ve adopted their platform . . .</a:t>
            </a:r>
          </a:p>
          <a:p>
            <a:r>
              <a:rPr lang="en-US" sz="1750" dirty="0">
                <a:solidFill>
                  <a:prstClr val="black"/>
                </a:solidFill>
              </a:rPr>
              <a:t>[</a:t>
            </a:r>
            <a:r>
              <a:rPr lang="en-US" sz="1750" i="1" dirty="0">
                <a:solidFill>
                  <a:prstClr val="black"/>
                </a:solidFill>
              </a:rPr>
              <a:t>Break</a:t>
            </a:r>
            <a:r>
              <a:rPr lang="en-US" sz="1750" dirty="0">
                <a:solidFill>
                  <a:prstClr val="black"/>
                </a:solidFill>
              </a:rPr>
              <a:t>.]</a:t>
            </a:r>
          </a:p>
          <a:p>
            <a:r>
              <a:rPr lang="en-US" sz="1750" b="1" cap="small" dirty="0">
                <a:solidFill>
                  <a:prstClr val="black"/>
                </a:solidFill>
              </a:rPr>
              <a:t>	President Johnson:</a:t>
            </a:r>
            <a:r>
              <a:rPr lang="en-US" sz="1750" dirty="0">
                <a:solidFill>
                  <a:prstClr val="black"/>
                </a:solidFill>
              </a:rPr>
              <a:t> I know you’ve got to go, and I just got to get some more . . .</a:t>
            </a:r>
          </a:p>
          <a:p>
            <a:r>
              <a:rPr lang="en-US" sz="1750" dirty="0">
                <a:solidFill>
                  <a:prstClr val="black"/>
                </a:solidFill>
              </a:rPr>
              <a:t>How are you going to rate these people—one, two, three, four, five?</a:t>
            </a:r>
          </a:p>
          <a:p>
            <a:r>
              <a:rPr lang="en-US" sz="1750" b="1" cap="small" dirty="0">
                <a:solidFill>
                  <a:prstClr val="black"/>
                </a:solidFill>
              </a:rPr>
              <a:t>	Abe Fortas:</a:t>
            </a:r>
            <a:r>
              <a:rPr lang="en-US" sz="1750" dirty="0">
                <a:solidFill>
                  <a:prstClr val="black"/>
                </a:solidFill>
              </a:rPr>
              <a:t> I—</a:t>
            </a:r>
          </a:p>
          <a:p>
            <a:r>
              <a:rPr lang="en-US" sz="1750" b="1" cap="small" dirty="0">
                <a:solidFill>
                  <a:prstClr val="black"/>
                </a:solidFill>
              </a:rPr>
              <a:t>	President Johnson:</a:t>
            </a:r>
            <a:r>
              <a:rPr lang="en-US" sz="1750" dirty="0">
                <a:solidFill>
                  <a:prstClr val="black"/>
                </a:solidFill>
              </a:rPr>
              <a:t> From the standpoint of my practical problem, and what I may want to do here on all the other things. I’ve got geography, I’ve got the Senate, I’ve got these philosophies, I’ve got to have sure votes.</a:t>
            </a:r>
          </a:p>
          <a:p>
            <a:r>
              <a:rPr lang="en-US" sz="1750" dirty="0">
                <a:solidFill>
                  <a:prstClr val="black"/>
                </a:solidFill>
              </a:rPr>
              <a:t>	I want a little continuity, I want a little age—now, look at this not from your standpoint.</a:t>
            </a:r>
          </a:p>
          <a:p>
            <a:r>
              <a:rPr lang="en-US" sz="1750" b="1" cap="small" dirty="0">
                <a:solidFill>
                  <a:prstClr val="black"/>
                </a:solidFill>
              </a:rPr>
              <a:t>	Fortas:</a:t>
            </a:r>
            <a:r>
              <a:rPr lang="en-US" sz="1750" dirty="0">
                <a:solidFill>
                  <a:prstClr val="black"/>
                </a:solidFill>
              </a:rPr>
              <a:t> Well—</a:t>
            </a:r>
          </a:p>
          <a:p>
            <a:r>
              <a:rPr lang="en-US" sz="1750" b="1" cap="small" dirty="0">
                <a:solidFill>
                  <a:prstClr val="black"/>
                </a:solidFill>
              </a:rPr>
              <a:t>	President Johnson:</a:t>
            </a:r>
            <a:r>
              <a:rPr lang="en-US" sz="1750" dirty="0">
                <a:solidFill>
                  <a:prstClr val="black"/>
                </a:solidFill>
              </a:rPr>
              <a:t> Look at it from my standpoint, of knowing me as you know me, and what I want. I want somebody that I’ll </a:t>
            </a:r>
            <a:r>
              <a:rPr lang="en-US" sz="1750" i="1" dirty="0">
                <a:solidFill>
                  <a:prstClr val="black"/>
                </a:solidFill>
              </a:rPr>
              <a:t>always </a:t>
            </a:r>
            <a:r>
              <a:rPr lang="en-US" sz="1750" dirty="0">
                <a:solidFill>
                  <a:prstClr val="black"/>
                </a:solidFill>
              </a:rPr>
              <a:t>be proud of his vote. That’s the first thing. I may not be proud of his opinion, but I want to be proud of the side he was on. He may not be as eloquent as [Justice] Hugo Black, or you, or somebody. But I want to be damn sure he votes right. That’s the first thing.</a:t>
            </a:r>
          </a:p>
          <a:p>
            <a:endParaRPr lang="en-US" sz="1750" dirty="0">
              <a:solidFill>
                <a:prstClr val="black"/>
              </a:solidFill>
            </a:endParaRPr>
          </a:p>
        </p:txBody>
      </p:sp>
      <p:pic>
        <p:nvPicPr>
          <p:cNvPr id="3" name="LBJ_Fortas_relistqualifications_13128--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68445" y="5607628"/>
            <a:ext cx="609600" cy="609600"/>
          </a:xfrm>
          <a:prstGeom prst="rect">
            <a:avLst/>
          </a:prstGeom>
        </p:spPr>
      </p:pic>
    </p:spTree>
    <p:extLst>
      <p:ext uri="{BB962C8B-B14F-4D97-AF65-F5344CB8AC3E}">
        <p14:creationId xmlns:p14="http://schemas.microsoft.com/office/powerpoint/2010/main" val="18081582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71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urmond edi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81350" y="131215"/>
            <a:ext cx="10807546" cy="6074499"/>
          </a:xfrm>
          <a:prstGeom prst="rect">
            <a:avLst/>
          </a:prstGeom>
        </p:spPr>
      </p:pic>
    </p:spTree>
    <p:extLst>
      <p:ext uri="{BB962C8B-B14F-4D97-AF65-F5344CB8AC3E}">
        <p14:creationId xmlns:p14="http://schemas.microsoft.com/office/powerpoint/2010/main" val="22348189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17085" y="2218924"/>
            <a:ext cx="5532618" cy="4639076"/>
          </a:xfrm>
          <a:prstGeom prst="rect">
            <a:avLst/>
          </a:prstGeom>
        </p:spPr>
      </p:pic>
      <p:pic>
        <p:nvPicPr>
          <p:cNvPr id="3" name="Picture 2"/>
          <p:cNvPicPr>
            <a:picLocks noChangeAspect="1"/>
          </p:cNvPicPr>
          <p:nvPr/>
        </p:nvPicPr>
        <p:blipFill>
          <a:blip r:embed="rId3"/>
          <a:stretch>
            <a:fillRect/>
          </a:stretch>
        </p:blipFill>
        <p:spPr>
          <a:xfrm>
            <a:off x="4343987" y="0"/>
            <a:ext cx="3078813" cy="2277881"/>
          </a:xfrm>
          <a:prstGeom prst="rect">
            <a:avLst/>
          </a:prstGeom>
        </p:spPr>
      </p:pic>
    </p:spTree>
    <p:extLst>
      <p:ext uri="{BB962C8B-B14F-4D97-AF65-F5344CB8AC3E}">
        <p14:creationId xmlns:p14="http://schemas.microsoft.com/office/powerpoint/2010/main" val="656416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6612" y="158326"/>
            <a:ext cx="10083223" cy="6512638"/>
          </a:xfrm>
          <a:prstGeom prst="rect">
            <a:avLst/>
          </a:prstGeom>
        </p:spPr>
      </p:pic>
    </p:spTree>
    <p:extLst>
      <p:ext uri="{BB962C8B-B14F-4D97-AF65-F5344CB8AC3E}">
        <p14:creationId xmlns:p14="http://schemas.microsoft.com/office/powerpoint/2010/main" val="38693418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718" y="76200"/>
            <a:ext cx="8440882" cy="7009611"/>
          </a:xfrm>
          <a:prstGeom prst="rect">
            <a:avLst/>
          </a:prstGeom>
          <a:noFill/>
        </p:spPr>
        <p:txBody>
          <a:bodyPr wrap="square" rtlCol="0">
            <a:spAutoFit/>
          </a:bodyPr>
          <a:lstStyle/>
          <a:p>
            <a:r>
              <a:rPr lang="en-US" sz="1550" b="1" cap="small" dirty="0">
                <a:solidFill>
                  <a:prstClr val="black"/>
                </a:solidFill>
              </a:rPr>
              <a:t>	George Smathers:</a:t>
            </a:r>
            <a:r>
              <a:rPr lang="en-US" sz="1550" dirty="0">
                <a:solidFill>
                  <a:prstClr val="black"/>
                </a:solidFill>
              </a:rPr>
              <a:t> Now, you get a real nut like Strom Thurmond, who up to this point hadn’t really made much sense . . . There are just enough people who will fall for a line like this, that it worries me, very much. And they’ve invited Abe back to talk about it, and I just think that—frankly, my first reaction is that he just ought not to come. And just see . . .</a:t>
            </a:r>
          </a:p>
          <a:p>
            <a:r>
              <a:rPr lang="en-US" sz="1550" dirty="0">
                <a:solidFill>
                  <a:prstClr val="black"/>
                </a:solidFill>
              </a:rPr>
              <a:t>	And my other reaction is at the moment—[Michigan senator] Phil [Hart] went to see the movie. I said, “I’m not going to see the damn movie.” Because I want to be in a position to say, as far as I’m concerned, I don’t look at any kind of goddamned pornographic stuff. It’s all over the streets, and always has been. And it’s a man’s choice. And I choose not to look at it. But others may choose </a:t>
            </a:r>
            <a:r>
              <a:rPr lang="en-US" sz="1550" i="1" dirty="0">
                <a:solidFill>
                  <a:prstClr val="black"/>
                </a:solidFill>
              </a:rPr>
              <a:t>to </a:t>
            </a:r>
            <a:r>
              <a:rPr lang="en-US" sz="1550" dirty="0">
                <a:solidFill>
                  <a:prstClr val="black"/>
                </a:solidFill>
              </a:rPr>
              <a:t>look at it. And if a </a:t>
            </a:r>
            <a:r>
              <a:rPr lang="en-US" sz="1550" dirty="0" err="1">
                <a:solidFill>
                  <a:prstClr val="black"/>
                </a:solidFill>
              </a:rPr>
              <a:t>fella</a:t>
            </a:r>
            <a:r>
              <a:rPr lang="en-US" sz="1550" dirty="0">
                <a:solidFill>
                  <a:prstClr val="black"/>
                </a:solidFill>
              </a:rPr>
              <a:t> wants to look at it, why, the Court’s voted that he can. That’s a matter of choice.</a:t>
            </a:r>
          </a:p>
          <a:p>
            <a:r>
              <a:rPr lang="en-US" sz="1550" dirty="0">
                <a:solidFill>
                  <a:prstClr val="black"/>
                </a:solidFill>
              </a:rPr>
              <a:t>	I don’t look at it. I haven’t seen it, so I’m not passing judgment on whether or not this is the kind of thing that should be shown around, or it shouldn’t. </a:t>
            </a:r>
          </a:p>
          <a:p>
            <a:r>
              <a:rPr lang="en-US" sz="1550" dirty="0">
                <a:solidFill>
                  <a:prstClr val="black"/>
                </a:solidFill>
              </a:rPr>
              <a:t>[</a:t>
            </a:r>
            <a:r>
              <a:rPr lang="en-US" sz="1550" i="1" dirty="0">
                <a:solidFill>
                  <a:prstClr val="black"/>
                </a:solidFill>
              </a:rPr>
              <a:t>Break</a:t>
            </a:r>
            <a:r>
              <a:rPr lang="en-US" sz="1550" dirty="0">
                <a:solidFill>
                  <a:prstClr val="black"/>
                </a:solidFill>
              </a:rPr>
              <a:t>.]</a:t>
            </a:r>
          </a:p>
          <a:p>
            <a:r>
              <a:rPr lang="en-US" sz="1550" b="1" cap="small" dirty="0">
                <a:solidFill>
                  <a:prstClr val="black"/>
                </a:solidFill>
              </a:rPr>
              <a:t>	Smathers:</a:t>
            </a:r>
            <a:r>
              <a:rPr lang="en-US" sz="1550" dirty="0">
                <a:solidFill>
                  <a:prstClr val="black"/>
                </a:solidFill>
              </a:rPr>
              <a:t> [Arkansas senator] John [McClellan, a very conservative Democrat] was preaching, and </a:t>
            </a:r>
            <a:r>
              <a:rPr lang="en-US" sz="1550" dirty="0" err="1">
                <a:solidFill>
                  <a:prstClr val="black"/>
                </a:solidFill>
              </a:rPr>
              <a:t>rantin</a:t>
            </a:r>
            <a:r>
              <a:rPr lang="en-US" sz="1550" dirty="0">
                <a:solidFill>
                  <a:prstClr val="black"/>
                </a:solidFill>
              </a:rPr>
              <a:t>’ and </a:t>
            </a:r>
            <a:r>
              <a:rPr lang="en-US" sz="1550" dirty="0" err="1">
                <a:solidFill>
                  <a:prstClr val="black"/>
                </a:solidFill>
              </a:rPr>
              <a:t>ravin</a:t>
            </a:r>
            <a:r>
              <a:rPr lang="en-US" sz="1550" dirty="0">
                <a:solidFill>
                  <a:prstClr val="black"/>
                </a:solidFill>
              </a:rPr>
              <a:t>’ about how this kind of thing was ruining the life of his grandchildren, and everybody else. He wanted a long time to look into this, and he was going to look into it very deeply.</a:t>
            </a:r>
          </a:p>
          <a:p>
            <a:r>
              <a:rPr lang="en-US" sz="1550" b="1" cap="small" dirty="0">
                <a:solidFill>
                  <a:prstClr val="black"/>
                </a:solidFill>
              </a:rPr>
              <a:t>	President Johnson:</a:t>
            </a:r>
            <a:r>
              <a:rPr lang="en-US" sz="1550" dirty="0">
                <a:solidFill>
                  <a:prstClr val="black"/>
                </a:solidFill>
              </a:rPr>
              <a:t> He ought to go see this </a:t>
            </a:r>
            <a:r>
              <a:rPr lang="en-US" sz="1550" i="1" dirty="0">
                <a:solidFill>
                  <a:prstClr val="black"/>
                </a:solidFill>
              </a:rPr>
              <a:t>Graduates </a:t>
            </a:r>
            <a:r>
              <a:rPr lang="en-US" sz="1550" dirty="0">
                <a:solidFill>
                  <a:prstClr val="black"/>
                </a:solidFill>
              </a:rPr>
              <a:t>[sic]. [</a:t>
            </a:r>
            <a:r>
              <a:rPr lang="en-US" sz="1550" i="1" dirty="0">
                <a:solidFill>
                  <a:prstClr val="black"/>
                </a:solidFill>
              </a:rPr>
              <a:t>Chuckles</a:t>
            </a:r>
            <a:r>
              <a:rPr lang="en-US" sz="1550" dirty="0">
                <a:solidFill>
                  <a:prstClr val="black"/>
                </a:solidFill>
              </a:rPr>
              <a:t>.]</a:t>
            </a:r>
          </a:p>
          <a:p>
            <a:r>
              <a:rPr lang="en-US" sz="1550" b="1" cap="small" dirty="0">
                <a:solidFill>
                  <a:prstClr val="black"/>
                </a:solidFill>
              </a:rPr>
              <a:t>	Smathers:</a:t>
            </a:r>
            <a:r>
              <a:rPr lang="en-US" sz="1550" dirty="0">
                <a:solidFill>
                  <a:prstClr val="black"/>
                </a:solidFill>
              </a:rPr>
              <a:t> That’s right. </a:t>
            </a:r>
          </a:p>
          <a:p>
            <a:r>
              <a:rPr lang="en-US" sz="1550" dirty="0">
                <a:solidFill>
                  <a:prstClr val="black"/>
                </a:solidFill>
              </a:rPr>
              <a:t>[</a:t>
            </a:r>
            <a:r>
              <a:rPr lang="en-US" sz="1550" i="1" dirty="0">
                <a:solidFill>
                  <a:prstClr val="black"/>
                </a:solidFill>
              </a:rPr>
              <a:t>Break</a:t>
            </a:r>
            <a:r>
              <a:rPr lang="en-US" sz="1550" dirty="0">
                <a:solidFill>
                  <a:prstClr val="black"/>
                </a:solidFill>
              </a:rPr>
              <a:t>.]</a:t>
            </a:r>
          </a:p>
          <a:p>
            <a:r>
              <a:rPr lang="en-US" sz="1550" b="1" cap="small" dirty="0">
                <a:solidFill>
                  <a:prstClr val="black"/>
                </a:solidFill>
              </a:rPr>
              <a:t>	President Johnson:</a:t>
            </a:r>
            <a:r>
              <a:rPr lang="en-US" sz="1550" dirty="0">
                <a:solidFill>
                  <a:prstClr val="black"/>
                </a:solidFill>
              </a:rPr>
              <a:t> Well, will you vote on it next Wednesday?</a:t>
            </a:r>
          </a:p>
          <a:p>
            <a:r>
              <a:rPr lang="en-US" sz="1550" b="1" cap="small" dirty="0">
                <a:solidFill>
                  <a:prstClr val="black"/>
                </a:solidFill>
              </a:rPr>
              <a:t>	</a:t>
            </a:r>
            <a:r>
              <a:rPr lang="en-US" sz="1550" b="1" cap="small" dirty="0" err="1">
                <a:solidFill>
                  <a:prstClr val="black"/>
                </a:solidFill>
              </a:rPr>
              <a:t>Smathers</a:t>
            </a:r>
            <a:r>
              <a:rPr lang="en-US" sz="1550" b="1" cap="small" dirty="0">
                <a:solidFill>
                  <a:prstClr val="black"/>
                </a:solidFill>
              </a:rPr>
              <a:t>:</a:t>
            </a:r>
            <a:r>
              <a:rPr lang="en-US" sz="1550" dirty="0">
                <a:solidFill>
                  <a:prstClr val="black"/>
                </a:solidFill>
              </a:rPr>
              <a:t> So, we’re due to vote on it next Wednesday.</a:t>
            </a:r>
          </a:p>
          <a:p>
            <a:r>
              <a:rPr lang="en-US" sz="1550" b="1" cap="small" dirty="0">
                <a:solidFill>
                  <a:prstClr val="black"/>
                </a:solidFill>
              </a:rPr>
              <a:t>	President Johnson:</a:t>
            </a:r>
            <a:r>
              <a:rPr lang="en-US" sz="1550" dirty="0">
                <a:solidFill>
                  <a:prstClr val="black"/>
                </a:solidFill>
              </a:rPr>
              <a:t> Well, won’t they filibuster it?</a:t>
            </a:r>
          </a:p>
          <a:p>
            <a:r>
              <a:rPr lang="en-US" sz="1550" b="1" cap="small" dirty="0">
                <a:solidFill>
                  <a:prstClr val="black"/>
                </a:solidFill>
              </a:rPr>
              <a:t>	</a:t>
            </a:r>
            <a:r>
              <a:rPr lang="en-US" sz="1550" b="1" cap="small" dirty="0" err="1">
                <a:solidFill>
                  <a:prstClr val="black"/>
                </a:solidFill>
              </a:rPr>
              <a:t>Smathers</a:t>
            </a:r>
            <a:r>
              <a:rPr lang="en-US" sz="1550" b="1" cap="small" dirty="0">
                <a:solidFill>
                  <a:prstClr val="black"/>
                </a:solidFill>
              </a:rPr>
              <a:t>:</a:t>
            </a:r>
            <a:r>
              <a:rPr lang="en-US" sz="1550" dirty="0">
                <a:solidFill>
                  <a:prstClr val="black"/>
                </a:solidFill>
              </a:rPr>
              <a:t> Yeah. They’re going to filibuster it again.</a:t>
            </a:r>
          </a:p>
          <a:p>
            <a:r>
              <a:rPr lang="en-US" sz="1550" b="1" cap="small" dirty="0">
                <a:solidFill>
                  <a:prstClr val="black"/>
                </a:solidFill>
              </a:rPr>
              <a:t>	President Johnson:</a:t>
            </a:r>
            <a:r>
              <a:rPr lang="en-US" sz="1550" dirty="0">
                <a:solidFill>
                  <a:prstClr val="black"/>
                </a:solidFill>
              </a:rPr>
              <a:t> In the committee?!</a:t>
            </a:r>
          </a:p>
          <a:p>
            <a:r>
              <a:rPr lang="en-US" sz="1550" b="1" cap="small" dirty="0">
                <a:solidFill>
                  <a:prstClr val="black"/>
                </a:solidFill>
              </a:rPr>
              <a:t>	Smathers:</a:t>
            </a:r>
            <a:r>
              <a:rPr lang="en-US" sz="1550" dirty="0">
                <a:solidFill>
                  <a:prstClr val="black"/>
                </a:solidFill>
              </a:rPr>
              <a:t> In the committee.</a:t>
            </a:r>
          </a:p>
          <a:p>
            <a:r>
              <a:rPr lang="en-US" sz="1550" dirty="0">
                <a:solidFill>
                  <a:prstClr val="black"/>
                </a:solidFill>
              </a:rPr>
              <a:t>	</a:t>
            </a:r>
            <a:r>
              <a:rPr lang="en-US" sz="1550" b="1" cap="small" dirty="0">
                <a:solidFill>
                  <a:prstClr val="black"/>
                </a:solidFill>
              </a:rPr>
              <a:t>President Johnson: </a:t>
            </a:r>
            <a:r>
              <a:rPr lang="en-US" sz="1550" dirty="0">
                <a:solidFill>
                  <a:prstClr val="black"/>
                </a:solidFill>
              </a:rPr>
              <a:t>Well, can you just do that, constantly?</a:t>
            </a:r>
          </a:p>
          <a:p>
            <a:r>
              <a:rPr lang="en-US" sz="1550" dirty="0">
                <a:solidFill>
                  <a:prstClr val="black"/>
                </a:solidFill>
              </a:rPr>
              <a:t>	</a:t>
            </a:r>
            <a:r>
              <a:rPr lang="en-US" sz="1550" b="1" cap="small" dirty="0">
                <a:solidFill>
                  <a:prstClr val="black"/>
                </a:solidFill>
              </a:rPr>
              <a:t>Smathers: </a:t>
            </a:r>
            <a:r>
              <a:rPr lang="en-US" sz="1550" dirty="0">
                <a:solidFill>
                  <a:prstClr val="black"/>
                </a:solidFill>
              </a:rPr>
              <a:t>Well, with the cooperation of [Jim] Eastland, I just don’t know you’re going to stop it.</a:t>
            </a:r>
          </a:p>
          <a:p>
            <a:endParaRPr lang="en-US" sz="1550" dirty="0">
              <a:solidFill>
                <a:prstClr val="black"/>
              </a:solidFill>
            </a:endParaRPr>
          </a:p>
        </p:txBody>
      </p:sp>
      <p:pic>
        <p:nvPicPr>
          <p:cNvPr id="3" name="lbj-smathers-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26881" y="4204855"/>
            <a:ext cx="609600" cy="609600"/>
          </a:xfrm>
          <a:prstGeom prst="rect">
            <a:avLst/>
          </a:prstGeom>
        </p:spPr>
      </p:pic>
    </p:spTree>
    <p:extLst>
      <p:ext uri="{BB962C8B-B14F-4D97-AF65-F5344CB8AC3E}">
        <p14:creationId xmlns:p14="http://schemas.microsoft.com/office/powerpoint/2010/main" val="27322753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5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487" y="278858"/>
            <a:ext cx="12123007" cy="6364313"/>
          </a:xfrm>
          <a:prstGeom prst="rect">
            <a:avLst/>
          </a:prstGeom>
        </p:spPr>
      </p:pic>
    </p:spTree>
    <p:extLst>
      <p:ext uri="{BB962C8B-B14F-4D97-AF65-F5344CB8AC3E}">
        <p14:creationId xmlns:p14="http://schemas.microsoft.com/office/powerpoint/2010/main" val="40902294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2773" y="446809"/>
            <a:ext cx="8323118" cy="5586145"/>
          </a:xfrm>
          <a:prstGeom prst="rect">
            <a:avLst/>
          </a:prstGeom>
          <a:noFill/>
        </p:spPr>
        <p:txBody>
          <a:bodyPr wrap="square" rtlCol="0">
            <a:spAutoFit/>
          </a:bodyPr>
          <a:lstStyle/>
          <a:p>
            <a:r>
              <a:rPr lang="en-US" sz="1700" b="1" cap="small" dirty="0">
                <a:solidFill>
                  <a:prstClr val="black"/>
                </a:solidFill>
              </a:rPr>
              <a:t>	President Johnson:</a:t>
            </a:r>
            <a:r>
              <a:rPr lang="en-US" sz="1700" dirty="0">
                <a:solidFill>
                  <a:prstClr val="black"/>
                </a:solidFill>
              </a:rPr>
              <a:t> But I just hear every 30 minutes, these fellows, they have press conferences—you know, [Robert] Griffin’s on all the time. He’s having a big press conference this morning. And they make 40 allegations, and we just get tried and convicted every day, and our side—the other side—doesn’t get in.</a:t>
            </a:r>
          </a:p>
          <a:p>
            <a:r>
              <a:rPr lang="en-US" sz="1700" b="1" cap="small" dirty="0">
                <a:solidFill>
                  <a:prstClr val="black"/>
                </a:solidFill>
              </a:rPr>
              <a:t>	Ramsey Clark: </a:t>
            </a:r>
            <a:r>
              <a:rPr lang="en-US" sz="1700" dirty="0">
                <a:solidFill>
                  <a:prstClr val="black"/>
                </a:solidFill>
              </a:rPr>
              <a:t>Yeah.</a:t>
            </a:r>
          </a:p>
          <a:p>
            <a:r>
              <a:rPr lang="en-US" sz="1700" dirty="0">
                <a:solidFill>
                  <a:prstClr val="black"/>
                </a:solidFill>
              </a:rPr>
              <a:t>[</a:t>
            </a:r>
            <a:r>
              <a:rPr lang="en-US" sz="1700" i="1" dirty="0">
                <a:solidFill>
                  <a:prstClr val="black"/>
                </a:solidFill>
              </a:rPr>
              <a:t>Break</a:t>
            </a:r>
            <a:r>
              <a:rPr lang="en-US" sz="1700" dirty="0">
                <a:solidFill>
                  <a:prstClr val="black"/>
                </a:solidFill>
              </a:rPr>
              <a:t>.]</a:t>
            </a:r>
          </a:p>
          <a:p>
            <a:r>
              <a:rPr lang="en-US" sz="1700" b="1" cap="small" dirty="0">
                <a:solidFill>
                  <a:prstClr val="black"/>
                </a:solidFill>
              </a:rPr>
              <a:t>	President Johnson:</a:t>
            </a:r>
            <a:r>
              <a:rPr lang="en-US" sz="1700" dirty="0">
                <a:solidFill>
                  <a:prstClr val="black"/>
                </a:solidFill>
              </a:rPr>
              <a:t> Get somebody that can write some mean damn speeches that allege some things that they’ve got to deny. Let them do some research . . . That’s what you got to do: you’ve got to employ their resources and their talents doing research instead of attacking you.</a:t>
            </a:r>
          </a:p>
          <a:p>
            <a:r>
              <a:rPr lang="en-US" sz="1700" dirty="0">
                <a:solidFill>
                  <a:prstClr val="black"/>
                </a:solidFill>
              </a:rPr>
              <a:t>	Now, we don’t ever keep ‘em busy. I’d find some reason that Griffin’s in this thing. I don’t think that anybody’s ever pointed out that Griffin said a week before the appointment that he was against anybody that was appointed. He wasn’t worried about pornography. Anybody’d look at his face and tell he’s not—that doesn’t bother him! [</a:t>
            </a:r>
            <a:r>
              <a:rPr lang="en-US" sz="1700" i="1" dirty="0">
                <a:solidFill>
                  <a:prstClr val="black"/>
                </a:solidFill>
              </a:rPr>
              <a:t>Clark chuckles</a:t>
            </a:r>
            <a:r>
              <a:rPr lang="en-US" sz="1700" dirty="0">
                <a:solidFill>
                  <a:prstClr val="black"/>
                </a:solidFill>
              </a:rPr>
              <a:t>.] Pornography!</a:t>
            </a:r>
          </a:p>
          <a:p>
            <a:r>
              <a:rPr lang="en-US" sz="1700" dirty="0">
                <a:solidFill>
                  <a:prstClr val="black"/>
                </a:solidFill>
              </a:rPr>
              <a:t>	He was just worried that, by God, he couldn’t make a partisan, political deal out of the Chief Justice [nomination]. And the Republican Chief Justice [Warren] hadn’t delayed it and played politics with it till he could get in.</a:t>
            </a:r>
          </a:p>
          <a:p>
            <a:r>
              <a:rPr lang="en-US" sz="1700" dirty="0">
                <a:solidFill>
                  <a:prstClr val="black"/>
                </a:solidFill>
              </a:rPr>
              <a:t>	Now, that’s what he said! He said it </a:t>
            </a:r>
            <a:r>
              <a:rPr lang="en-US" sz="1700" i="1" dirty="0">
                <a:solidFill>
                  <a:prstClr val="black"/>
                </a:solidFill>
              </a:rPr>
              <a:t>days</a:t>
            </a:r>
            <a:r>
              <a:rPr lang="en-US" sz="1700" dirty="0">
                <a:solidFill>
                  <a:prstClr val="black"/>
                </a:solidFill>
              </a:rPr>
              <a:t> before we even decided to name Fortas. Somebody ought to point that out.</a:t>
            </a:r>
          </a:p>
          <a:p>
            <a:endParaRPr lang="en-US" sz="1700" dirty="0">
              <a:solidFill>
                <a:prstClr val="black"/>
              </a:solidFill>
            </a:endParaRPr>
          </a:p>
        </p:txBody>
      </p:sp>
      <p:pic>
        <p:nvPicPr>
          <p:cNvPr id="3" name="clark commitee 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11246" y="4921828"/>
            <a:ext cx="609600" cy="609600"/>
          </a:xfrm>
          <a:prstGeom prst="rect">
            <a:avLst/>
          </a:prstGeom>
        </p:spPr>
      </p:pic>
    </p:spTree>
    <p:extLst>
      <p:ext uri="{BB962C8B-B14F-4D97-AF65-F5344CB8AC3E}">
        <p14:creationId xmlns:p14="http://schemas.microsoft.com/office/powerpoint/2010/main" val="14139183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71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046" y="28100"/>
            <a:ext cx="9373908" cy="6801799"/>
          </a:xfrm>
          <a:prstGeom prst="rect">
            <a:avLst/>
          </a:prstGeom>
        </p:spPr>
      </p:pic>
    </p:spTree>
    <p:extLst>
      <p:ext uri="{BB962C8B-B14F-4D97-AF65-F5344CB8AC3E}">
        <p14:creationId xmlns:p14="http://schemas.microsoft.com/office/powerpoint/2010/main" val="3547214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1" y="112756"/>
            <a:ext cx="5257800" cy="6537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1125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corbisimages.com/images/67/3657A462-B47B-4F5B-B1D6-B4B02D54EC73/U1621670.jpg"/>
          <p:cNvPicPr>
            <a:picLocks noChangeAspect="1" noChangeArrowheads="1"/>
          </p:cNvPicPr>
          <p:nvPr/>
        </p:nvPicPr>
        <p:blipFill>
          <a:blip r:embed="rId3" cstate="print"/>
          <a:srcRect/>
          <a:stretch>
            <a:fillRect/>
          </a:stretch>
        </p:blipFill>
        <p:spPr bwMode="auto">
          <a:xfrm>
            <a:off x="0" y="0"/>
            <a:ext cx="6557645" cy="6530435"/>
          </a:xfrm>
          <a:prstGeom prst="rect">
            <a:avLst/>
          </a:prstGeom>
          <a:noFill/>
        </p:spPr>
      </p:pic>
      <p:pic>
        <p:nvPicPr>
          <p:cNvPr id="2" name="Picture 1"/>
          <p:cNvPicPr>
            <a:picLocks noChangeAspect="1"/>
          </p:cNvPicPr>
          <p:nvPr/>
        </p:nvPicPr>
        <p:blipFill>
          <a:blip r:embed="rId4"/>
          <a:stretch>
            <a:fillRect/>
          </a:stretch>
        </p:blipFill>
        <p:spPr>
          <a:xfrm>
            <a:off x="7049253" y="0"/>
            <a:ext cx="4993057" cy="6882981"/>
          </a:xfrm>
          <a:prstGeom prst="rect">
            <a:avLst/>
          </a:prstGeom>
        </p:spPr>
      </p:pic>
    </p:spTree>
    <p:extLst>
      <p:ext uri="{BB962C8B-B14F-4D97-AF65-F5344CB8AC3E}">
        <p14:creationId xmlns:p14="http://schemas.microsoft.com/office/powerpoint/2010/main" val="27596028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cstate="print"/>
          <a:srcRect/>
          <a:stretch>
            <a:fillRect/>
          </a:stretch>
        </p:blipFill>
        <p:spPr bwMode="auto">
          <a:xfrm>
            <a:off x="7789718" y="72737"/>
            <a:ext cx="2971800" cy="4269346"/>
          </a:xfrm>
          <a:prstGeom prst="rect">
            <a:avLst/>
          </a:prstGeom>
          <a:noFill/>
          <a:ln w="9525">
            <a:noFill/>
            <a:miter lim="800000"/>
            <a:headEnd/>
            <a:tailEnd/>
          </a:ln>
          <a:effectLst/>
        </p:spPr>
      </p:pic>
      <p:sp>
        <p:nvSpPr>
          <p:cNvPr id="2" name="TextBox 1"/>
          <p:cNvSpPr txBox="1"/>
          <p:nvPr/>
        </p:nvSpPr>
        <p:spPr>
          <a:xfrm>
            <a:off x="6889173" y="4572000"/>
            <a:ext cx="5164282" cy="1477328"/>
          </a:xfrm>
          <a:prstGeom prst="rect">
            <a:avLst/>
          </a:prstGeom>
          <a:noFill/>
        </p:spPr>
        <p:txBody>
          <a:bodyPr wrap="square" rtlCol="0">
            <a:spAutoFit/>
          </a:bodyPr>
          <a:lstStyle/>
          <a:p>
            <a:r>
              <a:rPr lang="en-US" dirty="0" smtClean="0">
                <a:solidFill>
                  <a:prstClr val="black"/>
                </a:solidFill>
              </a:rPr>
              <a:t>“Even </a:t>
            </a:r>
            <a:r>
              <a:rPr lang="en-US" dirty="0">
                <a:solidFill>
                  <a:prstClr val="black"/>
                </a:solidFill>
              </a:rPr>
              <a:t>if he were mediocre, there are a lot of mediocre judges and people and lawyers. They are entitled to a little representation, aren't they, and a little chance? We can't have all </a:t>
            </a:r>
            <a:r>
              <a:rPr lang="en-US" dirty="0" err="1">
                <a:solidFill>
                  <a:prstClr val="black"/>
                </a:solidFill>
              </a:rPr>
              <a:t>Brandeises</a:t>
            </a:r>
            <a:r>
              <a:rPr lang="en-US" dirty="0">
                <a:solidFill>
                  <a:prstClr val="black"/>
                </a:solidFill>
              </a:rPr>
              <a:t>, Frankfurters and </a:t>
            </a:r>
            <a:r>
              <a:rPr lang="en-US" dirty="0" err="1">
                <a:solidFill>
                  <a:prstClr val="black"/>
                </a:solidFill>
              </a:rPr>
              <a:t>Cardozos</a:t>
            </a:r>
            <a:r>
              <a:rPr lang="en-US" dirty="0" smtClean="0">
                <a:solidFill>
                  <a:prstClr val="black"/>
                </a:solidFill>
              </a:rPr>
              <a:t>.”—Senator Roman </a:t>
            </a:r>
            <a:r>
              <a:rPr lang="en-US" dirty="0" err="1" smtClean="0">
                <a:solidFill>
                  <a:prstClr val="black"/>
                </a:solidFill>
              </a:rPr>
              <a:t>Hruska</a:t>
            </a:r>
            <a:endParaRPr lang="en-US" dirty="0">
              <a:solidFill>
                <a:prstClr val="black"/>
              </a:solidFill>
            </a:endParaRPr>
          </a:p>
        </p:txBody>
      </p:sp>
      <p:pic>
        <p:nvPicPr>
          <p:cNvPr id="3" name="Picture 2"/>
          <p:cNvPicPr>
            <a:picLocks noChangeAspect="1"/>
          </p:cNvPicPr>
          <p:nvPr/>
        </p:nvPicPr>
        <p:blipFill>
          <a:blip r:embed="rId4"/>
          <a:stretch>
            <a:fillRect/>
          </a:stretch>
        </p:blipFill>
        <p:spPr>
          <a:xfrm>
            <a:off x="80806" y="72737"/>
            <a:ext cx="5608806" cy="6255038"/>
          </a:xfrm>
          <a:prstGeom prst="rect">
            <a:avLst/>
          </a:prstGeom>
        </p:spPr>
      </p:pic>
    </p:spTree>
    <p:extLst>
      <p:ext uri="{BB962C8B-B14F-4D97-AF65-F5344CB8AC3E}">
        <p14:creationId xmlns:p14="http://schemas.microsoft.com/office/powerpoint/2010/main" val="27937220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ture.PNG"/>
          <p:cNvPicPr>
            <a:picLocks noChangeAspect="1"/>
          </p:cNvPicPr>
          <p:nvPr/>
        </p:nvPicPr>
        <p:blipFill>
          <a:blip r:embed="rId3" cstate="print"/>
          <a:stretch>
            <a:fillRect/>
          </a:stretch>
        </p:blipFill>
        <p:spPr>
          <a:xfrm>
            <a:off x="4024066" y="15647"/>
            <a:ext cx="4281735" cy="6613753"/>
          </a:xfrm>
          <a:prstGeom prst="rect">
            <a:avLst/>
          </a:prstGeom>
        </p:spPr>
      </p:pic>
    </p:spTree>
    <p:extLst>
      <p:ext uri="{BB962C8B-B14F-4D97-AF65-F5344CB8AC3E}">
        <p14:creationId xmlns:p14="http://schemas.microsoft.com/office/powerpoint/2010/main" val="23425260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885" y="0"/>
            <a:ext cx="9130003" cy="602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7219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rk vote.PNG"/>
          <p:cNvPicPr>
            <a:picLocks noChangeAspect="1"/>
          </p:cNvPicPr>
          <p:nvPr/>
        </p:nvPicPr>
        <p:blipFill>
          <a:blip r:embed="rId3" cstate="print"/>
          <a:stretch>
            <a:fillRect/>
          </a:stretch>
        </p:blipFill>
        <p:spPr>
          <a:xfrm>
            <a:off x="4114800" y="149480"/>
            <a:ext cx="3962400" cy="6559038"/>
          </a:xfrm>
          <a:prstGeom prst="rect">
            <a:avLst/>
          </a:prstGeom>
        </p:spPr>
      </p:pic>
    </p:spTree>
    <p:extLst>
      <p:ext uri="{BB962C8B-B14F-4D97-AF65-F5344CB8AC3E}">
        <p14:creationId xmlns:p14="http://schemas.microsoft.com/office/powerpoint/2010/main" val="3953927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achievement.org/achievers/ken0/large/ken0-008.jpg"/>
          <p:cNvPicPr>
            <a:picLocks noChangeAspect="1" noChangeArrowheads="1"/>
          </p:cNvPicPr>
          <p:nvPr/>
        </p:nvPicPr>
        <p:blipFill>
          <a:blip r:embed="rId3" cstate="print"/>
          <a:srcRect/>
          <a:stretch>
            <a:fillRect/>
          </a:stretch>
        </p:blipFill>
        <p:spPr bwMode="auto">
          <a:xfrm>
            <a:off x="1557932" y="152400"/>
            <a:ext cx="9072161" cy="6096000"/>
          </a:xfrm>
          <a:prstGeom prst="rect">
            <a:avLst/>
          </a:prstGeom>
          <a:noFill/>
        </p:spPr>
      </p:pic>
    </p:spTree>
    <p:extLst>
      <p:ext uri="{BB962C8B-B14F-4D97-AF65-F5344CB8AC3E}">
        <p14:creationId xmlns:p14="http://schemas.microsoft.com/office/powerpoint/2010/main" val="12012354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5082" y="0"/>
            <a:ext cx="5010150" cy="3638550"/>
          </a:xfrm>
          <a:prstGeom prst="rect">
            <a:avLst/>
          </a:prstGeom>
        </p:spPr>
      </p:pic>
      <p:pic>
        <p:nvPicPr>
          <p:cNvPr id="3" name="Picture 2"/>
          <p:cNvPicPr>
            <a:picLocks noChangeAspect="1"/>
          </p:cNvPicPr>
          <p:nvPr/>
        </p:nvPicPr>
        <p:blipFill>
          <a:blip r:embed="rId3"/>
          <a:stretch>
            <a:fillRect/>
          </a:stretch>
        </p:blipFill>
        <p:spPr>
          <a:xfrm>
            <a:off x="6497348" y="76200"/>
            <a:ext cx="5286375" cy="5334000"/>
          </a:xfrm>
          <a:prstGeom prst="rect">
            <a:avLst/>
          </a:prstGeom>
        </p:spPr>
      </p:pic>
    </p:spTree>
    <p:extLst>
      <p:ext uri="{BB962C8B-B14F-4D97-AF65-F5344CB8AC3E}">
        <p14:creationId xmlns:p14="http://schemas.microsoft.com/office/powerpoint/2010/main" val="2129606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0362" y="226435"/>
            <a:ext cx="4781550" cy="3267075"/>
          </a:xfrm>
          <a:prstGeom prst="rect">
            <a:avLst/>
          </a:prstGeom>
        </p:spPr>
      </p:pic>
      <p:pic>
        <p:nvPicPr>
          <p:cNvPr id="3" name="Picture 2"/>
          <p:cNvPicPr>
            <a:picLocks noChangeAspect="1"/>
          </p:cNvPicPr>
          <p:nvPr/>
        </p:nvPicPr>
        <p:blipFill>
          <a:blip r:embed="rId3"/>
          <a:stretch>
            <a:fillRect/>
          </a:stretch>
        </p:blipFill>
        <p:spPr>
          <a:xfrm>
            <a:off x="6169717" y="-1"/>
            <a:ext cx="5911879" cy="2982191"/>
          </a:xfrm>
          <a:prstGeom prst="rect">
            <a:avLst/>
          </a:prstGeom>
        </p:spPr>
      </p:pic>
    </p:spTree>
    <p:extLst>
      <p:ext uri="{BB962C8B-B14F-4D97-AF65-F5344CB8AC3E}">
        <p14:creationId xmlns:p14="http://schemas.microsoft.com/office/powerpoint/2010/main" val="1773983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90887" y="145473"/>
            <a:ext cx="6296083" cy="5921952"/>
          </a:xfrm>
          <a:prstGeom prst="rect">
            <a:avLst/>
          </a:prstGeom>
        </p:spPr>
      </p:pic>
    </p:spTree>
    <p:extLst>
      <p:ext uri="{BB962C8B-B14F-4D97-AF65-F5344CB8AC3E}">
        <p14:creationId xmlns:p14="http://schemas.microsoft.com/office/powerpoint/2010/main" val="343426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46601" y="93518"/>
            <a:ext cx="7751992" cy="4398385"/>
          </a:xfrm>
          <a:prstGeom prst="rect">
            <a:avLst/>
          </a:prstGeom>
        </p:spPr>
      </p:pic>
    </p:spTree>
    <p:extLst>
      <p:ext uri="{BB962C8B-B14F-4D97-AF65-F5344CB8AC3E}">
        <p14:creationId xmlns:p14="http://schemas.microsoft.com/office/powerpoint/2010/main" val="1739763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78330" y="72736"/>
            <a:ext cx="6305173" cy="5839690"/>
          </a:xfrm>
          <a:prstGeom prst="rect">
            <a:avLst/>
          </a:prstGeom>
        </p:spPr>
      </p:pic>
    </p:spTree>
    <p:extLst>
      <p:ext uri="{BB962C8B-B14F-4D97-AF65-F5344CB8AC3E}">
        <p14:creationId xmlns:p14="http://schemas.microsoft.com/office/powerpoint/2010/main" val="34377277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2903</TotalTime>
  <Words>776</Words>
  <Application>Microsoft Office PowerPoint</Application>
  <PresentationFormat>Widescreen</PresentationFormat>
  <Paragraphs>77</Paragraphs>
  <Slides>37</Slides>
  <Notes>7</Notes>
  <HiddenSlides>0</HiddenSlides>
  <MMClips>5</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37</vt:i4>
      </vt:variant>
    </vt:vector>
  </HeadingPairs>
  <TitlesOfParts>
    <vt:vector size="45" baseType="lpstr">
      <vt:lpstr>Arial</vt:lpstr>
      <vt:lpstr>Calibri</vt:lpstr>
      <vt:lpstr>Calibri Light</vt:lpstr>
      <vt:lpstr>Office Theme</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17</cp:revision>
  <dcterms:created xsi:type="dcterms:W3CDTF">2016-02-20T17:59:04Z</dcterms:created>
  <dcterms:modified xsi:type="dcterms:W3CDTF">2016-02-22T21:36:11Z</dcterms:modified>
</cp:coreProperties>
</file>