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50"/>
  </p:notesMasterIdLst>
  <p:sldIdLst>
    <p:sldId id="353" r:id="rId4"/>
    <p:sldId id="355" r:id="rId5"/>
    <p:sldId id="357" r:id="rId6"/>
    <p:sldId id="314" r:id="rId7"/>
    <p:sldId id="383" r:id="rId8"/>
    <p:sldId id="403" r:id="rId9"/>
    <p:sldId id="404" r:id="rId10"/>
    <p:sldId id="402" r:id="rId11"/>
    <p:sldId id="405" r:id="rId12"/>
    <p:sldId id="384" r:id="rId13"/>
    <p:sldId id="385" r:id="rId14"/>
    <p:sldId id="406" r:id="rId15"/>
    <p:sldId id="381" r:id="rId16"/>
    <p:sldId id="304" r:id="rId17"/>
    <p:sldId id="306" r:id="rId18"/>
    <p:sldId id="307" r:id="rId19"/>
    <p:sldId id="309" r:id="rId20"/>
    <p:sldId id="382" r:id="rId21"/>
    <p:sldId id="359" r:id="rId22"/>
    <p:sldId id="360" r:id="rId23"/>
    <p:sldId id="361" r:id="rId24"/>
    <p:sldId id="362" r:id="rId25"/>
    <p:sldId id="368" r:id="rId26"/>
    <p:sldId id="369" r:id="rId27"/>
    <p:sldId id="370" r:id="rId28"/>
    <p:sldId id="408" r:id="rId29"/>
    <p:sldId id="409" r:id="rId30"/>
    <p:sldId id="410" r:id="rId31"/>
    <p:sldId id="411" r:id="rId32"/>
    <p:sldId id="412" r:id="rId33"/>
    <p:sldId id="413" r:id="rId34"/>
    <p:sldId id="407" r:id="rId35"/>
    <p:sldId id="371" r:id="rId36"/>
    <p:sldId id="372" r:id="rId37"/>
    <p:sldId id="373" r:id="rId38"/>
    <p:sldId id="374" r:id="rId39"/>
    <p:sldId id="414" r:id="rId40"/>
    <p:sldId id="388" r:id="rId41"/>
    <p:sldId id="390" r:id="rId42"/>
    <p:sldId id="393" r:id="rId43"/>
    <p:sldId id="396" r:id="rId44"/>
    <p:sldId id="397" r:id="rId45"/>
    <p:sldId id="398" r:id="rId46"/>
    <p:sldId id="352" r:id="rId47"/>
    <p:sldId id="330" r:id="rId48"/>
    <p:sldId id="401"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p:cViewPr varScale="1">
        <p:scale>
          <a:sx n="92" d="100"/>
          <a:sy n="92" d="100"/>
        </p:scale>
        <p:origin x="1278"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0803EF-8531-4D4C-B80C-CABBE6FBE64D}" type="datetimeFigureOut">
              <a:rPr lang="en-US" smtClean="0"/>
              <a:pPr/>
              <a:t>05-Oct-15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657AC8-BF05-42EF-B690-A37197987D3F}" type="slidenum">
              <a:rPr lang="en-US" smtClean="0"/>
              <a:pPr/>
              <a:t>‹#›</a:t>
            </a:fld>
            <a:endParaRPr lang="en-US"/>
          </a:p>
        </p:txBody>
      </p:sp>
    </p:spTree>
    <p:extLst>
      <p:ext uri="{BB962C8B-B14F-4D97-AF65-F5344CB8AC3E}">
        <p14:creationId xmlns:p14="http://schemas.microsoft.com/office/powerpoint/2010/main" val="1766969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814165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4</a:t>
            </a:fld>
            <a:endParaRPr lang="en-US"/>
          </a:p>
        </p:txBody>
      </p:sp>
    </p:spTree>
    <p:extLst>
      <p:ext uri="{BB962C8B-B14F-4D97-AF65-F5344CB8AC3E}">
        <p14:creationId xmlns:p14="http://schemas.microsoft.com/office/powerpoint/2010/main" val="2262318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643420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0616286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mossadeq</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116084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Soldiers surrounding parliament</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108075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0789E91-D90F-478F-B222-E1EFB3ECE7F8}"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258216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0789E91-D90F-478F-B222-E1EFB3ECE7F8}"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736938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14</a:t>
            </a:fld>
            <a:endParaRPr lang="en-US"/>
          </a:p>
        </p:txBody>
      </p:sp>
    </p:spTree>
    <p:extLst>
      <p:ext uri="{BB962C8B-B14F-4D97-AF65-F5344CB8AC3E}">
        <p14:creationId xmlns:p14="http://schemas.microsoft.com/office/powerpoint/2010/main" val="18238175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15</a:t>
            </a:fld>
            <a:endParaRPr lang="en-US"/>
          </a:p>
        </p:txBody>
      </p:sp>
    </p:spTree>
    <p:extLst>
      <p:ext uri="{BB962C8B-B14F-4D97-AF65-F5344CB8AC3E}">
        <p14:creationId xmlns:p14="http://schemas.microsoft.com/office/powerpoint/2010/main" val="910141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16</a:t>
            </a:fld>
            <a:endParaRPr lang="en-US"/>
          </a:p>
        </p:txBody>
      </p:sp>
    </p:spTree>
    <p:extLst>
      <p:ext uri="{BB962C8B-B14F-4D97-AF65-F5344CB8AC3E}">
        <p14:creationId xmlns:p14="http://schemas.microsoft.com/office/powerpoint/2010/main" val="3458549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17</a:t>
            </a:fld>
            <a:endParaRPr lang="en-US"/>
          </a:p>
        </p:txBody>
      </p:sp>
    </p:spTree>
    <p:extLst>
      <p:ext uri="{BB962C8B-B14F-4D97-AF65-F5344CB8AC3E}">
        <p14:creationId xmlns:p14="http://schemas.microsoft.com/office/powerpoint/2010/main" val="404429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90A942B-D8EF-438D-B23D-0D4698743916}"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9122408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90A942B-D8EF-438D-B23D-0D4698743916}"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339924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90A942B-D8EF-438D-B23D-0D4698743916}"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4179145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90A942B-D8EF-438D-B23D-0D4698743916}"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6562173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Robert welch</a:t>
            </a:r>
            <a:endParaRPr lang="en-US" dirty="0"/>
          </a:p>
        </p:txBody>
      </p:sp>
      <p:sp>
        <p:nvSpPr>
          <p:cNvPr id="4" name="Slide Number Placeholder 3"/>
          <p:cNvSpPr>
            <a:spLocks noGrp="1"/>
          </p:cNvSpPr>
          <p:nvPr>
            <p:ph type="sldNum" sz="quarter" idx="10"/>
          </p:nvPr>
        </p:nvSpPr>
        <p:spPr/>
        <p:txBody>
          <a:bodyPr/>
          <a:lstStyle/>
          <a:p>
            <a:fld id="{390A942B-D8EF-438D-B23D-0D4698743916}"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6934098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sputnik</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7147632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7778086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5204971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27745810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5940615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27624392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6170291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16547926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44</a:t>
            </a:fld>
            <a:endParaRPr lang="en-US"/>
          </a:p>
        </p:txBody>
      </p:sp>
    </p:spTree>
    <p:extLst>
      <p:ext uri="{BB962C8B-B14F-4D97-AF65-F5344CB8AC3E}">
        <p14:creationId xmlns:p14="http://schemas.microsoft.com/office/powerpoint/2010/main" val="1596231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45</a:t>
            </a:fld>
            <a:endParaRPr lang="en-US"/>
          </a:p>
        </p:txBody>
      </p:sp>
    </p:spTree>
    <p:extLst>
      <p:ext uri="{BB962C8B-B14F-4D97-AF65-F5344CB8AC3E}">
        <p14:creationId xmlns:p14="http://schemas.microsoft.com/office/powerpoint/2010/main" val="465067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5FE08F-0686-4DDE-838A-11F6C315652A}" type="datetimeFigureOut">
              <a:rPr lang="en-US" smtClean="0"/>
              <a:pPr/>
              <a:t>05-Oct-15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5FE08F-0686-4DDE-838A-11F6C315652A}" type="datetimeFigureOut">
              <a:rPr lang="en-US" smtClean="0"/>
              <a:pPr/>
              <a:t>05-Oct-15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5FE08F-0686-4DDE-838A-11F6C315652A}" type="datetimeFigureOut">
              <a:rPr lang="en-US" smtClean="0"/>
              <a:pPr/>
              <a:t>05-Oct-15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5FE08F-0686-4DDE-838A-11F6C315652A}" type="datetimeFigureOut">
              <a:rPr lang="en-US" smtClean="0"/>
              <a:pPr/>
              <a:t>05-Oct-15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5FE08F-0686-4DDE-838A-11F6C315652A}" type="datetimeFigureOut">
              <a:rPr lang="en-US" smtClean="0"/>
              <a:pPr/>
              <a:t>05-Oct-15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5FE08F-0686-4DDE-838A-11F6C315652A}" type="datetimeFigureOut">
              <a:rPr lang="en-US" smtClean="0"/>
              <a:pPr/>
              <a:t>05-Oct-15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5FE08F-0686-4DDE-838A-11F6C315652A}" type="datetimeFigureOut">
              <a:rPr lang="en-US" smtClean="0"/>
              <a:pPr/>
              <a:t>05-Oct-15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5FE08F-0686-4DDE-838A-11F6C315652A}" type="datetimeFigureOut">
              <a:rPr lang="en-US" smtClean="0"/>
              <a:pPr/>
              <a:t>05-Oct-15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5FE08F-0686-4DDE-838A-11F6C315652A}" type="datetimeFigureOut">
              <a:rPr lang="en-US" smtClean="0"/>
              <a:pPr/>
              <a:t>05-Oct-15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5FE08F-0686-4DDE-838A-11F6C315652A}" type="datetimeFigureOut">
              <a:rPr lang="en-US" smtClean="0"/>
              <a:pPr/>
              <a:t>05-Oct-15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5FE08F-0686-4DDE-838A-11F6C315652A}" type="datetimeFigureOut">
              <a:rPr lang="en-US" smtClean="0"/>
              <a:pPr/>
              <a:t>05-Oct-15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BF802B3-B4A4-4AFE-8892-490B69165A0B}" type="datetimeFigureOut">
              <a:rPr lang="en-US" smtClean="0">
                <a:solidFill>
                  <a:prstClr val="black">
                    <a:tint val="75000"/>
                  </a:prstClr>
                </a:solidFill>
              </a:rPr>
              <a:pPr/>
              <a:t>05-Oct-15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8494050-64B8-4F88-A3E6-F4C5087B0C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1145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F802B3-B4A4-4AFE-8892-490B69165A0B}" type="datetimeFigureOut">
              <a:rPr lang="en-US" smtClean="0">
                <a:solidFill>
                  <a:prstClr val="black">
                    <a:tint val="75000"/>
                  </a:prstClr>
                </a:solidFill>
              </a:rPr>
              <a:pPr/>
              <a:t>05-Oct-15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8494050-64B8-4F88-A3E6-F4C5087B0C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46174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F802B3-B4A4-4AFE-8892-490B69165A0B}" type="datetimeFigureOut">
              <a:rPr lang="en-US" smtClean="0">
                <a:solidFill>
                  <a:prstClr val="black">
                    <a:tint val="75000"/>
                  </a:prstClr>
                </a:solidFill>
              </a:rPr>
              <a:pPr/>
              <a:t>05-Oct-15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8494050-64B8-4F88-A3E6-F4C5087B0C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9474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F802B3-B4A4-4AFE-8892-490B69165A0B}" type="datetimeFigureOut">
              <a:rPr lang="en-US" smtClean="0">
                <a:solidFill>
                  <a:prstClr val="black">
                    <a:tint val="75000"/>
                  </a:prstClr>
                </a:solidFill>
              </a:rPr>
              <a:pPr/>
              <a:t>05-Oct-15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8494050-64B8-4F88-A3E6-F4C5087B0C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41422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F802B3-B4A4-4AFE-8892-490B69165A0B}" type="datetimeFigureOut">
              <a:rPr lang="en-US" smtClean="0">
                <a:solidFill>
                  <a:prstClr val="black">
                    <a:tint val="75000"/>
                  </a:prstClr>
                </a:solidFill>
              </a:rPr>
              <a:pPr/>
              <a:t>05-Oct-15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8494050-64B8-4F88-A3E6-F4C5087B0C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66360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F802B3-B4A4-4AFE-8892-490B69165A0B}" type="datetimeFigureOut">
              <a:rPr lang="en-US" smtClean="0">
                <a:solidFill>
                  <a:prstClr val="black">
                    <a:tint val="75000"/>
                  </a:prstClr>
                </a:solidFill>
              </a:rPr>
              <a:pPr/>
              <a:t>05-Oct-15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8494050-64B8-4F88-A3E6-F4C5087B0C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97713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F802B3-B4A4-4AFE-8892-490B69165A0B}" type="datetimeFigureOut">
              <a:rPr lang="en-US" smtClean="0">
                <a:solidFill>
                  <a:prstClr val="black">
                    <a:tint val="75000"/>
                  </a:prstClr>
                </a:solidFill>
              </a:rPr>
              <a:pPr/>
              <a:t>05-Oct-15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8494050-64B8-4F88-A3E6-F4C5087B0C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47968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F802B3-B4A4-4AFE-8892-490B69165A0B}" type="datetimeFigureOut">
              <a:rPr lang="en-US" smtClean="0">
                <a:solidFill>
                  <a:prstClr val="black">
                    <a:tint val="75000"/>
                  </a:prstClr>
                </a:solidFill>
              </a:rPr>
              <a:pPr/>
              <a:t>05-Oct-15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8494050-64B8-4F88-A3E6-F4C5087B0C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54919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F802B3-B4A4-4AFE-8892-490B69165A0B}" type="datetimeFigureOut">
              <a:rPr lang="en-US" smtClean="0">
                <a:solidFill>
                  <a:prstClr val="black">
                    <a:tint val="75000"/>
                  </a:prstClr>
                </a:solidFill>
              </a:rPr>
              <a:pPr/>
              <a:t>05-Oct-15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8494050-64B8-4F88-A3E6-F4C5087B0C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70130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F802B3-B4A4-4AFE-8892-490B69165A0B}" type="datetimeFigureOut">
              <a:rPr lang="en-US" smtClean="0">
                <a:solidFill>
                  <a:prstClr val="black">
                    <a:tint val="75000"/>
                  </a:prstClr>
                </a:solidFill>
              </a:rPr>
              <a:pPr/>
              <a:t>05-Oct-15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8494050-64B8-4F88-A3E6-F4C5087B0C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08276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F802B3-B4A4-4AFE-8892-490B69165A0B}" type="datetimeFigureOut">
              <a:rPr lang="en-US" smtClean="0">
                <a:solidFill>
                  <a:prstClr val="black">
                    <a:tint val="75000"/>
                  </a:prstClr>
                </a:solidFill>
              </a:rPr>
              <a:pPr/>
              <a:t>05-Oct-15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8494050-64B8-4F88-A3E6-F4C5087B0C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95884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05-Oct-15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91998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05-Oct-15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64369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05-Oct-15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58062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05-Oct-15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77155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103A00-A827-4843-8265-E30457B18B47}" type="datetimeFigureOut">
              <a:rPr lang="en-US" smtClean="0">
                <a:solidFill>
                  <a:prstClr val="black">
                    <a:tint val="75000"/>
                  </a:prstClr>
                </a:solidFill>
              </a:rPr>
              <a:pPr/>
              <a:t>05-Oct-15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14804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103A00-A827-4843-8265-E30457B18B47}" type="datetimeFigureOut">
              <a:rPr lang="en-US" smtClean="0">
                <a:solidFill>
                  <a:prstClr val="black">
                    <a:tint val="75000"/>
                  </a:prstClr>
                </a:solidFill>
              </a:rPr>
              <a:pPr/>
              <a:t>05-Oct-15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41942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103A00-A827-4843-8265-E30457B18B47}" type="datetimeFigureOut">
              <a:rPr lang="en-US" smtClean="0">
                <a:solidFill>
                  <a:prstClr val="black">
                    <a:tint val="75000"/>
                  </a:prstClr>
                </a:solidFill>
              </a:rPr>
              <a:pPr/>
              <a:t>05-Oct-15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75032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05-Oct-15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60146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05-Oct-15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01555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05-Oct-15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04334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05-Oct-15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5323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5FE08F-0686-4DDE-838A-11F6C315652A}" type="datetimeFigureOut">
              <a:rPr lang="en-US" smtClean="0"/>
              <a:pPr/>
              <a:t>05-Oct-15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AAC536-A85C-4B7D-89C5-3FB1D78287E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F802B3-B4A4-4AFE-8892-490B69165A0B}" type="datetimeFigureOut">
              <a:rPr lang="en-US" smtClean="0">
                <a:solidFill>
                  <a:prstClr val="black">
                    <a:tint val="75000"/>
                  </a:prstClr>
                </a:solidFill>
              </a:rPr>
              <a:pPr/>
              <a:t>05-Oct-15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494050-64B8-4F88-A3E6-F4C5087B0C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8024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103A00-A827-4843-8265-E30457B18B47}" type="datetimeFigureOut">
              <a:rPr lang="en-US" smtClean="0">
                <a:solidFill>
                  <a:prstClr val="black">
                    <a:tint val="75000"/>
                  </a:prstClr>
                </a:solidFill>
              </a:rPr>
              <a:pPr/>
              <a:t>05-Oct-15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37956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47.png"/><Relationship Id="rId4" Type="http://schemas.openxmlformats.org/officeDocument/2006/relationships/notesSlide" Target="../notesSlides/notesSlide26.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wmv"/><Relationship Id="rId1" Type="http://schemas.microsoft.com/office/2007/relationships/media" Target="../media/media4.wmv"/><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0675"/>
            <a:ext cx="8534399" cy="6304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06202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http://uncletaz.com/mccarthy/ikeshake.jpg"/>
          <p:cNvPicPr>
            <a:picLocks noChangeAspect="1" noChangeArrowheads="1"/>
          </p:cNvPicPr>
          <p:nvPr/>
        </p:nvPicPr>
        <p:blipFill>
          <a:blip r:embed="rId3" cstate="print"/>
          <a:srcRect/>
          <a:stretch>
            <a:fillRect/>
          </a:stretch>
        </p:blipFill>
        <p:spPr bwMode="auto">
          <a:xfrm>
            <a:off x="73628" y="381000"/>
            <a:ext cx="8987220" cy="6172200"/>
          </a:xfrm>
          <a:prstGeom prst="rect">
            <a:avLst/>
          </a:prstGeom>
          <a:noFill/>
        </p:spPr>
      </p:pic>
    </p:spTree>
    <p:extLst>
      <p:ext uri="{BB962C8B-B14F-4D97-AF65-F5344CB8AC3E}">
        <p14:creationId xmlns:p14="http://schemas.microsoft.com/office/powerpoint/2010/main" val="37539689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6200"/>
            <a:ext cx="9417976" cy="4571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9602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f2.PNG"/>
          <p:cNvPicPr>
            <a:picLocks noChangeAspect="1"/>
          </p:cNvPicPr>
          <p:nvPr/>
        </p:nvPicPr>
        <p:blipFill>
          <a:blip r:embed="rId3" cstate="print"/>
          <a:stretch>
            <a:fillRect/>
          </a:stretch>
        </p:blipFill>
        <p:spPr>
          <a:xfrm>
            <a:off x="792755" y="0"/>
            <a:ext cx="7558489" cy="68580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tpmcafe.talkingpointsmemo.com/curtis%20lemay.jpg"/>
          <p:cNvPicPr>
            <a:picLocks noChangeAspect="1" noChangeArrowheads="1"/>
          </p:cNvPicPr>
          <p:nvPr/>
        </p:nvPicPr>
        <p:blipFill>
          <a:blip r:embed="rId3" cstate="print"/>
          <a:srcRect/>
          <a:stretch>
            <a:fillRect/>
          </a:stretch>
        </p:blipFill>
        <p:spPr bwMode="auto">
          <a:xfrm>
            <a:off x="-685799" y="0"/>
            <a:ext cx="5260426" cy="5943600"/>
          </a:xfrm>
          <a:prstGeom prst="rect">
            <a:avLst/>
          </a:prstGeom>
          <a:noFill/>
        </p:spPr>
      </p:pic>
      <p:pic>
        <p:nvPicPr>
          <p:cNvPr id="2" name="Picture 1"/>
          <p:cNvPicPr>
            <a:picLocks noChangeAspect="1"/>
          </p:cNvPicPr>
          <p:nvPr/>
        </p:nvPicPr>
        <p:blipFill>
          <a:blip r:embed="rId4"/>
          <a:stretch>
            <a:fillRect/>
          </a:stretch>
        </p:blipFill>
        <p:spPr>
          <a:xfrm>
            <a:off x="4417756" y="-76200"/>
            <a:ext cx="4897409" cy="6096000"/>
          </a:xfrm>
          <a:prstGeom prst="rect">
            <a:avLst/>
          </a:prstGeom>
        </p:spPr>
      </p:pic>
    </p:spTree>
    <p:extLst>
      <p:ext uri="{BB962C8B-B14F-4D97-AF65-F5344CB8AC3E}">
        <p14:creationId xmlns:p14="http://schemas.microsoft.com/office/powerpoint/2010/main" val="31050555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www.motamedifamily.com/iran_map_iran.jpg"/>
          <p:cNvPicPr>
            <a:picLocks noChangeAspect="1" noChangeArrowheads="1"/>
          </p:cNvPicPr>
          <p:nvPr/>
        </p:nvPicPr>
        <p:blipFill>
          <a:blip r:embed="rId3" cstate="print"/>
          <a:srcRect/>
          <a:stretch>
            <a:fillRect/>
          </a:stretch>
        </p:blipFill>
        <p:spPr bwMode="auto">
          <a:xfrm>
            <a:off x="1200979" y="41416"/>
            <a:ext cx="6952421" cy="6816584"/>
          </a:xfrm>
          <a:prstGeom prst="rect">
            <a:avLst/>
          </a:prstGeom>
          <a:noFill/>
        </p:spPr>
      </p:pic>
    </p:spTree>
    <p:extLst>
      <p:ext uri="{BB962C8B-B14F-4D97-AF65-F5344CB8AC3E}">
        <p14:creationId xmlns:p14="http://schemas.microsoft.com/office/powerpoint/2010/main" val="15003284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Mohammad Mosaddeq.jpg"/>
          <p:cNvPicPr>
            <a:picLocks noChangeAspect="1" noChangeArrowheads="1"/>
          </p:cNvPicPr>
          <p:nvPr/>
        </p:nvPicPr>
        <p:blipFill>
          <a:blip r:embed="rId3" cstate="print"/>
          <a:srcRect/>
          <a:stretch>
            <a:fillRect/>
          </a:stretch>
        </p:blipFill>
        <p:spPr bwMode="auto">
          <a:xfrm>
            <a:off x="2362200" y="0"/>
            <a:ext cx="4658790" cy="6873438"/>
          </a:xfrm>
          <a:prstGeom prst="rect">
            <a:avLst/>
          </a:prstGeom>
          <a:noFill/>
        </p:spPr>
      </p:pic>
    </p:spTree>
    <p:extLst>
      <p:ext uri="{BB962C8B-B14F-4D97-AF65-F5344CB8AC3E}">
        <p14:creationId xmlns:p14="http://schemas.microsoft.com/office/powerpoint/2010/main" val="4526097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16825" y="59798"/>
            <a:ext cx="7841375" cy="6798202"/>
          </a:xfrm>
          <a:prstGeom prst="rect">
            <a:avLst/>
          </a:prstGeom>
        </p:spPr>
      </p:pic>
    </p:spTree>
    <p:extLst>
      <p:ext uri="{BB962C8B-B14F-4D97-AF65-F5344CB8AC3E}">
        <p14:creationId xmlns:p14="http://schemas.microsoft.com/office/powerpoint/2010/main" val="757800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upload.wikimedia.org/wikipedia/commons/6/68/28mordad1332.jpg"/>
          <p:cNvPicPr>
            <a:picLocks noChangeAspect="1" noChangeArrowheads="1"/>
          </p:cNvPicPr>
          <p:nvPr/>
        </p:nvPicPr>
        <p:blipFill>
          <a:blip r:embed="rId3" cstate="print"/>
          <a:srcRect/>
          <a:stretch>
            <a:fillRect/>
          </a:stretch>
        </p:blipFill>
        <p:spPr bwMode="auto">
          <a:xfrm>
            <a:off x="1905365" y="0"/>
            <a:ext cx="5421084" cy="6858000"/>
          </a:xfrm>
          <a:prstGeom prst="rect">
            <a:avLst/>
          </a:prstGeom>
          <a:noFill/>
        </p:spPr>
      </p:pic>
    </p:spTree>
    <p:extLst>
      <p:ext uri="{BB962C8B-B14F-4D97-AF65-F5344CB8AC3E}">
        <p14:creationId xmlns:p14="http://schemas.microsoft.com/office/powerpoint/2010/main" val="29044007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uatemala time map.jpg"/>
          <p:cNvPicPr>
            <a:picLocks noChangeAspect="1"/>
          </p:cNvPicPr>
          <p:nvPr/>
        </p:nvPicPr>
        <p:blipFill>
          <a:blip r:embed="rId3" cstate="print"/>
          <a:stretch>
            <a:fillRect/>
          </a:stretch>
        </p:blipFill>
        <p:spPr>
          <a:xfrm>
            <a:off x="2047875" y="0"/>
            <a:ext cx="5048250" cy="6858000"/>
          </a:xfrm>
          <a:prstGeom prst="rect">
            <a:avLst/>
          </a:prstGeom>
        </p:spPr>
      </p:pic>
    </p:spTree>
    <p:extLst>
      <p:ext uri="{BB962C8B-B14F-4D97-AF65-F5344CB8AC3E}">
        <p14:creationId xmlns:p14="http://schemas.microsoft.com/office/powerpoint/2010/main" val="42657172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Jacobo-ARbenz.jpg"/>
          <p:cNvPicPr>
            <a:picLocks noChangeAspect="1"/>
          </p:cNvPicPr>
          <p:nvPr/>
        </p:nvPicPr>
        <p:blipFill>
          <a:blip r:embed="rId3" cstate="print"/>
          <a:stretch>
            <a:fillRect/>
          </a:stretch>
        </p:blipFill>
        <p:spPr>
          <a:xfrm>
            <a:off x="0" y="152399"/>
            <a:ext cx="9115184" cy="6573981"/>
          </a:xfrm>
          <a:prstGeom prst="rect">
            <a:avLst/>
          </a:prstGeom>
        </p:spPr>
      </p:pic>
    </p:spTree>
    <p:extLst>
      <p:ext uri="{BB962C8B-B14F-4D97-AF65-F5344CB8AC3E}">
        <p14:creationId xmlns:p14="http://schemas.microsoft.com/office/powerpoint/2010/main" val="38541989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38400" y="-8263"/>
            <a:ext cx="5023798" cy="7543800"/>
          </a:xfrm>
          <a:prstGeom prst="rect">
            <a:avLst/>
          </a:prstGeom>
        </p:spPr>
      </p:pic>
    </p:spTree>
    <p:extLst>
      <p:ext uri="{BB962C8B-B14F-4D97-AF65-F5344CB8AC3E}">
        <p14:creationId xmlns:p14="http://schemas.microsoft.com/office/powerpoint/2010/main" val="1130604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odgegua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6095" y="0"/>
            <a:ext cx="8991600" cy="5053827"/>
          </a:xfrm>
          <a:prstGeom prst="rect">
            <a:avLst/>
          </a:prstGeom>
        </p:spPr>
      </p:pic>
    </p:spTree>
    <p:extLst>
      <p:ext uri="{BB962C8B-B14F-4D97-AF65-F5344CB8AC3E}">
        <p14:creationId xmlns:p14="http://schemas.microsoft.com/office/powerpoint/2010/main" val="9722307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www.opendemocracy.net/content/articles/3287/images/photo2_565.jpg"/>
          <p:cNvPicPr>
            <a:picLocks noChangeAspect="1" noChangeArrowheads="1"/>
          </p:cNvPicPr>
          <p:nvPr/>
        </p:nvPicPr>
        <p:blipFill>
          <a:blip r:embed="rId3" cstate="print"/>
          <a:srcRect/>
          <a:stretch>
            <a:fillRect/>
          </a:stretch>
        </p:blipFill>
        <p:spPr bwMode="auto">
          <a:xfrm>
            <a:off x="-93421" y="381000"/>
            <a:ext cx="9237421" cy="42672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agy2.jpg"/>
          <p:cNvPicPr>
            <a:picLocks noChangeAspect="1"/>
          </p:cNvPicPr>
          <p:nvPr/>
        </p:nvPicPr>
        <p:blipFill>
          <a:blip r:embed="rId3" cstate="print"/>
          <a:stretch>
            <a:fillRect/>
          </a:stretch>
        </p:blipFill>
        <p:spPr>
          <a:xfrm>
            <a:off x="0" y="152400"/>
            <a:ext cx="9146196" cy="53340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dapest_streets_7_1956_stalin.jpg"/>
          <p:cNvPicPr>
            <a:picLocks noChangeAspect="1"/>
          </p:cNvPicPr>
          <p:nvPr/>
        </p:nvPicPr>
        <p:blipFill>
          <a:blip r:embed="rId3" cstate="print"/>
          <a:stretch>
            <a:fillRect/>
          </a:stretch>
        </p:blipFill>
        <p:spPr>
          <a:xfrm>
            <a:off x="-228600" y="-152400"/>
            <a:ext cx="5578564" cy="5791200"/>
          </a:xfrm>
          <a:prstGeom prst="rect">
            <a:avLst/>
          </a:prstGeom>
        </p:spPr>
      </p:pic>
      <p:pic>
        <p:nvPicPr>
          <p:cNvPr id="3" name="Picture 2"/>
          <p:cNvPicPr>
            <a:picLocks noChangeAspect="1"/>
          </p:cNvPicPr>
          <p:nvPr/>
        </p:nvPicPr>
        <p:blipFill>
          <a:blip r:embed="rId4"/>
          <a:stretch>
            <a:fillRect/>
          </a:stretch>
        </p:blipFill>
        <p:spPr>
          <a:xfrm>
            <a:off x="5349964" y="2514600"/>
            <a:ext cx="4572638" cy="3429479"/>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www.filolog.com/images/budapest_56_06.jpg"/>
          <p:cNvPicPr>
            <a:picLocks noChangeAspect="1" noChangeArrowheads="1"/>
          </p:cNvPicPr>
          <p:nvPr/>
        </p:nvPicPr>
        <p:blipFill>
          <a:blip r:embed="rId3" cstate="print"/>
          <a:srcRect/>
          <a:stretch>
            <a:fillRect/>
          </a:stretch>
        </p:blipFill>
        <p:spPr bwMode="auto">
          <a:xfrm>
            <a:off x="-152400" y="0"/>
            <a:ext cx="6262255" cy="3444240"/>
          </a:xfrm>
          <a:prstGeom prst="rect">
            <a:avLst/>
          </a:prstGeom>
          <a:noFill/>
        </p:spPr>
      </p:pic>
      <p:pic>
        <p:nvPicPr>
          <p:cNvPr id="2" name="Picture 1"/>
          <p:cNvPicPr>
            <a:picLocks noChangeAspect="1"/>
          </p:cNvPicPr>
          <p:nvPr/>
        </p:nvPicPr>
        <p:blipFill>
          <a:blip r:embed="rId4"/>
          <a:stretch>
            <a:fillRect/>
          </a:stretch>
        </p:blipFill>
        <p:spPr>
          <a:xfrm>
            <a:off x="3888793" y="3035477"/>
            <a:ext cx="5255207" cy="3822523"/>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trangelove edi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81000" y="8021"/>
            <a:ext cx="8591550" cy="4828974"/>
          </a:xfrm>
          <a:prstGeom prst="rect">
            <a:avLst/>
          </a:prstGeom>
        </p:spPr>
      </p:pic>
    </p:spTree>
    <p:extLst>
      <p:ext uri="{BB962C8B-B14F-4D97-AF65-F5344CB8AC3E}">
        <p14:creationId xmlns:p14="http://schemas.microsoft.com/office/powerpoint/2010/main" val="6240213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01707"/>
            <a:ext cx="9067800" cy="6400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0318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792" y="131378"/>
            <a:ext cx="9009208" cy="6498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33038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5" y="158614"/>
            <a:ext cx="9152686" cy="6546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1784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96079"/>
            <a:ext cx="9067799" cy="6610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33397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533401"/>
            <a:ext cx="8882469" cy="586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95333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evittown.jpg"/>
          <p:cNvPicPr>
            <a:picLocks noChangeAspect="1"/>
          </p:cNvPicPr>
          <p:nvPr/>
        </p:nvPicPr>
        <p:blipFill>
          <a:blip r:embed="rId3" cstate="print"/>
          <a:stretch>
            <a:fillRect/>
          </a:stretch>
        </p:blipFill>
        <p:spPr>
          <a:xfrm>
            <a:off x="0" y="89899"/>
            <a:ext cx="9144000" cy="6678202"/>
          </a:xfrm>
          <a:prstGeom prst="rect">
            <a:avLst/>
          </a:prstGeom>
        </p:spPr>
      </p:pic>
    </p:spTree>
    <p:extLst>
      <p:ext uri="{BB962C8B-B14F-4D97-AF65-F5344CB8AC3E}">
        <p14:creationId xmlns:p14="http://schemas.microsoft.com/office/powerpoint/2010/main" val="12417823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evittNY.jpg"/>
          <p:cNvPicPr>
            <a:picLocks noChangeAspect="1"/>
          </p:cNvPicPr>
          <p:nvPr/>
        </p:nvPicPr>
        <p:blipFill>
          <a:blip r:embed="rId3" cstate="print"/>
          <a:stretch>
            <a:fillRect/>
          </a:stretch>
        </p:blipFill>
        <p:spPr>
          <a:xfrm>
            <a:off x="660400" y="222662"/>
            <a:ext cx="8026400" cy="6254338"/>
          </a:xfrm>
          <a:prstGeom prst="rect">
            <a:avLst/>
          </a:prstGeom>
        </p:spPr>
      </p:pic>
    </p:spTree>
    <p:extLst>
      <p:ext uri="{BB962C8B-B14F-4D97-AF65-F5344CB8AC3E}">
        <p14:creationId xmlns:p14="http://schemas.microsoft.com/office/powerpoint/2010/main" val="42108314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52400"/>
            <a:ext cx="7924799" cy="6749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0255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4508" y="1"/>
            <a:ext cx="6121705"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94522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lifornia_south_90.jpg"/>
          <p:cNvPicPr>
            <a:picLocks noChangeAspect="1"/>
          </p:cNvPicPr>
          <p:nvPr/>
        </p:nvPicPr>
        <p:blipFill>
          <a:blip r:embed="rId3" cstate="print"/>
          <a:stretch>
            <a:fillRect/>
          </a:stretch>
        </p:blipFill>
        <p:spPr>
          <a:xfrm>
            <a:off x="0" y="283221"/>
            <a:ext cx="9144000" cy="6291558"/>
          </a:xfrm>
          <a:prstGeom prst="rect">
            <a:avLst/>
          </a:prstGeom>
        </p:spPr>
      </p:pic>
    </p:spTree>
    <p:extLst>
      <p:ext uri="{BB962C8B-B14F-4D97-AF65-F5344CB8AC3E}">
        <p14:creationId xmlns:p14="http://schemas.microsoft.com/office/powerpoint/2010/main" val="33203204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990600"/>
            <a:ext cx="7467600" cy="3416320"/>
          </a:xfrm>
          <a:prstGeom prst="rect">
            <a:avLst/>
          </a:prstGeom>
          <a:noFill/>
        </p:spPr>
        <p:txBody>
          <a:bodyPr wrap="square" rtlCol="0">
            <a:spAutoFit/>
          </a:bodyPr>
          <a:lstStyle/>
          <a:p>
            <a:pPr algn="ctr"/>
            <a:r>
              <a:rPr lang="en-US" sz="2400" dirty="0" smtClean="0">
                <a:solidFill>
                  <a:prstClr val="black"/>
                </a:solidFill>
              </a:rPr>
              <a:t>Orange County Population</a:t>
            </a:r>
          </a:p>
          <a:p>
            <a:endParaRPr lang="en-US" sz="2400" dirty="0">
              <a:solidFill>
                <a:prstClr val="black"/>
              </a:solidFill>
            </a:endParaRPr>
          </a:p>
          <a:p>
            <a:r>
              <a:rPr lang="en-US" sz="2400" dirty="0" smtClean="0">
                <a:solidFill>
                  <a:prstClr val="black"/>
                </a:solidFill>
              </a:rPr>
              <a:t>1930 			118,674</a:t>
            </a:r>
          </a:p>
          <a:p>
            <a:pPr marL="342900" indent="-342900">
              <a:buFontTx/>
              <a:buAutoNum type="arabicPlain" startAt="1940"/>
            </a:pPr>
            <a:r>
              <a:rPr lang="en-US" sz="2400" dirty="0" smtClean="0">
                <a:solidFill>
                  <a:prstClr val="black"/>
                </a:solidFill>
              </a:rPr>
              <a:t> 			130,760		</a:t>
            </a:r>
            <a:r>
              <a:rPr lang="en-US" sz="2400" b="1" dirty="0" smtClean="0">
                <a:solidFill>
                  <a:prstClr val="black"/>
                </a:solidFill>
              </a:rPr>
              <a:t>10.2%</a:t>
            </a:r>
          </a:p>
          <a:p>
            <a:pPr marL="457200" indent="-457200">
              <a:buFontTx/>
              <a:buAutoNum type="arabicPlain" startAt="1950"/>
            </a:pPr>
            <a:r>
              <a:rPr lang="en-US" sz="2400" dirty="0" smtClean="0">
                <a:solidFill>
                  <a:prstClr val="black"/>
                </a:solidFill>
              </a:rPr>
              <a:t> 			216,224		</a:t>
            </a:r>
            <a:r>
              <a:rPr lang="en-US" sz="2400" b="1" dirty="0" smtClean="0">
                <a:solidFill>
                  <a:prstClr val="black"/>
                </a:solidFill>
              </a:rPr>
              <a:t>65.4%</a:t>
            </a:r>
          </a:p>
          <a:p>
            <a:pPr marL="457200" indent="-457200"/>
            <a:r>
              <a:rPr lang="en-US" sz="2400" dirty="0" smtClean="0">
                <a:solidFill>
                  <a:prstClr val="black"/>
                </a:solidFill>
              </a:rPr>
              <a:t>1960 			703,925		</a:t>
            </a:r>
            <a:r>
              <a:rPr lang="en-US" sz="2400" b="1" dirty="0" smtClean="0">
                <a:solidFill>
                  <a:prstClr val="black"/>
                </a:solidFill>
              </a:rPr>
              <a:t>225.6%</a:t>
            </a:r>
          </a:p>
          <a:p>
            <a:pPr marL="457200" indent="-457200">
              <a:buFontTx/>
              <a:buAutoNum type="arabicPlain" startAt="1970"/>
            </a:pPr>
            <a:r>
              <a:rPr lang="en-US" sz="2400" dirty="0" smtClean="0">
                <a:solidFill>
                  <a:prstClr val="black"/>
                </a:solidFill>
              </a:rPr>
              <a:t> 			1,420,386		</a:t>
            </a:r>
            <a:r>
              <a:rPr lang="en-US" sz="2400" b="1" dirty="0" smtClean="0">
                <a:solidFill>
                  <a:prstClr val="black"/>
                </a:solidFill>
              </a:rPr>
              <a:t>101.8%</a:t>
            </a:r>
          </a:p>
          <a:p>
            <a:pPr marL="457200" indent="-457200">
              <a:buFontTx/>
              <a:buAutoNum type="arabicPlain" startAt="1970"/>
            </a:pPr>
            <a:endParaRPr lang="en-US" sz="2400" dirty="0">
              <a:solidFill>
                <a:prstClr val="black"/>
              </a:solidFill>
            </a:endParaRPr>
          </a:p>
          <a:p>
            <a:pPr marL="457200" indent="-457200"/>
            <a:r>
              <a:rPr lang="en-US" sz="2400" dirty="0" smtClean="0">
                <a:solidFill>
                  <a:prstClr val="black"/>
                </a:solidFill>
              </a:rPr>
              <a:t>(current population</a:t>
            </a:r>
            <a:r>
              <a:rPr lang="en-US" sz="2400" smtClean="0">
                <a:solidFill>
                  <a:prstClr val="black"/>
                </a:solidFill>
              </a:rPr>
              <a:t>, 3.2M</a:t>
            </a:r>
            <a:r>
              <a:rPr lang="en-US" sz="2400" dirty="0" smtClean="0">
                <a:solidFill>
                  <a:prstClr val="black"/>
                </a:solidFill>
              </a:rPr>
              <a:t>)</a:t>
            </a:r>
            <a:endParaRPr lang="en-US" sz="2400" dirty="0">
              <a:solidFill>
                <a:prstClr val="black"/>
              </a:solidFill>
            </a:endParaRPr>
          </a:p>
        </p:txBody>
      </p:sp>
    </p:spTree>
    <p:extLst>
      <p:ext uri="{BB962C8B-B14F-4D97-AF65-F5344CB8AC3E}">
        <p14:creationId xmlns:p14="http://schemas.microsoft.com/office/powerpoint/2010/main" val="19011230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06326"/>
            <a:ext cx="4648200" cy="675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58606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2174" y="7172"/>
            <a:ext cx="6712626" cy="6850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09182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40488"/>
            <a:ext cx="9125747" cy="5955512"/>
          </a:xfrm>
          <a:prstGeom prst="rect">
            <a:avLst/>
          </a:prstGeom>
        </p:spPr>
      </p:pic>
    </p:spTree>
    <p:extLst>
      <p:ext uri="{BB962C8B-B14F-4D97-AF65-F5344CB8AC3E}">
        <p14:creationId xmlns:p14="http://schemas.microsoft.com/office/powerpoint/2010/main" val="32446317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www.jpl.nasa.gov/images/sputnik/sputnik-browse.jpg"/>
          <p:cNvPicPr>
            <a:picLocks noChangeAspect="1" noChangeArrowheads="1"/>
          </p:cNvPicPr>
          <p:nvPr/>
        </p:nvPicPr>
        <p:blipFill>
          <a:blip r:embed="rId3" cstate="print"/>
          <a:srcRect/>
          <a:stretch>
            <a:fillRect/>
          </a:stretch>
        </p:blipFill>
        <p:spPr bwMode="auto">
          <a:xfrm>
            <a:off x="152400" y="-2581"/>
            <a:ext cx="8991600" cy="6932235"/>
          </a:xfrm>
          <a:prstGeom prst="rect">
            <a:avLst/>
          </a:prstGeom>
          <a:noFill/>
        </p:spPr>
      </p:pic>
    </p:spTree>
    <p:extLst>
      <p:ext uri="{BB962C8B-B14F-4D97-AF65-F5344CB8AC3E}">
        <p14:creationId xmlns:p14="http://schemas.microsoft.com/office/powerpoint/2010/main" val="40262325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914400"/>
            <a:ext cx="6781800" cy="1477328"/>
          </a:xfrm>
          <a:prstGeom prst="rect">
            <a:avLst/>
          </a:prstGeom>
          <a:noFill/>
        </p:spPr>
        <p:txBody>
          <a:bodyPr wrap="square" rtlCol="0">
            <a:spAutoFit/>
          </a:bodyPr>
          <a:lstStyle/>
          <a:p>
            <a:r>
              <a:rPr lang="en-US" dirty="0">
                <a:solidFill>
                  <a:prstClr val="black"/>
                </a:solidFill>
              </a:rPr>
              <a:t>Nothing contained in this Act shall be construed to authorize any department, agency, officer or employee of the United States to exercise any direction, supervision, or control over the curriculum, program of instruction, administration, or personnel of any educational institution or school system.</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2" y="2743200"/>
            <a:ext cx="6766558"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51504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8837333" cy="5273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7914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 y="0"/>
            <a:ext cx="90297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17869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stro-nixon.jpg"/>
          <p:cNvPicPr>
            <a:picLocks noChangeAspect="1"/>
          </p:cNvPicPr>
          <p:nvPr/>
        </p:nvPicPr>
        <p:blipFill>
          <a:blip r:embed="rId3" cstate="print"/>
          <a:stretch>
            <a:fillRect/>
          </a:stretch>
        </p:blipFill>
        <p:spPr>
          <a:xfrm>
            <a:off x="1911569" y="89747"/>
            <a:ext cx="5251231" cy="6768253"/>
          </a:xfrm>
          <a:prstGeom prst="rect">
            <a:avLst/>
          </a:prstGeom>
        </p:spPr>
      </p:pic>
    </p:spTree>
    <p:extLst>
      <p:ext uri="{BB962C8B-B14F-4D97-AF65-F5344CB8AC3E}">
        <p14:creationId xmlns:p14="http://schemas.microsoft.com/office/powerpoint/2010/main" val="280624884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bobby-kennedy.com/photos/ag-jfk/bob26.jpg"/>
          <p:cNvPicPr>
            <a:picLocks noChangeAspect="1" noChangeArrowheads="1"/>
          </p:cNvPicPr>
          <p:nvPr/>
        </p:nvPicPr>
        <p:blipFill>
          <a:blip r:embed="rId3" cstate="print"/>
          <a:srcRect/>
          <a:stretch>
            <a:fillRect/>
          </a:stretch>
        </p:blipFill>
        <p:spPr bwMode="auto">
          <a:xfrm>
            <a:off x="2244944" y="550"/>
            <a:ext cx="5146456" cy="6857450"/>
          </a:xfrm>
          <a:prstGeom prst="rect">
            <a:avLst/>
          </a:prstGeom>
          <a:noFill/>
        </p:spPr>
      </p:pic>
    </p:spTree>
    <p:extLst>
      <p:ext uri="{BB962C8B-B14F-4D97-AF65-F5344CB8AC3E}">
        <p14:creationId xmlns:p14="http://schemas.microsoft.com/office/powerpoint/2010/main" val="41569142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yofpigsmap.jpg"/>
          <p:cNvPicPr>
            <a:picLocks noChangeAspect="1"/>
          </p:cNvPicPr>
          <p:nvPr/>
        </p:nvPicPr>
        <p:blipFill>
          <a:blip r:embed="rId3" cstate="print"/>
          <a:stretch>
            <a:fillRect/>
          </a:stretch>
        </p:blipFill>
        <p:spPr>
          <a:xfrm>
            <a:off x="685800" y="33051"/>
            <a:ext cx="7772400" cy="2852133"/>
          </a:xfrm>
          <a:prstGeom prst="rect">
            <a:avLst/>
          </a:prstGeom>
        </p:spPr>
      </p:pic>
      <p:pic>
        <p:nvPicPr>
          <p:cNvPr id="3" name="Picture 2"/>
          <p:cNvPicPr>
            <a:picLocks noChangeAspect="1"/>
          </p:cNvPicPr>
          <p:nvPr/>
        </p:nvPicPr>
        <p:blipFill>
          <a:blip r:embed="rId4"/>
          <a:stretch>
            <a:fillRect/>
          </a:stretch>
        </p:blipFill>
        <p:spPr>
          <a:xfrm>
            <a:off x="1752600" y="3073376"/>
            <a:ext cx="5791702" cy="3810330"/>
          </a:xfrm>
          <a:prstGeom prst="rect">
            <a:avLst/>
          </a:prstGeom>
        </p:spPr>
      </p:pic>
    </p:spTree>
    <p:extLst>
      <p:ext uri="{BB962C8B-B14F-4D97-AF65-F5344CB8AC3E}">
        <p14:creationId xmlns:p14="http://schemas.microsoft.com/office/powerpoint/2010/main" val="25699863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img.timeinc.net/time/magazine/archive/covers/1961/1101610908_400.jpg"/>
          <p:cNvPicPr>
            <a:picLocks noChangeAspect="1" noChangeArrowheads="1"/>
          </p:cNvPicPr>
          <p:nvPr/>
        </p:nvPicPr>
        <p:blipFill>
          <a:blip r:embed="rId3" cstate="print"/>
          <a:srcRect/>
          <a:stretch>
            <a:fillRect/>
          </a:stretch>
        </p:blipFill>
        <p:spPr bwMode="auto">
          <a:xfrm>
            <a:off x="1850056" y="-41148"/>
            <a:ext cx="5236544" cy="6899148"/>
          </a:xfrm>
          <a:prstGeom prst="rect">
            <a:avLst/>
          </a:prstGeom>
          <a:noFill/>
        </p:spPr>
      </p:pic>
    </p:spTree>
    <p:extLst>
      <p:ext uri="{BB962C8B-B14F-4D97-AF65-F5344CB8AC3E}">
        <p14:creationId xmlns:p14="http://schemas.microsoft.com/office/powerpoint/2010/main" val="278749219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bamisslesite.jpg"/>
          <p:cNvPicPr>
            <a:picLocks noChangeAspect="1"/>
          </p:cNvPicPr>
          <p:nvPr/>
        </p:nvPicPr>
        <p:blipFill>
          <a:blip r:embed="rId3" cstate="print"/>
          <a:stretch>
            <a:fillRect/>
          </a:stretch>
        </p:blipFill>
        <p:spPr>
          <a:xfrm>
            <a:off x="387350" y="177800"/>
            <a:ext cx="8369300" cy="6502400"/>
          </a:xfrm>
          <a:prstGeom prst="rect">
            <a:avLst/>
          </a:prstGeom>
        </p:spPr>
      </p:pic>
    </p:spTree>
    <p:extLst>
      <p:ext uri="{BB962C8B-B14F-4D97-AF65-F5344CB8AC3E}">
        <p14:creationId xmlns:p14="http://schemas.microsoft.com/office/powerpoint/2010/main" val="408615529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quarantinemap.gif"/>
          <p:cNvPicPr>
            <a:picLocks noChangeAspect="1"/>
          </p:cNvPicPr>
          <p:nvPr/>
        </p:nvPicPr>
        <p:blipFill>
          <a:blip r:embed="rId3" cstate="print"/>
          <a:stretch>
            <a:fillRect/>
          </a:stretch>
        </p:blipFill>
        <p:spPr>
          <a:xfrm>
            <a:off x="762000" y="-17585"/>
            <a:ext cx="7543799" cy="6963507"/>
          </a:xfrm>
          <a:prstGeom prst="rect">
            <a:avLst/>
          </a:prstGeom>
        </p:spPr>
      </p:pic>
    </p:spTree>
    <p:extLst>
      <p:ext uri="{BB962C8B-B14F-4D97-AF65-F5344CB8AC3E}">
        <p14:creationId xmlns:p14="http://schemas.microsoft.com/office/powerpoint/2010/main" val="11609502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COMM_meeting,_Cuban_Missile_Crisis,_29_October_1962.jpg"/>
          <p:cNvPicPr>
            <a:picLocks noChangeAspect="1"/>
          </p:cNvPicPr>
          <p:nvPr/>
        </p:nvPicPr>
        <p:blipFill>
          <a:blip r:embed="rId3" cstate="print"/>
          <a:stretch>
            <a:fillRect/>
          </a:stretch>
        </p:blipFill>
        <p:spPr>
          <a:xfrm>
            <a:off x="196939" y="609600"/>
            <a:ext cx="8634989" cy="5715000"/>
          </a:xfrm>
          <a:prstGeom prst="rect">
            <a:avLst/>
          </a:prstGeom>
        </p:spPr>
      </p:pic>
    </p:spTree>
    <p:extLst>
      <p:ext uri="{BB962C8B-B14F-4D97-AF65-F5344CB8AC3E}">
        <p14:creationId xmlns:p14="http://schemas.microsoft.com/office/powerpoint/2010/main" val="215514536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8001000" cy="6924973"/>
          </a:xfrm>
          <a:prstGeom prst="rect">
            <a:avLst/>
          </a:prstGeom>
          <a:noFill/>
        </p:spPr>
        <p:txBody>
          <a:bodyPr wrap="square" rtlCol="0">
            <a:spAutoFit/>
          </a:bodyPr>
          <a:lstStyle/>
          <a:p>
            <a:r>
              <a:rPr lang="en-US" dirty="0" smtClean="0"/>
              <a:t>	</a:t>
            </a:r>
            <a:r>
              <a:rPr lang="en-US" sz="1200" b="1" cap="small" dirty="0" smtClean="0"/>
              <a:t>Deputy </a:t>
            </a:r>
            <a:r>
              <a:rPr lang="en-US" sz="1200" b="1" cap="small" dirty="0" err="1" smtClean="0"/>
              <a:t>Sec’y</a:t>
            </a:r>
            <a:r>
              <a:rPr lang="en-US" sz="1200" b="1" cap="small" dirty="0" smtClean="0"/>
              <a:t> of State George Ball</a:t>
            </a:r>
            <a:r>
              <a:rPr lang="en-US" sz="1200" cap="small" dirty="0" smtClean="0"/>
              <a:t>:</a:t>
            </a:r>
            <a:r>
              <a:rPr lang="en-US" sz="1200" dirty="0" smtClean="0"/>
              <a:t> We did it on a basis where, if we talked to the Turks, I mean, this would be an extremely unsettling business.</a:t>
            </a:r>
          </a:p>
          <a:p>
            <a:r>
              <a:rPr lang="en-US" sz="1200" dirty="0" smtClean="0"/>
              <a:t>	</a:t>
            </a:r>
            <a:r>
              <a:rPr lang="en-US" sz="1200" b="1" cap="small" dirty="0" smtClean="0"/>
              <a:t>President Kennedy</a:t>
            </a:r>
            <a:r>
              <a:rPr lang="en-US" sz="1200" dirty="0" smtClean="0"/>
              <a:t>: Well, </a:t>
            </a:r>
            <a:r>
              <a:rPr lang="en-US" sz="1200" i="1" dirty="0" smtClean="0"/>
              <a:t>this </a:t>
            </a:r>
            <a:r>
              <a:rPr lang="en-US" sz="1200" dirty="0" smtClean="0"/>
              <a:t>is unsettling </a:t>
            </a:r>
            <a:r>
              <a:rPr lang="en-US" sz="1200" i="1" dirty="0" smtClean="0"/>
              <a:t>now</a:t>
            </a:r>
            <a:r>
              <a:rPr lang="en-US" sz="1200" dirty="0" smtClean="0"/>
              <a:t>, George, because he’s [Khrushchev’s] got us in a pretty good spot here. Because most people would regard this as not an unreasonable proposal. I’ll just tell you that. In fact, in many ways—</a:t>
            </a:r>
          </a:p>
          <a:p>
            <a:r>
              <a:rPr lang="en-US" sz="1200" dirty="0" smtClean="0"/>
              <a:t>	</a:t>
            </a:r>
            <a:r>
              <a:rPr lang="en-US" sz="1200" b="1" cap="small" dirty="0" smtClean="0"/>
              <a:t>National Security Advisor </a:t>
            </a:r>
            <a:r>
              <a:rPr lang="en-US" sz="1200" b="1" cap="small" dirty="0" err="1" smtClean="0"/>
              <a:t>McGeorge</a:t>
            </a:r>
            <a:r>
              <a:rPr lang="en-US" sz="1200" b="1" cap="small" dirty="0" smtClean="0"/>
              <a:t> Bundy</a:t>
            </a:r>
            <a:r>
              <a:rPr lang="en-US" sz="1200" dirty="0" smtClean="0"/>
              <a:t>: But what “most people,” Mr. President?</a:t>
            </a:r>
          </a:p>
          <a:p>
            <a:r>
              <a:rPr lang="en-US" sz="1200" dirty="0" smtClean="0"/>
              <a:t>	</a:t>
            </a:r>
            <a:r>
              <a:rPr lang="en-US" sz="1200" b="1" cap="small" dirty="0" smtClean="0"/>
              <a:t>President Kennedy</a:t>
            </a:r>
            <a:r>
              <a:rPr lang="en-US" sz="1200" dirty="0" smtClean="0"/>
              <a:t>: I think you’re going to have it very difficult to explain why we are going to take hostile military action in Cuba, against these sites, which is what we’re thinking about, when he’s [Khrushchev’s] saying, “If you’ll get yours out of Turkey, we’ll get ours out of Cuba.” I think you’ve got a very touchy point here  . . .</a:t>
            </a:r>
          </a:p>
          <a:p>
            <a:r>
              <a:rPr lang="en-US" sz="1200" dirty="0" smtClean="0"/>
              <a:t>	</a:t>
            </a:r>
            <a:r>
              <a:rPr lang="en-US" sz="1200" b="1" cap="small" dirty="0" smtClean="0"/>
              <a:t>Bundy</a:t>
            </a:r>
            <a:r>
              <a:rPr lang="en-US" sz="1200" dirty="0" smtClean="0"/>
              <a:t>: It isn’t as if we’d got the [Jupiter] missiles out, Mr. President. It would be different. Or if we had any understanding with the Turks that they </a:t>
            </a:r>
            <a:r>
              <a:rPr lang="en-US" sz="1200" i="1" dirty="0" smtClean="0"/>
              <a:t>ought</a:t>
            </a:r>
            <a:r>
              <a:rPr lang="en-US" sz="1200" dirty="0" smtClean="0"/>
              <a:t> to come out, it would be different. Neither of these is the case.</a:t>
            </a:r>
          </a:p>
          <a:p>
            <a:r>
              <a:rPr lang="en-US" sz="1200" dirty="0" smtClean="0"/>
              <a:t>	</a:t>
            </a:r>
            <a:r>
              <a:rPr lang="en-US" sz="1200" b="1" cap="small" dirty="0" smtClean="0"/>
              <a:t>President Kennedy</a:t>
            </a:r>
            <a:r>
              <a:rPr lang="en-US" sz="1200" dirty="0" smtClean="0"/>
              <a:t>: Well, I’d just like to know how much we’ve done about it; because, as I say, we talked about it—</a:t>
            </a:r>
          </a:p>
          <a:p>
            <a:r>
              <a:rPr lang="en-US" sz="1200" dirty="0" smtClean="0"/>
              <a:t>	</a:t>
            </a:r>
            <a:r>
              <a:rPr lang="en-US" sz="1200" b="1" cap="small" dirty="0" smtClean="0"/>
              <a:t>Bundy</a:t>
            </a:r>
            <a:r>
              <a:rPr lang="en-US" sz="1200" dirty="0" smtClean="0"/>
              <a:t>: We decided </a:t>
            </a:r>
            <a:r>
              <a:rPr lang="en-US" sz="1200" i="1" dirty="0" smtClean="0"/>
              <a:t>not </a:t>
            </a:r>
            <a:r>
              <a:rPr lang="en-US" sz="1200" dirty="0" smtClean="0"/>
              <a:t>to, Mr. President. We decided </a:t>
            </a:r>
            <a:r>
              <a:rPr lang="en-US" sz="1200" i="1" dirty="0" smtClean="0"/>
              <a:t>not </a:t>
            </a:r>
            <a:r>
              <a:rPr lang="en-US" sz="1200" dirty="0" smtClean="0"/>
              <a:t>to play this directly with the Turks.</a:t>
            </a:r>
          </a:p>
          <a:p>
            <a:pPr lvl="2"/>
            <a:r>
              <a:rPr lang="en-US" sz="1200" b="1" cap="small" dirty="0" smtClean="0"/>
              <a:t>Secretary of State Dean Rusk</a:t>
            </a:r>
            <a:r>
              <a:rPr lang="en-US" sz="1200" dirty="0" smtClean="0"/>
              <a:t>: </a:t>
            </a:r>
            <a:r>
              <a:rPr lang="en-US" sz="1200" dirty="0"/>
              <a:t>Our own representative is—</a:t>
            </a:r>
          </a:p>
          <a:p>
            <a:r>
              <a:rPr lang="en-US" sz="1200" dirty="0"/>
              <a:t>	</a:t>
            </a:r>
            <a:r>
              <a:rPr lang="en-US" sz="1200" b="1" cap="small" dirty="0"/>
              <a:t>Ball</a:t>
            </a:r>
            <a:r>
              <a:rPr lang="en-US" sz="1200" cap="small" dirty="0"/>
              <a:t>:</a:t>
            </a:r>
            <a:r>
              <a:rPr lang="en-US" sz="1200" dirty="0"/>
              <a:t> If we talked to the Turks, they would bring it up in NATO. This thing would be all over Western Europe, and our position would have been undermined.</a:t>
            </a:r>
          </a:p>
          <a:p>
            <a:r>
              <a:rPr lang="en-US" sz="1200" dirty="0"/>
              <a:t>	</a:t>
            </a:r>
            <a:r>
              <a:rPr lang="en-US" sz="1200" b="1" cap="small" dirty="0"/>
              <a:t>Bundy</a:t>
            </a:r>
            <a:r>
              <a:rPr lang="en-US" sz="1200" dirty="0"/>
              <a:t>: That’s right.</a:t>
            </a:r>
          </a:p>
          <a:p>
            <a:r>
              <a:rPr lang="en-US" sz="1200" dirty="0"/>
              <a:t>	</a:t>
            </a:r>
            <a:r>
              <a:rPr lang="en-US" sz="1200" b="1" cap="small" dirty="0"/>
              <a:t>Ball</a:t>
            </a:r>
            <a:r>
              <a:rPr lang="en-US" sz="1200" cap="small" dirty="0"/>
              <a:t>:</a:t>
            </a:r>
            <a:r>
              <a:rPr lang="en-US" sz="1200" dirty="0"/>
              <a:t> Because immediately the Soviet Union would know that this thing was being discussed. The Turks feel very strongly about this. We persuaded them that this [stationing of missiles, in 1959] was an essential requirement, and they feel that it’s a matter of prestige and a matter of real—</a:t>
            </a:r>
          </a:p>
          <a:p>
            <a:r>
              <a:rPr lang="en-US" sz="1200" dirty="0"/>
              <a:t>	</a:t>
            </a:r>
            <a:r>
              <a:rPr lang="en-US" sz="1200" b="1" cap="small" dirty="0"/>
              <a:t>Bundy</a:t>
            </a:r>
            <a:r>
              <a:rPr lang="en-US" sz="1200" dirty="0"/>
              <a:t>: If we had talked to the Turks, it would already be clear that we were trying to sell our allies for our interests. That would be the view in all of NATO. Now, that’s irrational and it’s crazy, but it’s a terribly powerful fact.</a:t>
            </a:r>
          </a:p>
          <a:p>
            <a:r>
              <a:rPr lang="en-US" sz="1200" dirty="0"/>
              <a:t>	</a:t>
            </a:r>
            <a:r>
              <a:rPr lang="en-US" sz="1200" b="1" cap="small" dirty="0"/>
              <a:t>Former ambassador to the USSR</a:t>
            </a:r>
            <a:r>
              <a:rPr lang="en-US" sz="1200" cap="small" dirty="0"/>
              <a:t> </a:t>
            </a:r>
            <a:r>
              <a:rPr lang="en-US" sz="1200" b="1" cap="small" dirty="0"/>
              <a:t>Tommy Thompson</a:t>
            </a:r>
            <a:r>
              <a:rPr lang="en-US" sz="1200" cap="small" dirty="0"/>
              <a:t>:</a:t>
            </a:r>
            <a:r>
              <a:rPr lang="en-US" sz="1200" dirty="0"/>
              <a:t> Particularly in the case that this is a [Soviet] message to you and [UN General Secretary] U Thant.</a:t>
            </a:r>
          </a:p>
          <a:p>
            <a:r>
              <a:rPr lang="en-US" sz="1200" dirty="0"/>
              <a:t>	</a:t>
            </a:r>
            <a:r>
              <a:rPr lang="en-US" sz="1200" b="1" cap="small" dirty="0" err="1"/>
              <a:t>Ass’t</a:t>
            </a:r>
            <a:r>
              <a:rPr lang="en-US" sz="1200" b="1" cap="small" dirty="0"/>
              <a:t> Secretary of State U. Alexis Johnson</a:t>
            </a:r>
            <a:r>
              <a:rPr lang="en-US" sz="1200" cap="small" dirty="0"/>
              <a:t>:</a:t>
            </a:r>
            <a:r>
              <a:rPr lang="en-US" sz="1200" dirty="0"/>
              <a:t> It seems to me we ought to get word to [UN ambassador Adlai] Stevenson that, if this is put out up there, he should immediately saw we will not discuss this question of the Turkish bases.</a:t>
            </a:r>
          </a:p>
          <a:p>
            <a:r>
              <a:rPr lang="en-US" sz="1200" dirty="0"/>
              <a:t>	</a:t>
            </a:r>
            <a:r>
              <a:rPr lang="en-US" sz="1200" b="1" cap="small" dirty="0"/>
              <a:t>Bundy</a:t>
            </a:r>
            <a:r>
              <a:rPr lang="en-US" sz="1200" dirty="0"/>
              <a:t>: The problem is Cuba. The Turks are not a threat to the peace. Nobody tells the Turks as—</a:t>
            </a:r>
          </a:p>
          <a:p>
            <a:r>
              <a:rPr lang="en-US" sz="1200" dirty="0"/>
              <a:t>	</a:t>
            </a:r>
            <a:r>
              <a:rPr lang="en-US" sz="1200" b="1" cap="small" dirty="0"/>
              <a:t>President Kennedy</a:t>
            </a:r>
            <a:r>
              <a:rPr lang="en-US" sz="1200" dirty="0"/>
              <a:t>: I think it would be better, rather than saying that, until we get some time to think about it, just saying: “Well, the fact of the matter is that we received a letter last night from Khrushchev and it’s an entirely different proposal.” So, therefore, we first ought to get clarification from the Soviet Union of what they’re talking, at least to give us a </a:t>
            </a:r>
            <a:r>
              <a:rPr lang="en-US" sz="1200" dirty="0" smtClean="0"/>
              <a:t>…</a:t>
            </a:r>
            <a:endParaRPr lang="en-US" sz="1200" dirty="0"/>
          </a:p>
          <a:p>
            <a:r>
              <a:rPr lang="en-US" sz="1200" dirty="0"/>
              <a:t>	As I say, you’re going to find a lot of people who will find this is a rather reasonable position.</a:t>
            </a:r>
          </a:p>
          <a:p>
            <a:r>
              <a:rPr lang="en-US" sz="1200" dirty="0"/>
              <a:t>	</a:t>
            </a:r>
            <a:r>
              <a:rPr lang="en-US" sz="1200" b="1" cap="small" dirty="0"/>
              <a:t>Bundy</a:t>
            </a:r>
            <a:r>
              <a:rPr lang="en-US" sz="1200" dirty="0"/>
              <a:t>: That’s true.</a:t>
            </a:r>
          </a:p>
          <a:p>
            <a:r>
              <a:rPr lang="en-US" sz="1200" dirty="0"/>
              <a:t>	</a:t>
            </a:r>
            <a:r>
              <a:rPr lang="en-US" sz="1200" b="1" cap="small" dirty="0"/>
              <a:t>President Kennedy</a:t>
            </a:r>
            <a:r>
              <a:rPr lang="en-US" sz="1200" dirty="0"/>
              <a:t>: Let’s not kid ourselves.</a:t>
            </a:r>
          </a:p>
          <a:p>
            <a:endParaRPr lang="en-US" sz="1200" dirty="0" smtClean="0"/>
          </a:p>
          <a:p>
            <a:endParaRPr lang="en-US" dirty="0"/>
          </a:p>
        </p:txBody>
      </p:sp>
      <p:pic>
        <p:nvPicPr>
          <p:cNvPr id="3" name="jfkturke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24800" y="5791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134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nnedy speech.jpg"/>
          <p:cNvPicPr>
            <a:picLocks noChangeAspect="1"/>
          </p:cNvPicPr>
          <p:nvPr/>
        </p:nvPicPr>
        <p:blipFill>
          <a:blip r:embed="rId3" cstate="print"/>
          <a:stretch>
            <a:fillRect/>
          </a:stretch>
        </p:blipFill>
        <p:spPr>
          <a:xfrm>
            <a:off x="-228600" y="163286"/>
            <a:ext cx="9372600" cy="6694714"/>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jfk america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76200"/>
            <a:ext cx="9170669" cy="5166574"/>
          </a:xfrm>
          <a:prstGeom prst="rect">
            <a:avLst/>
          </a:prstGeom>
        </p:spPr>
      </p:pic>
    </p:spTree>
    <p:extLst>
      <p:ext uri="{BB962C8B-B14F-4D97-AF65-F5344CB8AC3E}">
        <p14:creationId xmlns:p14="http://schemas.microsoft.com/office/powerpoint/2010/main" val="30497376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5173</TotalTime>
  <Words>69</Words>
  <Application>Microsoft Office PowerPoint</Application>
  <PresentationFormat>On-screen Show (4:3)</PresentationFormat>
  <Paragraphs>60</Paragraphs>
  <Slides>46</Slides>
  <Notes>27</Notes>
  <HiddenSlides>0</HiddenSlides>
  <MMClips>4</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46</vt:i4>
      </vt:variant>
    </vt:vector>
  </HeadingPairs>
  <TitlesOfParts>
    <vt:vector size="51" baseType="lpstr">
      <vt:lpstr>Arial</vt:lpstr>
      <vt:lpstr>Calibri</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kc9</dc:creator>
  <cp:lastModifiedBy>KC Johnson</cp:lastModifiedBy>
  <cp:revision>49</cp:revision>
  <dcterms:created xsi:type="dcterms:W3CDTF">2009-11-10T04:37:18Z</dcterms:created>
  <dcterms:modified xsi:type="dcterms:W3CDTF">2015-10-05T23:35:01Z</dcterms:modified>
</cp:coreProperties>
</file>