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
  </p:notesMasterIdLst>
  <p:sldIdLst>
    <p:sldId id="256" r:id="rId3"/>
    <p:sldId id="257" r:id="rId4"/>
    <p:sldId id="258"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83ABC8-D3AC-494D-B082-AEEA3980BC67}" type="datetimeFigureOut">
              <a:rPr lang="en-US" smtClean="0"/>
              <a:t>19-Oct-15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5D7834-1902-4A6C-AE2E-8F42ACBD4E52}" type="slidenum">
              <a:rPr lang="en-US" smtClean="0"/>
              <a:t>‹#›</a:t>
            </a:fld>
            <a:endParaRPr lang="en-US"/>
          </a:p>
        </p:txBody>
      </p:sp>
    </p:spTree>
    <p:extLst>
      <p:ext uri="{BB962C8B-B14F-4D97-AF65-F5344CB8AC3E}">
        <p14:creationId xmlns:p14="http://schemas.microsoft.com/office/powerpoint/2010/main" val="1229291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913113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BD1AC4-CDB9-474E-83DF-B3A9401C76F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385008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039312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9AD887-7266-4679-BB9B-DCCFB59A9BDF}" type="datetimeFigureOut">
              <a:rPr lang="en-US" smtClean="0"/>
              <a:t>19-Oct-15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01873-A232-4172-B601-F94030B08325}" type="slidenum">
              <a:rPr lang="en-US" smtClean="0"/>
              <a:t>‹#›</a:t>
            </a:fld>
            <a:endParaRPr lang="en-US"/>
          </a:p>
        </p:txBody>
      </p:sp>
    </p:spTree>
    <p:extLst>
      <p:ext uri="{BB962C8B-B14F-4D97-AF65-F5344CB8AC3E}">
        <p14:creationId xmlns:p14="http://schemas.microsoft.com/office/powerpoint/2010/main" val="1036546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9AD887-7266-4679-BB9B-DCCFB59A9BDF}" type="datetimeFigureOut">
              <a:rPr lang="en-US" smtClean="0"/>
              <a:t>19-Oct-15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01873-A232-4172-B601-F94030B08325}" type="slidenum">
              <a:rPr lang="en-US" smtClean="0"/>
              <a:t>‹#›</a:t>
            </a:fld>
            <a:endParaRPr lang="en-US"/>
          </a:p>
        </p:txBody>
      </p:sp>
    </p:spTree>
    <p:extLst>
      <p:ext uri="{BB962C8B-B14F-4D97-AF65-F5344CB8AC3E}">
        <p14:creationId xmlns:p14="http://schemas.microsoft.com/office/powerpoint/2010/main" val="2930584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9AD887-7266-4679-BB9B-DCCFB59A9BDF}" type="datetimeFigureOut">
              <a:rPr lang="en-US" smtClean="0"/>
              <a:t>19-Oct-15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01873-A232-4172-B601-F94030B08325}" type="slidenum">
              <a:rPr lang="en-US" smtClean="0"/>
              <a:t>‹#›</a:t>
            </a:fld>
            <a:endParaRPr lang="en-US"/>
          </a:p>
        </p:txBody>
      </p:sp>
    </p:spTree>
    <p:extLst>
      <p:ext uri="{BB962C8B-B14F-4D97-AF65-F5344CB8AC3E}">
        <p14:creationId xmlns:p14="http://schemas.microsoft.com/office/powerpoint/2010/main" val="2300473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9AD887-7266-4679-BB9B-DCCFB59A9BDF}" type="datetimeFigureOut">
              <a:rPr lang="en-US" smtClean="0"/>
              <a:t>19-Oct-15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01873-A232-4172-B601-F94030B08325}" type="slidenum">
              <a:rPr lang="en-US" smtClean="0"/>
              <a:t>‹#›</a:t>
            </a:fld>
            <a:endParaRPr lang="en-US"/>
          </a:p>
        </p:txBody>
      </p:sp>
    </p:spTree>
    <p:extLst>
      <p:ext uri="{BB962C8B-B14F-4D97-AF65-F5344CB8AC3E}">
        <p14:creationId xmlns:p14="http://schemas.microsoft.com/office/powerpoint/2010/main" val="3223356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9AD887-7266-4679-BB9B-DCCFB59A9BDF}" type="datetimeFigureOut">
              <a:rPr lang="en-US" smtClean="0"/>
              <a:t>19-Oct-15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A01873-A232-4172-B601-F94030B08325}" type="slidenum">
              <a:rPr lang="en-US" smtClean="0"/>
              <a:t>‹#›</a:t>
            </a:fld>
            <a:endParaRPr lang="en-US"/>
          </a:p>
        </p:txBody>
      </p:sp>
    </p:spTree>
    <p:extLst>
      <p:ext uri="{BB962C8B-B14F-4D97-AF65-F5344CB8AC3E}">
        <p14:creationId xmlns:p14="http://schemas.microsoft.com/office/powerpoint/2010/main" val="2503328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9AD887-7266-4679-BB9B-DCCFB59A9BDF}" type="datetimeFigureOut">
              <a:rPr lang="en-US" smtClean="0"/>
              <a:t>19-Oct-15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A01873-A232-4172-B601-F94030B08325}" type="slidenum">
              <a:rPr lang="en-US" smtClean="0"/>
              <a:t>‹#›</a:t>
            </a:fld>
            <a:endParaRPr lang="en-US"/>
          </a:p>
        </p:txBody>
      </p:sp>
    </p:spTree>
    <p:extLst>
      <p:ext uri="{BB962C8B-B14F-4D97-AF65-F5344CB8AC3E}">
        <p14:creationId xmlns:p14="http://schemas.microsoft.com/office/powerpoint/2010/main" val="1628740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9AD887-7266-4679-BB9B-DCCFB59A9BDF}" type="datetimeFigureOut">
              <a:rPr lang="en-US" smtClean="0"/>
              <a:t>19-Oct-15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A01873-A232-4172-B601-F94030B08325}" type="slidenum">
              <a:rPr lang="en-US" smtClean="0"/>
              <a:t>‹#›</a:t>
            </a:fld>
            <a:endParaRPr lang="en-US"/>
          </a:p>
        </p:txBody>
      </p:sp>
    </p:spTree>
    <p:extLst>
      <p:ext uri="{BB962C8B-B14F-4D97-AF65-F5344CB8AC3E}">
        <p14:creationId xmlns:p14="http://schemas.microsoft.com/office/powerpoint/2010/main" val="2238692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9AD887-7266-4679-BB9B-DCCFB59A9BDF}" type="datetimeFigureOut">
              <a:rPr lang="en-US" smtClean="0"/>
              <a:t>19-Oct-15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01873-A232-4172-B601-F94030B08325}" type="slidenum">
              <a:rPr lang="en-US" smtClean="0"/>
              <a:t>‹#›</a:t>
            </a:fld>
            <a:endParaRPr lang="en-US"/>
          </a:p>
        </p:txBody>
      </p:sp>
    </p:spTree>
    <p:extLst>
      <p:ext uri="{BB962C8B-B14F-4D97-AF65-F5344CB8AC3E}">
        <p14:creationId xmlns:p14="http://schemas.microsoft.com/office/powerpoint/2010/main" val="4043034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9AD887-7266-4679-BB9B-DCCFB59A9BDF}" type="datetimeFigureOut">
              <a:rPr lang="en-US" smtClean="0"/>
              <a:t>19-Oct-15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01873-A232-4172-B601-F94030B08325}" type="slidenum">
              <a:rPr lang="en-US" smtClean="0"/>
              <a:t>‹#›</a:t>
            </a:fld>
            <a:endParaRPr lang="en-US"/>
          </a:p>
        </p:txBody>
      </p:sp>
    </p:spTree>
    <p:extLst>
      <p:ext uri="{BB962C8B-B14F-4D97-AF65-F5344CB8AC3E}">
        <p14:creationId xmlns:p14="http://schemas.microsoft.com/office/powerpoint/2010/main" val="2657944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9AD887-7266-4679-BB9B-DCCFB59A9BDF}" type="datetimeFigureOut">
              <a:rPr lang="en-US" smtClean="0"/>
              <a:t>19-Oct-15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01873-A232-4172-B601-F94030B08325}" type="slidenum">
              <a:rPr lang="en-US" smtClean="0"/>
              <a:t>‹#›</a:t>
            </a:fld>
            <a:endParaRPr lang="en-US"/>
          </a:p>
        </p:txBody>
      </p:sp>
    </p:spTree>
    <p:extLst>
      <p:ext uri="{BB962C8B-B14F-4D97-AF65-F5344CB8AC3E}">
        <p14:creationId xmlns:p14="http://schemas.microsoft.com/office/powerpoint/2010/main" val="1709369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9AD887-7266-4679-BB9B-DCCFB59A9BDF}" type="datetimeFigureOut">
              <a:rPr lang="en-US" smtClean="0"/>
              <a:t>19-Oct-15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01873-A232-4172-B601-F94030B08325}" type="slidenum">
              <a:rPr lang="en-US" smtClean="0"/>
              <a:t>‹#›</a:t>
            </a:fld>
            <a:endParaRPr lang="en-US"/>
          </a:p>
        </p:txBody>
      </p:sp>
    </p:spTree>
    <p:extLst>
      <p:ext uri="{BB962C8B-B14F-4D97-AF65-F5344CB8AC3E}">
        <p14:creationId xmlns:p14="http://schemas.microsoft.com/office/powerpoint/2010/main" val="3301723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962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0120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70897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78761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309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3326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0708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93805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12864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79140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0598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AD887-7266-4679-BB9B-DCCFB59A9BDF}" type="datetimeFigureOut">
              <a:rPr lang="en-US" smtClean="0"/>
              <a:t>19-Oct-15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A01873-A232-4172-B601-F94030B08325}" type="slidenum">
              <a:rPr lang="en-US" smtClean="0"/>
              <a:t>‹#›</a:t>
            </a:fld>
            <a:endParaRPr lang="en-US"/>
          </a:p>
        </p:txBody>
      </p:sp>
    </p:spTree>
    <p:extLst>
      <p:ext uri="{BB962C8B-B14F-4D97-AF65-F5344CB8AC3E}">
        <p14:creationId xmlns:p14="http://schemas.microsoft.com/office/powerpoint/2010/main" val="60553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solidFill>
                  <a:prstClr val="black">
                    <a:tint val="75000"/>
                  </a:prstClr>
                </a:solidFill>
              </a:rPr>
              <a:pPr/>
              <a:t>19-Oct-15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9199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76730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ichard-nixon-mao-zedong.jpg"/>
          <p:cNvPicPr>
            <a:picLocks noChangeAspect="1"/>
          </p:cNvPicPr>
          <p:nvPr/>
        </p:nvPicPr>
        <p:blipFill>
          <a:blip r:embed="rId3" cstate="print"/>
          <a:stretch>
            <a:fillRect/>
          </a:stretch>
        </p:blipFill>
        <p:spPr>
          <a:xfrm>
            <a:off x="1819175" y="0"/>
            <a:ext cx="8752572" cy="6705600"/>
          </a:xfrm>
          <a:prstGeom prst="rect">
            <a:avLst/>
          </a:prstGeom>
        </p:spPr>
      </p:pic>
    </p:spTree>
    <p:extLst>
      <p:ext uri="{BB962C8B-B14F-4D97-AF65-F5344CB8AC3E}">
        <p14:creationId xmlns:p14="http://schemas.microsoft.com/office/powerpoint/2010/main" val="15941839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ezhnev_and_nixon.jpg"/>
          <p:cNvPicPr>
            <a:picLocks noChangeAspect="1"/>
          </p:cNvPicPr>
          <p:nvPr/>
        </p:nvPicPr>
        <p:blipFill>
          <a:blip r:embed="rId3" cstate="print"/>
          <a:stretch>
            <a:fillRect/>
          </a:stretch>
        </p:blipFill>
        <p:spPr>
          <a:xfrm>
            <a:off x="1524000" y="0"/>
            <a:ext cx="9144000" cy="4994910"/>
          </a:xfrm>
          <a:prstGeom prst="rect">
            <a:avLst/>
          </a:prstGeom>
        </p:spPr>
      </p:pic>
    </p:spTree>
    <p:extLst>
      <p:ext uri="{BB962C8B-B14F-4D97-AF65-F5344CB8AC3E}">
        <p14:creationId xmlns:p14="http://schemas.microsoft.com/office/powerpoint/2010/main" val="26535056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228601"/>
            <a:ext cx="7239000" cy="6740307"/>
          </a:xfrm>
          <a:prstGeom prst="rect">
            <a:avLst/>
          </a:prstGeom>
          <a:noFill/>
        </p:spPr>
        <p:txBody>
          <a:bodyPr wrap="square" rtlCol="0">
            <a:spAutoFit/>
          </a:bodyPr>
          <a:lstStyle/>
          <a:p>
            <a:r>
              <a:rPr lang="en-US" sz="1200" b="1" cap="small" dirty="0">
                <a:solidFill>
                  <a:prstClr val="black"/>
                </a:solidFill>
              </a:rPr>
              <a:t>            	President Nixon:</a:t>
            </a:r>
            <a:r>
              <a:rPr lang="en-US" sz="1200" dirty="0">
                <a:solidFill>
                  <a:prstClr val="black"/>
                </a:solidFill>
              </a:rPr>
              <a:t> I said [to UN ambassador George H.W. Bush prepare a memo entitled], “Proposed Reward and Punishment to UN Vote.”</a:t>
            </a:r>
          </a:p>
          <a:p>
            <a:r>
              <a:rPr lang="en-US" sz="1200" dirty="0">
                <a:solidFill>
                  <a:prstClr val="black"/>
                </a:solidFill>
              </a:rPr>
              <a:t>            	There it is. It’s an historical note that will go in the files. By God, we’re going to do it. I’m—we’re going to do it.</a:t>
            </a:r>
          </a:p>
          <a:p>
            <a:r>
              <a:rPr lang="en-US" sz="1200" dirty="0">
                <a:solidFill>
                  <a:prstClr val="black"/>
                </a:solidFill>
              </a:rPr>
              <a:t>            	Oh, boy, let one of those black bastards who voted against us ask to come in and see me. Never will they cross the threshold of this room again, one of those little countries. Botswana, some of those others. Screw ‘</a:t>
            </a:r>
            <a:r>
              <a:rPr lang="en-US" sz="1200" dirty="0" err="1">
                <a:solidFill>
                  <a:prstClr val="black"/>
                </a:solidFill>
              </a:rPr>
              <a:t>em</a:t>
            </a:r>
            <a:r>
              <a:rPr lang="en-US" sz="1200" dirty="0">
                <a:solidFill>
                  <a:prstClr val="black"/>
                </a:solidFill>
              </a:rPr>
              <a:t>! Never!</a:t>
            </a:r>
          </a:p>
          <a:p>
            <a:r>
              <a:rPr lang="en-US" sz="1200" dirty="0">
                <a:solidFill>
                  <a:prstClr val="black"/>
                </a:solidFill>
              </a:rPr>
              <a:t>            	 I’ll see Ghana, because they voted with us. But I </a:t>
            </a:r>
            <a:r>
              <a:rPr lang="en-US" sz="1200" dirty="0" err="1">
                <a:solidFill>
                  <a:prstClr val="black"/>
                </a:solidFill>
              </a:rPr>
              <a:t>ain’t</a:t>
            </a:r>
            <a:r>
              <a:rPr lang="en-US" sz="1200" dirty="0">
                <a:solidFill>
                  <a:prstClr val="black"/>
                </a:solidFill>
              </a:rPr>
              <a:t> going to see Botswana.</a:t>
            </a:r>
          </a:p>
          <a:p>
            <a:r>
              <a:rPr lang="en-US" sz="1200" dirty="0">
                <a:solidFill>
                  <a:prstClr val="black"/>
                </a:solidFill>
              </a:rPr>
              <a:t>	Now, of course, you’ve got to see England and France and the rest. That has something else to .. . but I’ll be goddamned cool to Italy the next time they park around in here, because they should have voted with us. They didn’t have a reason to vote the other way, except they decided that that’s where their fish were fried.</a:t>
            </a:r>
          </a:p>
          <a:p>
            <a:r>
              <a:rPr lang="en-US" sz="1200" dirty="0">
                <a:solidFill>
                  <a:prstClr val="black"/>
                </a:solidFill>
              </a:rPr>
              <a:t>	But George [H.W. Bush] wants us to screw ‘</a:t>
            </a:r>
            <a:r>
              <a:rPr lang="en-US" sz="1200" dirty="0" err="1">
                <a:solidFill>
                  <a:prstClr val="black"/>
                </a:solidFill>
              </a:rPr>
              <a:t>em</a:t>
            </a:r>
            <a:r>
              <a:rPr lang="en-US" sz="1200" dirty="0">
                <a:solidFill>
                  <a:prstClr val="black"/>
                </a:solidFill>
              </a:rPr>
              <a:t>? All right. But he doesn’t want me to say it, though, he knows I can’t say it.</a:t>
            </a:r>
          </a:p>
          <a:p>
            <a:r>
              <a:rPr lang="en-US" sz="1200" dirty="0">
                <a:solidFill>
                  <a:prstClr val="black"/>
                </a:solidFill>
              </a:rPr>
              <a:t>	</a:t>
            </a:r>
            <a:r>
              <a:rPr lang="en-US" sz="1200" b="1" cap="small" dirty="0">
                <a:solidFill>
                  <a:prstClr val="black"/>
                </a:solidFill>
              </a:rPr>
              <a:t> </a:t>
            </a:r>
            <a:r>
              <a:rPr lang="en-US" sz="1200" b="1" cap="small" dirty="0">
                <a:solidFill>
                  <a:prstClr val="black"/>
                </a:solidFill>
              </a:rPr>
              <a:t>Bob Haldeman</a:t>
            </a:r>
            <a:r>
              <a:rPr lang="en-US" sz="1200" b="1" cap="small" dirty="0">
                <a:solidFill>
                  <a:prstClr val="black"/>
                </a:solidFill>
              </a:rPr>
              <a:t>:</a:t>
            </a:r>
            <a:r>
              <a:rPr lang="en-US" sz="1200" dirty="0">
                <a:solidFill>
                  <a:prstClr val="black"/>
                </a:solidFill>
              </a:rPr>
              <a:t> </a:t>
            </a:r>
            <a:r>
              <a:rPr lang="en-US" sz="1200" dirty="0">
                <a:solidFill>
                  <a:prstClr val="black"/>
                </a:solidFill>
              </a:rPr>
              <a:t>No, but he—</a:t>
            </a:r>
          </a:p>
          <a:p>
            <a:r>
              <a:rPr lang="en-US" sz="1200" dirty="0">
                <a:solidFill>
                  <a:prstClr val="black"/>
                </a:solidFill>
              </a:rPr>
              <a:t>	</a:t>
            </a:r>
            <a:r>
              <a:rPr lang="en-US" sz="1200" b="1" cap="small" dirty="0">
                <a:solidFill>
                  <a:prstClr val="black"/>
                </a:solidFill>
              </a:rPr>
              <a:t> </a:t>
            </a:r>
            <a:r>
              <a:rPr lang="en-US" sz="1200" b="1" cap="small" dirty="0">
                <a:solidFill>
                  <a:prstClr val="black"/>
                </a:solidFill>
              </a:rPr>
              <a:t>President Nixon:</a:t>
            </a:r>
            <a:r>
              <a:rPr lang="en-US" sz="1200" dirty="0">
                <a:solidFill>
                  <a:prstClr val="black"/>
                </a:solidFill>
              </a:rPr>
              <a:t> He agreed with what I said to these bastards.</a:t>
            </a:r>
          </a:p>
          <a:p>
            <a:r>
              <a:rPr lang="en-US" sz="1200" dirty="0">
                <a:solidFill>
                  <a:prstClr val="black"/>
                </a:solidFill>
              </a:rPr>
              <a:t>[</a:t>
            </a:r>
            <a:r>
              <a:rPr lang="en-US" sz="1200" i="1" dirty="0">
                <a:solidFill>
                  <a:prstClr val="black"/>
                </a:solidFill>
              </a:rPr>
              <a:t>Break</a:t>
            </a:r>
            <a:r>
              <a:rPr lang="en-US" sz="1200" dirty="0">
                <a:solidFill>
                  <a:prstClr val="black"/>
                </a:solidFill>
              </a:rPr>
              <a:t>.]</a:t>
            </a:r>
          </a:p>
          <a:p>
            <a:r>
              <a:rPr lang="en-US" sz="1200" b="1" cap="small" dirty="0">
                <a:solidFill>
                  <a:prstClr val="black"/>
                </a:solidFill>
              </a:rPr>
              <a:t>	President </a:t>
            </a:r>
            <a:r>
              <a:rPr lang="en-US" sz="1200" b="1" cap="small" dirty="0">
                <a:solidFill>
                  <a:prstClr val="black"/>
                </a:solidFill>
              </a:rPr>
              <a:t>Nixon:</a:t>
            </a:r>
            <a:r>
              <a:rPr lang="en-US" sz="1200" dirty="0">
                <a:solidFill>
                  <a:prstClr val="black"/>
                </a:solidFill>
              </a:rPr>
              <a:t> Oh, ask Henry [Kissinger] to do this: I want Bush on a confidential basis to give to Henry the list of the countries he particularly wants to have shafted. You know, just give us a list. In absolute confidence. I don’t want it on a piece of—I just want it on a piece of blank paper. Or have him send it to me. And a list of those that he really feels we ought to do something for. Would he do that?</a:t>
            </a:r>
          </a:p>
          <a:p>
            <a:r>
              <a:rPr lang="en-US" sz="1200" dirty="0">
                <a:solidFill>
                  <a:prstClr val="black"/>
                </a:solidFill>
              </a:rPr>
              <a:t>	You can’t get that—State would never go for this. That poor [</a:t>
            </a:r>
            <a:r>
              <a:rPr lang="en-US" sz="1200" dirty="0" err="1">
                <a:solidFill>
                  <a:prstClr val="black"/>
                </a:solidFill>
              </a:rPr>
              <a:t>Ass’t</a:t>
            </a:r>
            <a:r>
              <a:rPr lang="en-US" sz="1200" dirty="0">
                <a:solidFill>
                  <a:prstClr val="black"/>
                </a:solidFill>
              </a:rPr>
              <a:t> Secretary of State for African Affairs David] Newsom—that poor son of a bitch is so soft in the head. But I’ve been sick of the African countries for so many years that I’ve—</a:t>
            </a:r>
          </a:p>
          <a:p>
            <a:r>
              <a:rPr lang="en-US" sz="1200" b="1" cap="small" dirty="0">
                <a:solidFill>
                  <a:prstClr val="black"/>
                </a:solidFill>
              </a:rPr>
              <a:t>           </a:t>
            </a:r>
            <a:r>
              <a:rPr lang="en-US" sz="1200" b="1" cap="small" dirty="0">
                <a:solidFill>
                  <a:prstClr val="black"/>
                </a:solidFill>
              </a:rPr>
              <a:t>	Haldeman</a:t>
            </a:r>
            <a:r>
              <a:rPr lang="en-US" sz="1200" b="1" cap="small" dirty="0">
                <a:solidFill>
                  <a:prstClr val="black"/>
                </a:solidFill>
              </a:rPr>
              <a:t>:</a:t>
            </a:r>
            <a:r>
              <a:rPr lang="en-US" sz="1200" dirty="0">
                <a:solidFill>
                  <a:prstClr val="black"/>
                </a:solidFill>
              </a:rPr>
              <a:t> Well, they’re a pain in the ass anyway.</a:t>
            </a:r>
          </a:p>
          <a:p>
            <a:r>
              <a:rPr lang="en-US" sz="1200" b="1" cap="small" dirty="0">
                <a:solidFill>
                  <a:prstClr val="black"/>
                </a:solidFill>
              </a:rPr>
              <a:t>           </a:t>
            </a:r>
            <a:r>
              <a:rPr lang="en-US" sz="1200" b="1" cap="small" dirty="0">
                <a:solidFill>
                  <a:prstClr val="black"/>
                </a:solidFill>
              </a:rPr>
              <a:t>	President </a:t>
            </a:r>
            <a:r>
              <a:rPr lang="en-US" sz="1200" b="1" cap="small" dirty="0">
                <a:solidFill>
                  <a:prstClr val="black"/>
                </a:solidFill>
              </a:rPr>
              <a:t>Nixon:</a:t>
            </a:r>
            <a:r>
              <a:rPr lang="en-US" sz="1200" dirty="0">
                <a:solidFill>
                  <a:prstClr val="black"/>
                </a:solidFill>
              </a:rPr>
              <a:t> Well, for </a:t>
            </a:r>
            <a:r>
              <a:rPr lang="en-US" sz="1200" dirty="0" err="1">
                <a:solidFill>
                  <a:prstClr val="black"/>
                </a:solidFill>
              </a:rPr>
              <a:t>chrissakes</a:t>
            </a:r>
            <a:r>
              <a:rPr lang="en-US" sz="1200" dirty="0">
                <a:solidFill>
                  <a:prstClr val="black"/>
                </a:solidFill>
              </a:rPr>
              <a:t>, do you know how many people Botswana’s got? It shouldn’t even be a country. They put it in there as a buffer to South Africa. As Henry [Kissinger] said, it’s a desert land. They’ve got 300,000 people. </a:t>
            </a:r>
            <a:r>
              <a:rPr lang="en-US" sz="1200" dirty="0">
                <a:solidFill>
                  <a:prstClr val="black"/>
                </a:solidFill>
              </a:rPr>
              <a:t>In Botswana</a:t>
            </a:r>
            <a:r>
              <a:rPr lang="en-US" sz="1200" dirty="0">
                <a:solidFill>
                  <a:prstClr val="black"/>
                </a:solidFill>
              </a:rPr>
              <a:t>! Botswana! </a:t>
            </a:r>
            <a:r>
              <a:rPr lang="en-US" sz="1200" dirty="0">
                <a:solidFill>
                  <a:prstClr val="black"/>
                </a:solidFill>
              </a:rPr>
              <a:t>[</a:t>
            </a:r>
            <a:r>
              <a:rPr lang="en-US" sz="1200" i="1" dirty="0">
                <a:solidFill>
                  <a:prstClr val="black"/>
                </a:solidFill>
              </a:rPr>
              <a:t>Cross-talk</a:t>
            </a:r>
            <a:r>
              <a:rPr lang="en-US" sz="1200" dirty="0">
                <a:solidFill>
                  <a:prstClr val="black"/>
                </a:solidFill>
              </a:rPr>
              <a:t>.] They created </a:t>
            </a:r>
            <a:r>
              <a:rPr lang="en-US" sz="1200" dirty="0">
                <a:solidFill>
                  <a:prstClr val="black"/>
                </a:solidFill>
              </a:rPr>
              <a:t>the goddamn place!</a:t>
            </a:r>
          </a:p>
          <a:p>
            <a:r>
              <a:rPr lang="en-US" sz="1200" b="1" cap="small" dirty="0">
                <a:solidFill>
                  <a:prstClr val="black"/>
                </a:solidFill>
              </a:rPr>
              <a:t>          </a:t>
            </a:r>
            <a:r>
              <a:rPr lang="en-US" sz="1200" b="1" cap="small" dirty="0">
                <a:solidFill>
                  <a:prstClr val="black"/>
                </a:solidFill>
              </a:rPr>
              <a:t>	Haldeman</a:t>
            </a:r>
            <a:r>
              <a:rPr lang="en-US" sz="1200" b="1" cap="small" dirty="0">
                <a:solidFill>
                  <a:prstClr val="black"/>
                </a:solidFill>
              </a:rPr>
              <a:t>:</a:t>
            </a:r>
            <a:r>
              <a:rPr lang="en-US" sz="1200" dirty="0">
                <a:solidFill>
                  <a:prstClr val="black"/>
                </a:solidFill>
              </a:rPr>
              <a:t> How many people does </a:t>
            </a:r>
            <a:r>
              <a:rPr lang="en-US" sz="1200" i="1" dirty="0">
                <a:solidFill>
                  <a:prstClr val="black"/>
                </a:solidFill>
              </a:rPr>
              <a:t>[</a:t>
            </a:r>
            <a:r>
              <a:rPr lang="en-US" sz="1200" i="1" dirty="0" err="1">
                <a:solidFill>
                  <a:prstClr val="black"/>
                </a:solidFill>
              </a:rPr>
              <a:t>mis</a:t>
            </a:r>
            <a:r>
              <a:rPr lang="en-US" sz="1200" i="1" dirty="0">
                <a:solidFill>
                  <a:prstClr val="black"/>
                </a:solidFill>
              </a:rPr>
              <a:t>-pronouncing it]</a:t>
            </a:r>
            <a:r>
              <a:rPr lang="en-US" sz="1200" dirty="0">
                <a:solidFill>
                  <a:prstClr val="black"/>
                </a:solidFill>
              </a:rPr>
              <a:t> Qatar have? I didn’t even know there was a country called Qatar.</a:t>
            </a:r>
          </a:p>
          <a:p>
            <a:r>
              <a:rPr lang="en-US" sz="1200" b="1" cap="small" dirty="0">
                <a:solidFill>
                  <a:prstClr val="black"/>
                </a:solidFill>
              </a:rPr>
              <a:t>         </a:t>
            </a:r>
            <a:r>
              <a:rPr lang="en-US" sz="1200" b="1" cap="small" dirty="0">
                <a:solidFill>
                  <a:prstClr val="black"/>
                </a:solidFill>
              </a:rPr>
              <a:t>	President </a:t>
            </a:r>
            <a:r>
              <a:rPr lang="en-US" sz="1200" b="1" cap="small" dirty="0">
                <a:solidFill>
                  <a:prstClr val="black"/>
                </a:solidFill>
              </a:rPr>
              <a:t>Nixon:</a:t>
            </a:r>
            <a:r>
              <a:rPr lang="en-US" sz="1200" dirty="0">
                <a:solidFill>
                  <a:prstClr val="black"/>
                </a:solidFill>
              </a:rPr>
              <a:t> Oh, sure.</a:t>
            </a:r>
            <a:endParaRPr lang="en-US" sz="1200" b="1" cap="small" dirty="0">
              <a:solidFill>
                <a:prstClr val="black"/>
              </a:solidFill>
            </a:endParaRPr>
          </a:p>
          <a:p>
            <a:r>
              <a:rPr lang="en-US" sz="1200" b="1" cap="small" dirty="0">
                <a:solidFill>
                  <a:prstClr val="black"/>
                </a:solidFill>
              </a:rPr>
              <a:t>         </a:t>
            </a:r>
            <a:r>
              <a:rPr lang="en-US" sz="1200" b="1" cap="small" dirty="0">
                <a:solidFill>
                  <a:prstClr val="black"/>
                </a:solidFill>
              </a:rPr>
              <a:t>	Chuck </a:t>
            </a:r>
            <a:r>
              <a:rPr lang="en-US" sz="1200" b="1" cap="small" dirty="0">
                <a:solidFill>
                  <a:prstClr val="black"/>
                </a:solidFill>
              </a:rPr>
              <a:t>Colson:</a:t>
            </a:r>
            <a:r>
              <a:rPr lang="en-US" sz="1200" dirty="0">
                <a:solidFill>
                  <a:prstClr val="black"/>
                </a:solidFill>
              </a:rPr>
              <a:t> I’d say two or three hundred— </a:t>
            </a:r>
          </a:p>
          <a:p>
            <a:r>
              <a:rPr lang="en-US" sz="1200" b="1" cap="small" dirty="0">
                <a:solidFill>
                  <a:prstClr val="black"/>
                </a:solidFill>
              </a:rPr>
              <a:t>         </a:t>
            </a:r>
            <a:r>
              <a:rPr lang="en-US" sz="1200" b="1" cap="small" dirty="0">
                <a:solidFill>
                  <a:prstClr val="black"/>
                </a:solidFill>
              </a:rPr>
              <a:t>	President </a:t>
            </a:r>
            <a:r>
              <a:rPr lang="en-US" sz="1200" b="1" cap="small" dirty="0">
                <a:solidFill>
                  <a:prstClr val="black"/>
                </a:solidFill>
              </a:rPr>
              <a:t>Nixon: </a:t>
            </a:r>
            <a:r>
              <a:rPr lang="en-US" sz="1200" dirty="0">
                <a:solidFill>
                  <a:prstClr val="black"/>
                </a:solidFill>
              </a:rPr>
              <a:t>250 thousand [people].</a:t>
            </a:r>
          </a:p>
          <a:p>
            <a:r>
              <a:rPr lang="en-US" sz="1200" b="1" cap="small" dirty="0">
                <a:solidFill>
                  <a:prstClr val="black"/>
                </a:solidFill>
              </a:rPr>
              <a:t>         </a:t>
            </a:r>
            <a:r>
              <a:rPr lang="en-US" sz="1200" b="1" cap="small" dirty="0">
                <a:solidFill>
                  <a:prstClr val="black"/>
                </a:solidFill>
              </a:rPr>
              <a:t>	Haldeman</a:t>
            </a:r>
            <a:r>
              <a:rPr lang="en-US" sz="1200" b="1" cap="small" dirty="0">
                <a:solidFill>
                  <a:prstClr val="black"/>
                </a:solidFill>
              </a:rPr>
              <a:t>: </a:t>
            </a:r>
            <a:r>
              <a:rPr lang="en-US" sz="1200" dirty="0">
                <a:solidFill>
                  <a:prstClr val="black"/>
                </a:solidFill>
              </a:rPr>
              <a:t>I had never heard of the country, and there they were.</a:t>
            </a:r>
            <a:endParaRPr lang="en-US" sz="1200" dirty="0">
              <a:solidFill>
                <a:prstClr val="black"/>
              </a:solidFill>
            </a:endParaRPr>
          </a:p>
          <a:p>
            <a:endParaRPr lang="en-US" sz="1200" dirty="0">
              <a:solidFill>
                <a:prstClr val="black"/>
              </a:solidFill>
            </a:endParaRPr>
          </a:p>
          <a:p>
            <a:endParaRPr lang="en-US" sz="1200" dirty="0">
              <a:solidFill>
                <a:prstClr val="black"/>
              </a:solidFill>
            </a:endParaRPr>
          </a:p>
        </p:txBody>
      </p:sp>
      <p:pic>
        <p:nvPicPr>
          <p:cNvPr id="3" name="4-nixon-haldeman-untaiwan vo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63000" y="5486400"/>
            <a:ext cx="609600" cy="609600"/>
          </a:xfrm>
          <a:prstGeom prst="rect">
            <a:avLst/>
          </a:prstGeom>
        </p:spPr>
      </p:pic>
    </p:spTree>
    <p:extLst>
      <p:ext uri="{BB962C8B-B14F-4D97-AF65-F5344CB8AC3E}">
        <p14:creationId xmlns:p14="http://schemas.microsoft.com/office/powerpoint/2010/main" val="21057436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98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Words>
  <Application>Microsoft Office PowerPoint</Application>
  <PresentationFormat>Widescreen</PresentationFormat>
  <Paragraphs>21</Paragraphs>
  <Slides>4</Slides>
  <Notes>3</Notes>
  <HiddenSlides>0</HiddenSlides>
  <MMClips>1</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vt:i4>
      </vt:variant>
    </vt:vector>
  </HeadingPairs>
  <TitlesOfParts>
    <vt:vector size="9" baseType="lpstr">
      <vt:lpstr>Arial</vt:lpstr>
      <vt:lpstr>Calibri</vt:lpstr>
      <vt:lpstr>Calibri Light</vt:lpstr>
      <vt:lpstr>Office Theme</vt:lpstr>
      <vt:lpstr>1_Office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1</cp:revision>
  <dcterms:created xsi:type="dcterms:W3CDTF">2015-10-20T01:02:05Z</dcterms:created>
  <dcterms:modified xsi:type="dcterms:W3CDTF">2015-10-20T01:02:14Z</dcterms:modified>
</cp:coreProperties>
</file>