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sldIdLst>
    <p:sldId id="303" r:id="rId3"/>
    <p:sldId id="446" r:id="rId4"/>
    <p:sldId id="304" r:id="rId5"/>
    <p:sldId id="350" r:id="rId6"/>
    <p:sldId id="306" r:id="rId7"/>
    <p:sldId id="455" r:id="rId8"/>
    <p:sldId id="452" r:id="rId9"/>
    <p:sldId id="453" r:id="rId10"/>
    <p:sldId id="307" r:id="rId11"/>
    <p:sldId id="448" r:id="rId12"/>
    <p:sldId id="308" r:id="rId13"/>
    <p:sldId id="310" r:id="rId14"/>
    <p:sldId id="311" r:id="rId15"/>
    <p:sldId id="327" r:id="rId16"/>
    <p:sldId id="328" r:id="rId17"/>
    <p:sldId id="322" r:id="rId18"/>
    <p:sldId id="456" r:id="rId19"/>
    <p:sldId id="325" r:id="rId20"/>
    <p:sldId id="326" r:id="rId21"/>
    <p:sldId id="432" r:id="rId22"/>
    <p:sldId id="351" r:id="rId23"/>
    <p:sldId id="354" r:id="rId24"/>
    <p:sldId id="357" r:id="rId25"/>
    <p:sldId id="359" r:id="rId26"/>
    <p:sldId id="383" r:id="rId27"/>
    <p:sldId id="388" r:id="rId28"/>
    <p:sldId id="389" r:id="rId29"/>
    <p:sldId id="449" r:id="rId30"/>
    <p:sldId id="409" r:id="rId31"/>
    <p:sldId id="414" r:id="rId32"/>
    <p:sldId id="419" r:id="rId33"/>
    <p:sldId id="433" r:id="rId34"/>
    <p:sldId id="434" r:id="rId35"/>
    <p:sldId id="451" r:id="rId36"/>
    <p:sldId id="438" r:id="rId37"/>
    <p:sldId id="460" r:id="rId38"/>
    <p:sldId id="459" r:id="rId39"/>
    <p:sldId id="457" r:id="rId40"/>
    <p:sldId id="458" r:id="rId41"/>
    <p:sldId id="461" r:id="rId42"/>
    <p:sldId id="441" r:id="rId43"/>
    <p:sldId id="445" r:id="rId44"/>
    <p:sldId id="442" r:id="rId45"/>
    <p:sldId id="450" r:id="rId46"/>
    <p:sldId id="443"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24C35-9969-4ED6-B148-ABA8CB801D1F}" type="datetimeFigureOut">
              <a:rPr lang="en-US" smtClean="0"/>
              <a:pPr/>
              <a:t>19-Oct-15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E472EC-A5C8-4242-AAC2-DF963F60A2BC}" type="slidenum">
              <a:rPr lang="en-US" smtClean="0"/>
              <a:pPr/>
              <a:t>‹#›</a:t>
            </a:fld>
            <a:endParaRPr lang="en-US"/>
          </a:p>
        </p:txBody>
      </p:sp>
    </p:spTree>
    <p:extLst>
      <p:ext uri="{BB962C8B-B14F-4D97-AF65-F5344CB8AC3E}">
        <p14:creationId xmlns:p14="http://schemas.microsoft.com/office/powerpoint/2010/main" val="43576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54827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020880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72550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9168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220295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111223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815904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6531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089555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25320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893083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468726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516358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747390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763674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892709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00282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638807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563132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425281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254442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31493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19498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824741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984538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pPr/>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pPr/>
              <a:t>19-Oct-15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pPr/>
              <a:t>19-Oct-15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pPr/>
              <a:t>19-Oct-15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pPr/>
              <a:t>19-Oct-15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19-Oct-15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19-Oct-15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4099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3416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4007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0198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897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0002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9127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4833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596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5899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7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pPr/>
              <a:t>19-Oct-15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616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8.png"/><Relationship Id="rId4"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8.png"/><Relationship Id="rId4" Type="http://schemas.openxmlformats.org/officeDocument/2006/relationships/notesSlide" Target="../notesSlides/notesSlide24.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8.png"/><Relationship Id="rId4" Type="http://schemas.openxmlformats.org/officeDocument/2006/relationships/notesSlide" Target="../notesSlides/notesSlide25.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warchat.org/pictures/vietnam_war_map.gif"/>
          <p:cNvPicPr>
            <a:picLocks noChangeAspect="1" noChangeArrowheads="1"/>
          </p:cNvPicPr>
          <p:nvPr/>
        </p:nvPicPr>
        <p:blipFill>
          <a:blip r:embed="rId3" cstate="print"/>
          <a:srcRect/>
          <a:stretch>
            <a:fillRect/>
          </a:stretch>
        </p:blipFill>
        <p:spPr bwMode="auto">
          <a:xfrm>
            <a:off x="3110053" y="0"/>
            <a:ext cx="3191256" cy="6858000"/>
          </a:xfrm>
          <a:prstGeom prst="rect">
            <a:avLst/>
          </a:prstGeom>
          <a:noFill/>
        </p:spPr>
      </p:pic>
    </p:spTree>
    <p:extLst>
      <p:ext uri="{BB962C8B-B14F-4D97-AF65-F5344CB8AC3E}">
        <p14:creationId xmlns:p14="http://schemas.microsoft.com/office/powerpoint/2010/main" val="3452265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838200"/>
            <a:ext cx="6324600" cy="2585323"/>
          </a:xfrm>
          <a:prstGeom prst="rect">
            <a:avLst/>
          </a:prstGeom>
          <a:noFill/>
        </p:spPr>
        <p:txBody>
          <a:bodyPr wrap="square" rtlCol="0">
            <a:spAutoFit/>
          </a:bodyPr>
          <a:lstStyle/>
          <a:p>
            <a:pPr algn="ctr"/>
            <a:r>
              <a:rPr lang="en-US" dirty="0" smtClean="0"/>
              <a:t>NSC-68 (1950)</a:t>
            </a:r>
          </a:p>
          <a:p>
            <a:endParaRPr lang="en-US" dirty="0"/>
          </a:p>
          <a:p>
            <a:r>
              <a:rPr lang="en-US" dirty="0" smtClean="0"/>
              <a:t>Need “effort </a:t>
            </a:r>
            <a:r>
              <a:rPr lang="en-US" dirty="0"/>
              <a:t>by all means short of war to (1) block further expansion of Soviet power, (2) expose the falsities of Soviet pretensions, (3) induce a retraction of the Kremlin’s control and influence and (4) in general, so foster the seeds of destruction within the Soviet system that the Kremlin is brought at least to the point of modifying its behavior to conform to a generally accepted international </a:t>
            </a:r>
            <a:r>
              <a:rPr lang="en-US" dirty="0" smtClean="0"/>
              <a:t>standard.”</a:t>
            </a:r>
            <a:endParaRPr lang="en-US" dirty="0"/>
          </a:p>
        </p:txBody>
      </p:sp>
    </p:spTree>
    <p:extLst>
      <p:ext uri="{BB962C8B-B14F-4D97-AF65-F5344CB8AC3E}">
        <p14:creationId xmlns:p14="http://schemas.microsoft.com/office/powerpoint/2010/main" val="3141661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hitchcock.itc.virginia.edu/ViewingAmerica/roundtables/roundtable8/images/diem.jpg"/>
          <p:cNvPicPr>
            <a:picLocks noChangeAspect="1" noChangeArrowheads="1"/>
          </p:cNvPicPr>
          <p:nvPr/>
        </p:nvPicPr>
        <p:blipFill>
          <a:blip r:embed="rId3" cstate="print"/>
          <a:srcRect/>
          <a:stretch>
            <a:fillRect/>
          </a:stretch>
        </p:blipFill>
        <p:spPr bwMode="auto">
          <a:xfrm>
            <a:off x="974313" y="0"/>
            <a:ext cx="7259359" cy="6858000"/>
          </a:xfrm>
          <a:prstGeom prst="rect">
            <a:avLst/>
          </a:prstGeom>
          <a:noFill/>
        </p:spPr>
      </p:pic>
    </p:spTree>
    <p:extLst>
      <p:ext uri="{BB962C8B-B14F-4D97-AF65-F5344CB8AC3E}">
        <p14:creationId xmlns:p14="http://schemas.microsoft.com/office/powerpoint/2010/main" val="1921376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0" tIns="158700" rIns="0" bIns="158700" numCol="1" anchor="ctr" anchorCtr="0" compatLnSpc="1">
            <a:prstTxWarp prst="textNoShape">
              <a:avLst/>
            </a:prstTxWarp>
            <a:spAutoFit/>
          </a:bodyPr>
          <a:lstStyle/>
          <a:p>
            <a:pPr fontAlgn="base">
              <a:spcBef>
                <a:spcPct val="0"/>
              </a:spcBef>
              <a:spcAft>
                <a:spcPct val="0"/>
              </a:spcAft>
            </a:pPr>
            <a:r>
              <a:rPr lang="en-US" sz="900" smtClean="0">
                <a:solidFill>
                  <a:srgbClr val="000000"/>
                </a:solidFill>
                <a:latin typeface="Courier New" pitchFamily="49" charset="0"/>
                <a:cs typeface="Courier New" pitchFamily="49" charset="0"/>
              </a:rPr>
              <a:t>23199505891</a:t>
            </a:r>
            <a:r>
              <a:rPr lang="en-US" sz="700" smtClean="0">
                <a:solidFill>
                  <a:prstClr val="black"/>
                </a:solidFill>
                <a:latin typeface="Arial" pitchFamily="34" charset="0"/>
                <a:cs typeface="Arial" pitchFamily="34" charset="0"/>
              </a:rPr>
              <a:t> </a:t>
            </a:r>
            <a:endParaRPr lang="en-US" smtClean="0">
              <a:solidFill>
                <a:prstClr val="black"/>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75" y="206214"/>
            <a:ext cx="8759325" cy="6499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1614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cla.calpoly.edu/~lcall/204/8-10/vietnam_map.jpg"/>
          <p:cNvPicPr>
            <a:picLocks noChangeAspect="1" noChangeArrowheads="1"/>
          </p:cNvPicPr>
          <p:nvPr/>
        </p:nvPicPr>
        <p:blipFill>
          <a:blip r:embed="rId3" cstate="print"/>
          <a:srcRect/>
          <a:stretch>
            <a:fillRect/>
          </a:stretch>
        </p:blipFill>
        <p:spPr bwMode="auto">
          <a:xfrm>
            <a:off x="1255395" y="-19800"/>
            <a:ext cx="7279005" cy="6877800"/>
          </a:xfrm>
          <a:prstGeom prst="rect">
            <a:avLst/>
          </a:prstGeom>
          <a:noFill/>
        </p:spPr>
      </p:pic>
    </p:spTree>
    <p:extLst>
      <p:ext uri="{BB962C8B-B14F-4D97-AF65-F5344CB8AC3E}">
        <p14:creationId xmlns:p14="http://schemas.microsoft.com/office/powerpoint/2010/main" val="24695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0"/>
            <a:ext cx="6400800" cy="6400800"/>
          </a:xfrm>
          <a:prstGeom prst="rect">
            <a:avLst/>
          </a:prstGeom>
        </p:spPr>
      </p:pic>
    </p:spTree>
    <p:extLst>
      <p:ext uri="{BB962C8B-B14F-4D97-AF65-F5344CB8AC3E}">
        <p14:creationId xmlns:p14="http://schemas.microsoft.com/office/powerpoint/2010/main" val="664344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
            <a:ext cx="7086600" cy="6001643"/>
          </a:xfrm>
          <a:prstGeom prst="rect">
            <a:avLst/>
          </a:prstGeom>
          <a:noFill/>
        </p:spPr>
        <p:txBody>
          <a:bodyPr wrap="square" rtlCol="0">
            <a:spAutoFit/>
          </a:bodyPr>
          <a:lstStyle/>
          <a:p>
            <a:r>
              <a:rPr lang="en-US" sz="1400" b="1" cap="small" dirty="0" smtClean="0">
                <a:solidFill>
                  <a:prstClr val="black"/>
                </a:solidFill>
              </a:rPr>
              <a:t>	</a:t>
            </a:r>
            <a:r>
              <a:rPr lang="en-US" sz="1600" b="1" cap="small" dirty="0" smtClean="0">
                <a:solidFill>
                  <a:prstClr val="black"/>
                </a:solidFill>
              </a:rPr>
              <a:t>Robert McNamara:</a:t>
            </a:r>
            <a:r>
              <a:rPr lang="en-US" sz="1600" dirty="0">
                <a:solidFill>
                  <a:prstClr val="black"/>
                </a:solidFill>
              </a:rPr>
              <a:t> </a:t>
            </a:r>
            <a:r>
              <a:rPr lang="en-US" sz="1600" dirty="0" smtClean="0">
                <a:solidFill>
                  <a:prstClr val="black"/>
                </a:solidFill>
              </a:rPr>
              <a:t>If you saw the weapons that they’re using, the ammunition they’re using, I think you’d agree most of the effort is indigenous.</a:t>
            </a:r>
          </a:p>
          <a:p>
            <a:r>
              <a:rPr lang="en-US" sz="1600" dirty="0" smtClean="0">
                <a:solidFill>
                  <a:prstClr val="black"/>
                </a:solidFill>
              </a:rPr>
              <a:t>[Break.]</a:t>
            </a:r>
          </a:p>
          <a:p>
            <a:r>
              <a:rPr lang="en-US" sz="1600" dirty="0" smtClean="0">
                <a:solidFill>
                  <a:prstClr val="black"/>
                </a:solidFill>
              </a:rPr>
              <a:t>	</a:t>
            </a:r>
            <a:r>
              <a:rPr lang="en-US" sz="1600" b="1" cap="small" dirty="0" smtClean="0">
                <a:solidFill>
                  <a:prstClr val="black"/>
                </a:solidFill>
              </a:rPr>
              <a:t>McNamara</a:t>
            </a:r>
            <a:r>
              <a:rPr lang="en-US" sz="1600" b="1" cap="small" dirty="0">
                <a:solidFill>
                  <a:prstClr val="black"/>
                </a:solidFill>
              </a:rPr>
              <a:t>:</a:t>
            </a:r>
            <a:r>
              <a:rPr lang="en-US" sz="1600" dirty="0">
                <a:solidFill>
                  <a:prstClr val="black"/>
                </a:solidFill>
              </a:rPr>
              <a:t> </a:t>
            </a:r>
            <a:r>
              <a:rPr lang="en-US" sz="1600" dirty="0" smtClean="0">
                <a:solidFill>
                  <a:prstClr val="black"/>
                </a:solidFill>
              </a:rPr>
              <a:t>But in any case, I believe that we will be able to get it under control. It may take . . . two years or three years, possibly, but we should now be looking to the time when we’ll have a normal military aid program there.</a:t>
            </a:r>
          </a:p>
          <a:p>
            <a:r>
              <a:rPr lang="en-US" sz="1600" dirty="0">
                <a:solidFill>
                  <a:prstClr val="black"/>
                </a:solidFill>
              </a:rPr>
              <a:t>	</a:t>
            </a:r>
            <a:r>
              <a:rPr lang="en-US" sz="1600" dirty="0" smtClean="0">
                <a:solidFill>
                  <a:prstClr val="black"/>
                </a:solidFill>
              </a:rPr>
              <a:t>Instead, they’re proposing </a:t>
            </a:r>
            <a:r>
              <a:rPr lang="en-US" sz="1600" i="1" dirty="0" smtClean="0">
                <a:solidFill>
                  <a:prstClr val="black"/>
                </a:solidFill>
              </a:rPr>
              <a:t>fantastic</a:t>
            </a:r>
            <a:r>
              <a:rPr lang="en-US" sz="1600" dirty="0" smtClean="0">
                <a:solidFill>
                  <a:prstClr val="black"/>
                </a:solidFill>
              </a:rPr>
              <a:t> military assistance programs. I think we ought to take 75 to 100 million [dollars] out of the ‘65, ‘66, ‘67 military assistance programs they’re talking about and be looking to a normal relationship so we don’t build up another Korea.</a:t>
            </a:r>
          </a:p>
          <a:p>
            <a:r>
              <a:rPr lang="en-US" sz="1600" dirty="0">
                <a:solidFill>
                  <a:prstClr val="black"/>
                </a:solidFill>
              </a:rPr>
              <a:t>	</a:t>
            </a:r>
            <a:r>
              <a:rPr lang="en-US" sz="1600" dirty="0" smtClean="0">
                <a:solidFill>
                  <a:prstClr val="black"/>
                </a:solidFill>
              </a:rPr>
              <a:t>[</a:t>
            </a:r>
            <a:r>
              <a:rPr lang="en-US" sz="1600" i="1" dirty="0" smtClean="0">
                <a:solidFill>
                  <a:prstClr val="black"/>
                </a:solidFill>
              </a:rPr>
              <a:t>Break</a:t>
            </a:r>
            <a:r>
              <a:rPr lang="en-US" sz="1600" dirty="0" smtClean="0">
                <a:solidFill>
                  <a:prstClr val="black"/>
                </a:solidFill>
              </a:rPr>
              <a:t>.]</a:t>
            </a:r>
          </a:p>
          <a:p>
            <a:r>
              <a:rPr lang="en-US" sz="1600" b="1" cap="small" dirty="0" smtClean="0">
                <a:solidFill>
                  <a:prstClr val="black"/>
                </a:solidFill>
              </a:rPr>
              <a:t>	McNamara:</a:t>
            </a:r>
            <a:r>
              <a:rPr lang="en-US" sz="1600" dirty="0">
                <a:solidFill>
                  <a:prstClr val="black"/>
                </a:solidFill>
              </a:rPr>
              <a:t> </a:t>
            </a:r>
            <a:r>
              <a:rPr lang="en-US" sz="1600" dirty="0" smtClean="0">
                <a:solidFill>
                  <a:prstClr val="black"/>
                </a:solidFill>
              </a:rPr>
              <a:t>And secondly, I think that, as I’ve mentioned before, that both for domestic political purposes and also because of the psychological effect it would have in South Vietnam, we ought to think about the possibility of bringing a thousand men home by the end of the year. Now, I’ve asked them to lay out that plan, without at the present time making any decision to—</a:t>
            </a:r>
          </a:p>
          <a:p>
            <a:r>
              <a:rPr lang="en-US" sz="1600" b="1" cap="small" dirty="0" smtClean="0">
                <a:solidFill>
                  <a:prstClr val="black"/>
                </a:solidFill>
              </a:rPr>
              <a:t>	President </a:t>
            </a:r>
            <a:r>
              <a:rPr lang="en-US" sz="1600" b="1" cap="small" dirty="0">
                <a:solidFill>
                  <a:prstClr val="black"/>
                </a:solidFill>
              </a:rPr>
              <a:t>Kennedy:</a:t>
            </a:r>
            <a:r>
              <a:rPr lang="en-US" sz="1600" dirty="0">
                <a:solidFill>
                  <a:prstClr val="black"/>
                </a:solidFill>
              </a:rPr>
              <a:t> </a:t>
            </a:r>
            <a:r>
              <a:rPr lang="en-US" sz="1600" dirty="0" smtClean="0">
                <a:solidFill>
                  <a:prstClr val="black"/>
                </a:solidFill>
              </a:rPr>
              <a:t>That’s right. [</a:t>
            </a:r>
            <a:r>
              <a:rPr lang="en-US" sz="1600" i="1" dirty="0" smtClean="0">
                <a:solidFill>
                  <a:prstClr val="black"/>
                </a:solidFill>
              </a:rPr>
              <a:t>McNamara unclear</a:t>
            </a:r>
            <a:r>
              <a:rPr lang="en-US" sz="1600" dirty="0" smtClean="0">
                <a:solidFill>
                  <a:prstClr val="black"/>
                </a:solidFill>
              </a:rPr>
              <a:t>.] Because in the case that—if it isn’t in very good shape you don’t want to make—</a:t>
            </a:r>
          </a:p>
          <a:p>
            <a:r>
              <a:rPr lang="en-US" sz="1600" b="1" cap="small" dirty="0" smtClean="0">
                <a:solidFill>
                  <a:prstClr val="black"/>
                </a:solidFill>
              </a:rPr>
              <a:t>	McNamara</a:t>
            </a:r>
            <a:r>
              <a:rPr lang="en-US" sz="1600" b="1" cap="small" dirty="0">
                <a:solidFill>
                  <a:prstClr val="black"/>
                </a:solidFill>
              </a:rPr>
              <a:t>:</a:t>
            </a:r>
            <a:r>
              <a:rPr lang="en-US" sz="1600" dirty="0">
                <a:solidFill>
                  <a:prstClr val="black"/>
                </a:solidFill>
              </a:rPr>
              <a:t> </a:t>
            </a:r>
            <a:r>
              <a:rPr lang="en-US" sz="1600" dirty="0" smtClean="0">
                <a:solidFill>
                  <a:prstClr val="black"/>
                </a:solidFill>
              </a:rPr>
              <a:t>Absolutely.</a:t>
            </a:r>
          </a:p>
          <a:p>
            <a:r>
              <a:rPr lang="en-US" sz="1600" b="1" cap="small" dirty="0">
                <a:solidFill>
                  <a:prstClr val="black"/>
                </a:solidFill>
              </a:rPr>
              <a:t>	President Kennedy:</a:t>
            </a:r>
            <a:r>
              <a:rPr lang="en-US" sz="1600" dirty="0">
                <a:solidFill>
                  <a:prstClr val="black"/>
                </a:solidFill>
              </a:rPr>
              <a:t> </a:t>
            </a:r>
            <a:r>
              <a:rPr lang="en-US" sz="1600" dirty="0" smtClean="0">
                <a:solidFill>
                  <a:prstClr val="black"/>
                </a:solidFill>
              </a:rPr>
              <a:t>Yeah; yeah.</a:t>
            </a:r>
          </a:p>
          <a:p>
            <a:r>
              <a:rPr lang="en-US" sz="1600" b="1" cap="small" dirty="0">
                <a:solidFill>
                  <a:prstClr val="black"/>
                </a:solidFill>
              </a:rPr>
              <a:t>	McNamara:</a:t>
            </a:r>
            <a:r>
              <a:rPr lang="en-US" sz="1600" dirty="0">
                <a:solidFill>
                  <a:prstClr val="black"/>
                </a:solidFill>
              </a:rPr>
              <a:t> </a:t>
            </a:r>
            <a:r>
              <a:rPr lang="en-US" sz="1600" dirty="0" smtClean="0">
                <a:solidFill>
                  <a:prstClr val="black"/>
                </a:solidFill>
              </a:rPr>
              <a:t>It would be . . . have a negative influence. But on the other hand, if we had two or three victories, this would be [</a:t>
            </a:r>
            <a:r>
              <a:rPr lang="en-US" sz="1600" i="1" dirty="0" smtClean="0">
                <a:solidFill>
                  <a:prstClr val="black"/>
                </a:solidFill>
              </a:rPr>
              <a:t>Kennedy assents</a:t>
            </a:r>
            <a:r>
              <a:rPr lang="en-US" sz="1600" dirty="0" smtClean="0">
                <a:solidFill>
                  <a:prstClr val="black"/>
                </a:solidFill>
              </a:rPr>
              <a:t>] just </a:t>
            </a:r>
            <a:r>
              <a:rPr lang="en-US" sz="1600" dirty="0">
                <a:solidFill>
                  <a:prstClr val="black"/>
                </a:solidFill>
              </a:rPr>
              <a:t>e</a:t>
            </a:r>
            <a:r>
              <a:rPr lang="en-US" sz="1600" dirty="0" smtClean="0">
                <a:solidFill>
                  <a:prstClr val="black"/>
                </a:solidFill>
              </a:rPr>
              <a:t>xactly the shot in the arm we ought to have. So they’re going to do that.</a:t>
            </a:r>
            <a:endParaRPr lang="en-US" sz="1600" dirty="0">
              <a:solidFill>
                <a:prstClr val="black"/>
              </a:solidFill>
            </a:endParaRPr>
          </a:p>
          <a:p>
            <a:endParaRPr lang="en-US" sz="1600" dirty="0">
              <a:solidFill>
                <a:prstClr val="black"/>
              </a:solidFill>
            </a:endParaRPr>
          </a:p>
        </p:txBody>
      </p:sp>
    </p:spTree>
    <p:extLst>
      <p:ext uri="{BB962C8B-B14F-4D97-AF65-F5344CB8AC3E}">
        <p14:creationId xmlns:p14="http://schemas.microsoft.com/office/powerpoint/2010/main" val="29559477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ennedy10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6865723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thanhniennews.com/images/newsimages/spy1-111-08.jpg"/>
          <p:cNvPicPr>
            <a:picLocks noChangeAspect="1" noChangeArrowheads="1"/>
          </p:cNvPicPr>
          <p:nvPr/>
        </p:nvPicPr>
        <p:blipFill>
          <a:blip r:embed="rId3" cstate="print"/>
          <a:srcRect/>
          <a:stretch>
            <a:fillRect/>
          </a:stretch>
        </p:blipFill>
        <p:spPr bwMode="auto">
          <a:xfrm>
            <a:off x="152400" y="21116"/>
            <a:ext cx="8591548" cy="6705600"/>
          </a:xfrm>
          <a:prstGeom prst="rect">
            <a:avLst/>
          </a:prstGeom>
          <a:noFill/>
        </p:spPr>
      </p:pic>
    </p:spTree>
    <p:extLst>
      <p:ext uri="{BB962C8B-B14F-4D97-AF65-F5344CB8AC3E}">
        <p14:creationId xmlns:p14="http://schemas.microsoft.com/office/powerpoint/2010/main" val="4092094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086600" cy="5262979"/>
          </a:xfrm>
          <a:prstGeom prst="rect">
            <a:avLst/>
          </a:prstGeom>
          <a:noFill/>
        </p:spPr>
        <p:txBody>
          <a:bodyPr wrap="square" rtlCol="0">
            <a:spAutoFit/>
          </a:bodyPr>
          <a:lstStyle/>
          <a:p>
            <a:r>
              <a:rPr lang="en-US" sz="1400" b="1" cap="small" dirty="0" smtClean="0">
                <a:solidFill>
                  <a:prstClr val="black"/>
                </a:solidFill>
              </a:rPr>
              <a:t>	</a:t>
            </a:r>
            <a:r>
              <a:rPr lang="en-US" sz="1600" b="1" cap="small" dirty="0" smtClean="0">
                <a:solidFill>
                  <a:prstClr val="black"/>
                </a:solidFill>
              </a:rPr>
              <a:t>Robert Kennedy:</a:t>
            </a:r>
            <a:r>
              <a:rPr lang="en-US" sz="1600" dirty="0">
                <a:solidFill>
                  <a:prstClr val="black"/>
                </a:solidFill>
              </a:rPr>
              <a:t> </a:t>
            </a:r>
            <a:r>
              <a:rPr lang="en-US" sz="1600" dirty="0" smtClean="0">
                <a:solidFill>
                  <a:prstClr val="black"/>
                </a:solidFill>
              </a:rPr>
              <a:t>Could I just make a suggestion?</a:t>
            </a:r>
          </a:p>
          <a:p>
            <a:r>
              <a:rPr lang="en-US" sz="1600" dirty="0">
                <a:solidFill>
                  <a:prstClr val="black"/>
                </a:solidFill>
              </a:rPr>
              <a:t>	</a:t>
            </a:r>
            <a:r>
              <a:rPr lang="en-US" sz="1600" b="1" cap="small" dirty="0" smtClean="0">
                <a:solidFill>
                  <a:prstClr val="black"/>
                </a:solidFill>
              </a:rPr>
              <a:t>President Kennedy</a:t>
            </a:r>
            <a:r>
              <a:rPr lang="en-US" sz="1600" b="1" cap="small" dirty="0">
                <a:solidFill>
                  <a:prstClr val="black"/>
                </a:solidFill>
              </a:rPr>
              <a:t>:</a:t>
            </a:r>
            <a:r>
              <a:rPr lang="en-US" sz="1600" dirty="0">
                <a:solidFill>
                  <a:prstClr val="black"/>
                </a:solidFill>
              </a:rPr>
              <a:t> </a:t>
            </a:r>
            <a:r>
              <a:rPr lang="en-US" sz="1600" dirty="0" smtClean="0">
                <a:solidFill>
                  <a:prstClr val="black"/>
                </a:solidFill>
              </a:rPr>
              <a:t>Yeah.</a:t>
            </a:r>
          </a:p>
          <a:p>
            <a:r>
              <a:rPr lang="en-US" sz="1600" dirty="0">
                <a:solidFill>
                  <a:prstClr val="black"/>
                </a:solidFill>
              </a:rPr>
              <a:t>	</a:t>
            </a:r>
            <a:r>
              <a:rPr lang="en-US" sz="1600" b="1" cap="small" dirty="0">
                <a:solidFill>
                  <a:prstClr val="black"/>
                </a:solidFill>
              </a:rPr>
              <a:t>Robert Kennedy:</a:t>
            </a:r>
            <a:r>
              <a:rPr lang="en-US" sz="1600" dirty="0">
                <a:solidFill>
                  <a:prstClr val="black"/>
                </a:solidFill>
              </a:rPr>
              <a:t> </a:t>
            </a:r>
            <a:r>
              <a:rPr lang="en-US" sz="1600" dirty="0" smtClean="0">
                <a:solidFill>
                  <a:prstClr val="black"/>
                </a:solidFill>
              </a:rPr>
              <a:t>I—this may be a minority, but I just don’t see that this [idea of a coup] makes any sense on the face of it, Mr. President.</a:t>
            </a:r>
          </a:p>
          <a:p>
            <a:r>
              <a:rPr lang="en-US" sz="1600" dirty="0">
                <a:solidFill>
                  <a:prstClr val="black"/>
                </a:solidFill>
              </a:rPr>
              <a:t>	</a:t>
            </a:r>
            <a:r>
              <a:rPr lang="en-US" sz="1600" dirty="0" smtClean="0">
                <a:solidFill>
                  <a:prstClr val="black"/>
                </a:solidFill>
              </a:rPr>
              <a:t>I mean: it’s different from a coup in Iraq, or a South American country; we are so intimately involved in this . . . We’re putting the whole future of the country and really Southeast Asia in the hands of somebody that we don’t know very well, that one official of the United States government [Ambassador Lodge] has had contact with him, and he, in turn, says he’s lined up some others.</a:t>
            </a:r>
          </a:p>
          <a:p>
            <a:r>
              <a:rPr lang="en-US" sz="1600" dirty="0">
                <a:solidFill>
                  <a:prstClr val="black"/>
                </a:solidFill>
              </a:rPr>
              <a:t>	</a:t>
            </a:r>
            <a:r>
              <a:rPr lang="en-US" sz="1600" dirty="0" smtClean="0">
                <a:solidFill>
                  <a:prstClr val="black"/>
                </a:solidFill>
              </a:rPr>
              <a:t>It’s clear from the MAP [military assistance program] and from—Diem, he’s a fighter. He’s not somebody like [Juan] Bosch [the former president of the Dominican Republic, ousted in a bloodless coup], who’s just going to get out of there. He’s a determined figure who’s going to stick around and I should think go down fighting; that he’s going to have some troops there that are going to fight, too.</a:t>
            </a:r>
          </a:p>
          <a:p>
            <a:r>
              <a:rPr lang="en-US" sz="1600" dirty="0">
                <a:solidFill>
                  <a:prstClr val="black"/>
                </a:solidFill>
              </a:rPr>
              <a:t>	</a:t>
            </a:r>
            <a:r>
              <a:rPr lang="en-US" sz="1600" dirty="0" smtClean="0">
                <a:solidFill>
                  <a:prstClr val="black"/>
                </a:solidFill>
              </a:rPr>
              <a:t>That if it’s a failure, that we risk such a hell of a lot.</a:t>
            </a:r>
          </a:p>
          <a:p>
            <a:r>
              <a:rPr lang="en-US" sz="1600" dirty="0" smtClean="0">
                <a:solidFill>
                  <a:prstClr val="black"/>
                </a:solidFill>
              </a:rPr>
              <a:t>[</a:t>
            </a:r>
            <a:r>
              <a:rPr lang="en-US" sz="1600" i="1" dirty="0" smtClean="0">
                <a:solidFill>
                  <a:prstClr val="black"/>
                </a:solidFill>
              </a:rPr>
              <a:t>Break</a:t>
            </a:r>
            <a:r>
              <a:rPr lang="en-US" sz="1600" dirty="0" smtClean="0">
                <a:solidFill>
                  <a:prstClr val="black"/>
                </a:solidFill>
              </a:rPr>
              <a:t>.]</a:t>
            </a:r>
          </a:p>
          <a:p>
            <a:r>
              <a:rPr lang="en-US" sz="1600" b="1" cap="small" dirty="0" smtClean="0">
                <a:solidFill>
                  <a:prstClr val="black"/>
                </a:solidFill>
              </a:rPr>
              <a:t>	Robert </a:t>
            </a:r>
            <a:r>
              <a:rPr lang="en-US" sz="1600" b="1" cap="small" dirty="0">
                <a:solidFill>
                  <a:prstClr val="black"/>
                </a:solidFill>
              </a:rPr>
              <a:t>Kennedy:</a:t>
            </a:r>
            <a:r>
              <a:rPr lang="en-US" sz="1600" dirty="0">
                <a:solidFill>
                  <a:prstClr val="black"/>
                </a:solidFill>
              </a:rPr>
              <a:t> </a:t>
            </a:r>
            <a:r>
              <a:rPr lang="en-US" sz="1600" dirty="0" smtClean="0">
                <a:solidFill>
                  <a:prstClr val="black"/>
                </a:solidFill>
              </a:rPr>
              <a:t>I would think that we’re just going down the road to disaster. Now, maybe this is going to be successful, but I don’t think that anybody . . . any reports that I’ve seen indicate that anybody has a plan to show where this is going.</a:t>
            </a:r>
            <a:endParaRPr lang="en-US" sz="1600" dirty="0"/>
          </a:p>
        </p:txBody>
      </p:sp>
      <p:pic>
        <p:nvPicPr>
          <p:cNvPr id="3" name="rfk edit VN cou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24800" y="5105400"/>
            <a:ext cx="609600" cy="609600"/>
          </a:xfrm>
          <a:prstGeom prst="rect">
            <a:avLst/>
          </a:prstGeom>
        </p:spPr>
      </p:pic>
    </p:spTree>
    <p:extLst>
      <p:ext uri="{BB962C8B-B14F-4D97-AF65-F5344CB8AC3E}">
        <p14:creationId xmlns:p14="http://schemas.microsoft.com/office/powerpoint/2010/main" val="31387410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26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228600"/>
            <a:ext cx="87376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9347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01499810"/>
              </p:ext>
            </p:extLst>
          </p:nvPr>
        </p:nvGraphicFramePr>
        <p:xfrm>
          <a:off x="228600" y="-914399"/>
          <a:ext cx="8382000" cy="6324599"/>
        </p:xfrm>
        <a:graphic>
          <a:graphicData uri="http://schemas.openxmlformats.org/drawingml/2006/table">
            <a:tbl>
              <a:tblPr/>
              <a:tblGrid>
                <a:gridCol w="2794000"/>
                <a:gridCol w="2682241"/>
                <a:gridCol w="2905759"/>
              </a:tblGrid>
              <a:tr h="3013363">
                <a:tc>
                  <a:txBody>
                    <a:bodyPr/>
                    <a:lstStyle/>
                    <a:p>
                      <a:pPr algn="ctr"/>
                      <a:r>
                        <a:rPr lang="en-US" b="1" i="1" dirty="0"/>
                        <a:t>T</a:t>
                      </a:r>
                      <a:r>
                        <a:rPr lang="en-US" b="1" i="1" dirty="0" smtClean="0"/>
                        <a:t>ime </a:t>
                      </a:r>
                      <a:r>
                        <a:rPr lang="en-US" b="1" i="1" dirty="0"/>
                        <a:t>Period</a:t>
                      </a:r>
                      <a:endParaRPr lang="en-US" dirty="0"/>
                    </a:p>
                  </a:txBody>
                  <a:tcPr anchor="ctr">
                    <a:lnL>
                      <a:noFill/>
                    </a:lnL>
                    <a:lnR>
                      <a:noFill/>
                    </a:lnR>
                    <a:lnT>
                      <a:noFill/>
                    </a:lnT>
                    <a:lnB>
                      <a:noFill/>
                    </a:lnB>
                  </a:tcPr>
                </a:tc>
                <a:tc>
                  <a:txBody>
                    <a:bodyPr/>
                    <a:lstStyle/>
                    <a:p>
                      <a:pPr algn="ctr"/>
                      <a:r>
                        <a:rPr lang="en-US" b="1" i="1" dirty="0"/>
                        <a:t>U.S. Troops </a:t>
                      </a:r>
                      <a:br>
                        <a:rPr lang="en-US" b="1" i="1" dirty="0"/>
                      </a:br>
                      <a:r>
                        <a:rPr lang="en-US" b="1" i="1" dirty="0"/>
                        <a:t>in Vietnam</a:t>
                      </a:r>
                      <a:endParaRPr lang="en-US" dirty="0"/>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205345">
                <a:tc>
                  <a:txBody>
                    <a:bodyPr/>
                    <a:lstStyle/>
                    <a:p>
                      <a:pPr algn="ctr"/>
                      <a:r>
                        <a:rPr lang="en-US" dirty="0"/>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205345">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900546">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976537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extLst>
      <p:ext uri="{BB962C8B-B14F-4D97-AF65-F5344CB8AC3E}">
        <p14:creationId xmlns:p14="http://schemas.microsoft.com/office/powerpoint/2010/main" val="4089340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puppetgov.com/wp-content/uploads/2010/02/mcnamara-with-lbj.jpg"/>
          <p:cNvPicPr>
            <a:picLocks noChangeAspect="1" noChangeArrowheads="1"/>
          </p:cNvPicPr>
          <p:nvPr/>
        </p:nvPicPr>
        <p:blipFill>
          <a:blip r:embed="rId3" cstate="print"/>
          <a:srcRect/>
          <a:stretch>
            <a:fillRect/>
          </a:stretch>
        </p:blipFill>
        <p:spPr bwMode="auto">
          <a:xfrm>
            <a:off x="274972" y="-152400"/>
            <a:ext cx="8888308" cy="5973229"/>
          </a:xfrm>
          <a:prstGeom prst="rect">
            <a:avLst/>
          </a:prstGeom>
          <a:noFill/>
        </p:spPr>
      </p:pic>
    </p:spTree>
    <p:extLst>
      <p:ext uri="{BB962C8B-B14F-4D97-AF65-F5344CB8AC3E}">
        <p14:creationId xmlns:p14="http://schemas.microsoft.com/office/powerpoint/2010/main" val="1610973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848600" cy="6555641"/>
          </a:xfrm>
          <a:prstGeom prst="rect">
            <a:avLst/>
          </a:prstGeom>
          <a:noFill/>
        </p:spPr>
        <p:txBody>
          <a:bodyPr wrap="square" rtlCol="0">
            <a:spAutoFit/>
          </a:bodyPr>
          <a:lstStyle/>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Do you think it’s a mistake to explain what I’m saying now about Vietnam, and what we’re faced with?</a:t>
            </a:r>
          </a:p>
          <a:p>
            <a:r>
              <a:rPr lang="en-US" sz="1400" b="1" cap="small" dirty="0" smtClean="0">
                <a:solidFill>
                  <a:prstClr val="black"/>
                </a:solidFill>
              </a:rPr>
              <a:t>	Robert </a:t>
            </a:r>
            <a:r>
              <a:rPr lang="en-US" sz="1400" b="1" cap="small" dirty="0">
                <a:solidFill>
                  <a:prstClr val="black"/>
                </a:solidFill>
              </a:rPr>
              <a:t>McNamara:</a:t>
            </a:r>
            <a:r>
              <a:rPr lang="en-US" sz="1400" dirty="0">
                <a:solidFill>
                  <a:prstClr val="black"/>
                </a:solidFill>
              </a:rPr>
              <a:t> Well, I do think, Mr. President, that it would be wise for you to say as little as possible.</a:t>
            </a:r>
          </a:p>
          <a:p>
            <a:r>
              <a:rPr lang="en-US" sz="1400" dirty="0" smtClean="0">
                <a:solidFill>
                  <a:prstClr val="black"/>
                </a:solidFill>
              </a:rPr>
              <a:t>	The </a:t>
            </a:r>
            <a:r>
              <a:rPr lang="en-US" sz="1400" dirty="0">
                <a:solidFill>
                  <a:prstClr val="black"/>
                </a:solidFill>
              </a:rPr>
              <a:t>frank answer is we don’t know what’s going on out there. The signs I see coming through the cables are disturbing signs—poor morale in Vietnamese forces, poor morale in the armed forces, disunity, a tremendous amount of coup planning against </a:t>
            </a:r>
            <a:r>
              <a:rPr lang="en-US" sz="1400" dirty="0" smtClean="0">
                <a:solidFill>
                  <a:prstClr val="black"/>
                </a:solidFill>
              </a:rPr>
              <a:t>[South Vietnamese leader Nguyen</a:t>
            </a:r>
            <a:r>
              <a:rPr lang="en-US" sz="1400" dirty="0">
                <a:solidFill>
                  <a:prstClr val="black"/>
                </a:solidFill>
              </a:rPr>
              <a:t>] </a:t>
            </a:r>
            <a:r>
              <a:rPr lang="en-US" sz="1400" dirty="0" err="1">
                <a:solidFill>
                  <a:prstClr val="black"/>
                </a:solidFill>
              </a:rPr>
              <a:t>Khanh</a:t>
            </a:r>
            <a:r>
              <a:rPr lang="en-US" sz="1400" dirty="0">
                <a:solidFill>
                  <a:prstClr val="black"/>
                </a:solidFill>
              </a:rPr>
              <a:t>. About what you’d expect in a situation that’s had three governments in </a:t>
            </a:r>
            <a:r>
              <a:rPr lang="en-US" sz="1400" dirty="0" smtClean="0">
                <a:solidFill>
                  <a:prstClr val="black"/>
                </a:solidFill>
              </a:rPr>
              <a:t>four </a:t>
            </a:r>
            <a:r>
              <a:rPr lang="en-US" sz="1400" dirty="0">
                <a:solidFill>
                  <a:prstClr val="black"/>
                </a:solidFill>
              </a:rPr>
              <a:t>months—</a:t>
            </a:r>
          </a:p>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Well, then why don’t we take some pretty offensive steps pretty quickly, then? Why don’t we commend </a:t>
            </a:r>
            <a:r>
              <a:rPr lang="en-US" sz="1400" dirty="0" err="1">
                <a:solidFill>
                  <a:prstClr val="black"/>
                </a:solidFill>
              </a:rPr>
              <a:t>Khanh</a:t>
            </a:r>
            <a:r>
              <a:rPr lang="en-US" sz="1400" dirty="0">
                <a:solidFill>
                  <a:prstClr val="black"/>
                </a:solidFill>
              </a:rPr>
              <a:t> on his operation and try to prop him up? Why don’t we raise the salary of their soldiers to improve that morale, instead of waiting a long time? Why don’t we do some of these things that are inclined to bolster ‘</a:t>
            </a:r>
            <a:r>
              <a:rPr lang="en-US" sz="1400" dirty="0" err="1">
                <a:solidFill>
                  <a:prstClr val="black"/>
                </a:solidFill>
              </a:rPr>
              <a:t>em</a:t>
            </a:r>
            <a:r>
              <a:rPr lang="en-US" sz="1400" dirty="0" smtClean="0">
                <a:solidFill>
                  <a:prstClr val="black"/>
                </a:solidFill>
              </a:rPr>
              <a:t>?</a:t>
            </a:r>
          </a:p>
          <a:p>
            <a:r>
              <a:rPr lang="en-US" sz="1400" b="1" cap="small" dirty="0" smtClean="0"/>
              <a:t>	McNamara</a:t>
            </a:r>
            <a:r>
              <a:rPr lang="en-US" sz="1400" b="1" cap="small" dirty="0"/>
              <a:t>:</a:t>
            </a:r>
            <a:r>
              <a:rPr lang="en-US" sz="1400" dirty="0"/>
              <a:t> Well, I’m not sure that they </a:t>
            </a:r>
            <a:r>
              <a:rPr lang="en-US" sz="1400" dirty="0" smtClean="0"/>
              <a:t>here . . .</a:t>
            </a:r>
          </a:p>
          <a:p>
            <a:r>
              <a:rPr lang="en-US" sz="1400" b="1" cap="small" dirty="0" smtClean="0"/>
              <a:t>	President </a:t>
            </a:r>
            <a:r>
              <a:rPr lang="en-US" sz="1400" b="1" cap="small" dirty="0"/>
              <a:t>Johnson:</a:t>
            </a:r>
            <a:r>
              <a:rPr lang="en-US" sz="1400" dirty="0"/>
              <a:t> I sure as hell don’t want to get in the position of Lodge recommending to me—the one thing he recommended is “please give us a little more pay for our soldiers,” and we turned him down.</a:t>
            </a:r>
          </a:p>
          <a:p>
            <a:r>
              <a:rPr lang="en-US" sz="1400" b="1" cap="small" dirty="0"/>
              <a:t>	McNamara:</a:t>
            </a:r>
            <a:r>
              <a:rPr lang="en-US" sz="1400" dirty="0"/>
              <a:t> Oh, no, we’ve done that, sir.</a:t>
            </a:r>
          </a:p>
          <a:p>
            <a:r>
              <a:rPr lang="en-US" sz="1400" b="1" cap="small" dirty="0">
                <a:solidFill>
                  <a:prstClr val="black"/>
                </a:solidFill>
              </a:rPr>
              <a:t>	President Johnson:</a:t>
            </a:r>
            <a:r>
              <a:rPr lang="en-US" sz="1400" dirty="0">
                <a:solidFill>
                  <a:prstClr val="black"/>
                </a:solidFill>
              </a:rPr>
              <a:t> We haven’t acted. We said we’re going to wait till you go out there [to Vietnam].</a:t>
            </a:r>
          </a:p>
          <a:p>
            <a:r>
              <a:rPr lang="en-US" sz="1400" b="1" cap="small" dirty="0">
                <a:solidFill>
                  <a:prstClr val="black"/>
                </a:solidFill>
              </a:rPr>
              <a:t>	McNamara:</a:t>
            </a:r>
            <a:r>
              <a:rPr lang="en-US" sz="1400" dirty="0">
                <a:solidFill>
                  <a:prstClr val="black"/>
                </a:solidFill>
              </a:rPr>
              <a:t> Well, no. He knows there’s money for that. There’s no problem on that issue.</a:t>
            </a:r>
          </a:p>
          <a:p>
            <a:r>
              <a:rPr lang="en-US" sz="1400" b="1" cap="small" dirty="0">
                <a:solidFill>
                  <a:prstClr val="black"/>
                </a:solidFill>
              </a:rPr>
              <a:t>	President Johnson:</a:t>
            </a:r>
            <a:r>
              <a:rPr lang="en-US" sz="1400" dirty="0">
                <a:solidFill>
                  <a:prstClr val="black"/>
                </a:solidFill>
              </a:rPr>
              <a:t> Well, then, why don’t we clear it up, so that we get him answered?</a:t>
            </a:r>
          </a:p>
          <a:p>
            <a:r>
              <a:rPr lang="en-US" sz="1400" dirty="0">
                <a:solidFill>
                  <a:prstClr val="black"/>
                </a:solidFill>
              </a:rPr>
              <a:t>	Now, I think that politically—I’m not a military strategist—but I think that as long as we’ve got him [Lodge] there, and he makes recommendations, and we act on ‘</a:t>
            </a:r>
            <a:r>
              <a:rPr lang="en-US" sz="1400" dirty="0" err="1">
                <a:solidFill>
                  <a:prstClr val="black"/>
                </a:solidFill>
              </a:rPr>
              <a:t>em</a:t>
            </a:r>
            <a:r>
              <a:rPr lang="en-US" sz="1400" dirty="0">
                <a:solidFill>
                  <a:prstClr val="black"/>
                </a:solidFill>
              </a:rPr>
              <a:t>, particularly if we act favorably, we’re not in too bad a condition politically.</a:t>
            </a:r>
          </a:p>
          <a:p>
            <a:r>
              <a:rPr lang="en-US" sz="1400" dirty="0">
                <a:solidFill>
                  <a:prstClr val="black"/>
                </a:solidFill>
              </a:rPr>
              <a:t>	But I think when he wires us and says, “The only damn thing I want you to do is to give ‘</a:t>
            </a:r>
            <a:r>
              <a:rPr lang="en-US" sz="1400" dirty="0" err="1">
                <a:solidFill>
                  <a:prstClr val="black"/>
                </a:solidFill>
              </a:rPr>
              <a:t>em</a:t>
            </a:r>
            <a:r>
              <a:rPr lang="en-US" sz="1400" dirty="0">
                <a:solidFill>
                  <a:prstClr val="black"/>
                </a:solidFill>
              </a:rPr>
              <a:t> an increase in pay because morale’s terrible,” and we say, “Well, wait,” then if something happens in between, I think we </a:t>
            </a:r>
            <a:r>
              <a:rPr lang="en-US" sz="1400" i="1" dirty="0">
                <a:solidFill>
                  <a:prstClr val="black"/>
                </a:solidFill>
              </a:rPr>
              <a:t>are </a:t>
            </a:r>
            <a:r>
              <a:rPr lang="en-US" sz="1400" dirty="0">
                <a:solidFill>
                  <a:prstClr val="black"/>
                </a:solidFill>
              </a:rPr>
              <a:t>caught with our britches down.</a:t>
            </a:r>
          </a:p>
          <a:p>
            <a:endParaRPr lang="en-US" sz="1400" dirty="0"/>
          </a:p>
          <a:p>
            <a:endParaRPr lang="en-US" sz="1400" dirty="0">
              <a:solidFill>
                <a:prstClr val="black"/>
              </a:solidFill>
            </a:endParaRPr>
          </a:p>
          <a:p>
            <a:endParaRPr lang="en-US" sz="1400" dirty="0">
              <a:solidFill>
                <a:prstClr val="black"/>
              </a:solidFill>
            </a:endParaRPr>
          </a:p>
        </p:txBody>
      </p:sp>
      <p:pic>
        <p:nvPicPr>
          <p:cNvPr id="3" name="1--lbj_McN_2March_Lodge+politics+V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5867400"/>
            <a:ext cx="609600" cy="609600"/>
          </a:xfrm>
          <a:prstGeom prst="rect">
            <a:avLst/>
          </a:prstGeom>
        </p:spPr>
      </p:pic>
    </p:spTree>
    <p:extLst>
      <p:ext uri="{BB962C8B-B14F-4D97-AF65-F5344CB8AC3E}">
        <p14:creationId xmlns:p14="http://schemas.microsoft.com/office/powerpoint/2010/main" val="8431981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08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extLst>
      <p:ext uri="{BB962C8B-B14F-4D97-AF65-F5344CB8AC3E}">
        <p14:creationId xmlns:p14="http://schemas.microsoft.com/office/powerpoint/2010/main" val="41847879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62200" y="152400"/>
            <a:ext cx="4267199" cy="4267199"/>
          </a:xfrm>
          <a:prstGeom prst="rect">
            <a:avLst/>
          </a:prstGeom>
        </p:spPr>
      </p:pic>
    </p:spTree>
    <p:extLst>
      <p:ext uri="{BB962C8B-B14F-4D97-AF65-F5344CB8AC3E}">
        <p14:creationId xmlns:p14="http://schemas.microsoft.com/office/powerpoint/2010/main" val="2350318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oregonrogue.com/images/Wayne_Morse.jpg"/>
          <p:cNvPicPr>
            <a:picLocks noChangeAspect="1" noChangeArrowheads="1"/>
          </p:cNvPicPr>
          <p:nvPr/>
        </p:nvPicPr>
        <p:blipFill>
          <a:blip r:embed="rId3" cstate="print"/>
          <a:srcRect/>
          <a:stretch>
            <a:fillRect/>
          </a:stretch>
        </p:blipFill>
        <p:spPr bwMode="auto">
          <a:xfrm>
            <a:off x="3276600" y="152400"/>
            <a:ext cx="7962371" cy="4800600"/>
          </a:xfrm>
          <a:prstGeom prst="rect">
            <a:avLst/>
          </a:prstGeom>
          <a:noFill/>
        </p:spPr>
      </p:pic>
      <p:pic>
        <p:nvPicPr>
          <p:cNvPr id="2" name="Picture 1"/>
          <p:cNvPicPr>
            <a:picLocks noChangeAspect="1"/>
          </p:cNvPicPr>
          <p:nvPr/>
        </p:nvPicPr>
        <p:blipFill>
          <a:blip r:embed="rId4"/>
          <a:stretch>
            <a:fillRect/>
          </a:stretch>
        </p:blipFill>
        <p:spPr>
          <a:xfrm>
            <a:off x="0" y="29378"/>
            <a:ext cx="5334462" cy="6858594"/>
          </a:xfrm>
          <a:prstGeom prst="rect">
            <a:avLst/>
          </a:prstGeom>
        </p:spPr>
      </p:pic>
    </p:spTree>
    <p:extLst>
      <p:ext uri="{BB962C8B-B14F-4D97-AF65-F5344CB8AC3E}">
        <p14:creationId xmlns:p14="http://schemas.microsoft.com/office/powerpoint/2010/main" val="40560243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0"/>
            <a:ext cx="7239000" cy="5570756"/>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That was a good vote you had today.</a:t>
            </a:r>
          </a:p>
          <a:p>
            <a:r>
              <a:rPr lang="en-US" sz="1600" b="1" cap="small" dirty="0" smtClean="0">
                <a:solidFill>
                  <a:prstClr val="black"/>
                </a:solidFill>
              </a:rPr>
              <a:t>	Speaker </a:t>
            </a:r>
            <a:r>
              <a:rPr lang="en-US" sz="1600" b="1" cap="small" dirty="0">
                <a:solidFill>
                  <a:prstClr val="black"/>
                </a:solidFill>
              </a:rPr>
              <a:t>McCormack:</a:t>
            </a:r>
            <a:r>
              <a:rPr lang="en-US" sz="1600" dirty="0">
                <a:solidFill>
                  <a:prstClr val="black"/>
                </a:solidFill>
              </a:rPr>
              <a:t> Yes, it was very good. 414 to nothing; one present. What’d the Senate do?</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88 to 2. Morse 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don’t understand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Oh, he’s no good. He’s worse than Morse. He’s just no good. I’ve spent millions on him up in Alaska [in reconstruction funds after the March 1964 Alaska earthquake]. He’s just no good.</a:t>
            </a:r>
          </a:p>
          <a:p>
            <a:r>
              <a:rPr lang="en-US" sz="1600" dirty="0" smtClean="0">
                <a:solidFill>
                  <a:prstClr val="black"/>
                </a:solidFill>
              </a:rPr>
              <a:t>	And </a:t>
            </a:r>
            <a:r>
              <a:rPr lang="en-US" sz="1600" dirty="0">
                <a:solidFill>
                  <a:prstClr val="black"/>
                </a:solidFill>
              </a:rPr>
              <a:t>Morse is just as undependable and erratic as he can be.</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know that. But I can’t understand the other fellow.</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Say, I wanted to point out this little </a:t>
            </a:r>
            <a:r>
              <a:rPr lang="en-US" sz="1600" dirty="0" err="1">
                <a:solidFill>
                  <a:prstClr val="black"/>
                </a:solidFill>
              </a:rPr>
              <a:t>shitass</a:t>
            </a:r>
            <a:r>
              <a:rPr lang="en-US" sz="1600" dirty="0">
                <a:solidFill>
                  <a:prstClr val="black"/>
                </a:solidFill>
              </a:rPr>
              <a:t> [Ed] Foreman today got up and said that we [Johnson] acted impulsively by announcing that we had an answer on the way [to the Tonkin Gulf incidents] before the planes dropped their bombs.</a:t>
            </a:r>
          </a:p>
          <a:p>
            <a:r>
              <a:rPr lang="en-US" sz="1600" dirty="0">
                <a:solidFill>
                  <a:prstClr val="black"/>
                </a:solidFill>
              </a:rPr>
              <a:t>[</a:t>
            </a:r>
            <a:r>
              <a:rPr lang="en-US" sz="1600" i="1" dirty="0">
                <a:solidFill>
                  <a:prstClr val="black"/>
                </a:solidFill>
              </a:rPr>
              <a:t>Break</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It’s just a pure lie, and smokescreen.</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But he was booed two or three times. Tremendous booing on the Democratic side. He was—everybody knew he was just cheap and mean and contemptible. Well, you know what he is.</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Yeah. Yeah, he’s no good</a:t>
            </a:r>
            <a:r>
              <a:rPr lang="en-US" sz="1600" dirty="0" smtClean="0">
                <a:solidFill>
                  <a:prstClr val="black"/>
                </a:solidFill>
              </a:rPr>
              <a:t>.</a:t>
            </a:r>
          </a:p>
          <a:p>
            <a:endParaRPr lang="en-US" sz="1600" dirty="0">
              <a:solidFill>
                <a:prstClr val="black"/>
              </a:solidFill>
            </a:endParaRPr>
          </a:p>
          <a:p>
            <a:endParaRPr lang="en-US" sz="1600" dirty="0">
              <a:solidFill>
                <a:prstClr val="black"/>
              </a:solidFill>
            </a:endParaRPr>
          </a:p>
        </p:txBody>
      </p:sp>
      <p:pic>
        <p:nvPicPr>
          <p:cNvPr id="3" name="3--LBJ_McCormack_7Ag_reaction_to_TGR_vo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324535"/>
            <a:ext cx="609600" cy="609600"/>
          </a:xfrm>
          <a:prstGeom prst="rect">
            <a:avLst/>
          </a:prstGeom>
        </p:spPr>
      </p:pic>
    </p:spTree>
    <p:extLst>
      <p:ext uri="{BB962C8B-B14F-4D97-AF65-F5344CB8AC3E}">
        <p14:creationId xmlns:p14="http://schemas.microsoft.com/office/powerpoint/2010/main" val="3463054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nkpcommandos.com/sitebuilder/images/steel_tiger.barrel_roll-350x400.jpg"/>
          <p:cNvPicPr>
            <a:picLocks noChangeAspect="1" noChangeArrowheads="1"/>
          </p:cNvPicPr>
          <p:nvPr/>
        </p:nvPicPr>
        <p:blipFill>
          <a:blip r:embed="rId3" cstate="print"/>
          <a:srcRect/>
          <a:stretch>
            <a:fillRect/>
          </a:stretch>
        </p:blipFill>
        <p:spPr bwMode="auto">
          <a:xfrm>
            <a:off x="1952625" y="0"/>
            <a:ext cx="6000750" cy="6858000"/>
          </a:xfrm>
          <a:prstGeom prst="rect">
            <a:avLst/>
          </a:prstGeom>
          <a:noFill/>
        </p:spPr>
      </p:pic>
    </p:spTree>
    <p:extLst>
      <p:ext uri="{BB962C8B-B14F-4D97-AF65-F5344CB8AC3E}">
        <p14:creationId xmlns:p14="http://schemas.microsoft.com/office/powerpoint/2010/main" val="35012032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nwest.jpg"/>
          <p:cNvPicPr>
            <a:picLocks noChangeAspect="1"/>
          </p:cNvPicPr>
          <p:nvPr/>
        </p:nvPicPr>
        <p:blipFill>
          <a:blip r:embed="rId3" cstate="print"/>
          <a:stretch>
            <a:fillRect/>
          </a:stretch>
        </p:blipFill>
        <p:spPr>
          <a:xfrm>
            <a:off x="1403350" y="254000"/>
            <a:ext cx="6337300" cy="6350000"/>
          </a:xfrm>
          <a:prstGeom prst="rect">
            <a:avLst/>
          </a:prstGeom>
        </p:spPr>
      </p:pic>
    </p:spTree>
    <p:extLst>
      <p:ext uri="{BB962C8B-B14F-4D97-AF65-F5344CB8AC3E}">
        <p14:creationId xmlns:p14="http://schemas.microsoft.com/office/powerpoint/2010/main" val="3325225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0" y="609600"/>
            <a:ext cx="8929112" cy="3200399"/>
          </a:xfrm>
          <a:prstGeom prst="rect">
            <a:avLst/>
          </a:prstGeom>
        </p:spPr>
      </p:pic>
    </p:spTree>
    <p:extLst>
      <p:ext uri="{BB962C8B-B14F-4D97-AF65-F5344CB8AC3E}">
        <p14:creationId xmlns:p14="http://schemas.microsoft.com/office/powerpoint/2010/main" val="19483655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cache1.asset-cache.net/xc/51035966.jpg?v=1&amp;c=IWSAsset&amp;k=2&amp;d=45B0EB3381F7834D5B782BFD2BC661A6582E9A6E81178EEEF908AE165451A805"/>
          <p:cNvPicPr>
            <a:picLocks noChangeAspect="1" noChangeArrowheads="1"/>
          </p:cNvPicPr>
          <p:nvPr/>
        </p:nvPicPr>
        <p:blipFill>
          <a:blip r:embed="rId3" cstate="print"/>
          <a:srcRect/>
          <a:stretch>
            <a:fillRect/>
          </a:stretch>
        </p:blipFill>
        <p:spPr bwMode="auto">
          <a:xfrm>
            <a:off x="487341" y="33258"/>
            <a:ext cx="8428059" cy="6824742"/>
          </a:xfrm>
          <a:prstGeom prst="rect">
            <a:avLst/>
          </a:prstGeom>
          <a:noFill/>
        </p:spPr>
      </p:pic>
    </p:spTree>
    <p:extLst>
      <p:ext uri="{BB962C8B-B14F-4D97-AF65-F5344CB8AC3E}">
        <p14:creationId xmlns:p14="http://schemas.microsoft.com/office/powerpoint/2010/main" val="14258757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239000" cy="5355312"/>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Johnson</a:t>
            </a:r>
            <a:r>
              <a:rPr lang="en-US" sz="1600" dirty="0" smtClean="0">
                <a:solidFill>
                  <a:prstClr val="black"/>
                </a:solidFill>
              </a:rPr>
              <a:t>: What they [adherents to the Bull Fulbright line on Vietnam] really think is that we oughtn’t to be there, and we ought to get out.</a:t>
            </a:r>
          </a:p>
          <a:p>
            <a:r>
              <a:rPr lang="en-US" sz="1600" dirty="0" smtClean="0">
                <a:solidFill>
                  <a:prstClr val="black"/>
                </a:solidFill>
              </a:rPr>
              <a:t>	Well, I know we oughtn’t to be there, but I can’t get out. I just can’t be the architect of surrender. And don’t see—I’m trying every way in the world I can to find a way to . . . thing.</a:t>
            </a:r>
          </a:p>
          <a:p>
            <a:r>
              <a:rPr lang="en-US" sz="1600" dirty="0" smtClean="0">
                <a:solidFill>
                  <a:prstClr val="black"/>
                </a:solidFill>
              </a:rPr>
              <a:t>	But they [the North Vietnamese] don’t have the pressure to bring them to the table as of yet. We don’t know whether they ever will.</a:t>
            </a:r>
          </a:p>
          <a:p>
            <a:r>
              <a:rPr lang="en-US" sz="1600" dirty="0" smtClean="0">
                <a:solidFill>
                  <a:prstClr val="black"/>
                </a:solidFill>
              </a:rPr>
              <a:t>	I’m willing to do damn near anything. If I told you what I was willing to do, I wouldn’t have any program. [Senate Minority Leader Everett] Dirksen wouldn’t give me a dollar to operate the war. I just can’t operate in a glass bowl with all these things. But I’m willing to do nearly anything a human can do, if I can do it with any honor at all. But . . .</a:t>
            </a:r>
          </a:p>
          <a:p>
            <a:r>
              <a:rPr lang="en-US" sz="1600" dirty="0" smtClean="0">
                <a:solidFill>
                  <a:prstClr val="black"/>
                </a:solidFill>
              </a:rPr>
              <a:t>	They started with me on Diem, you remember?</a:t>
            </a:r>
          </a:p>
          <a:p>
            <a:r>
              <a:rPr lang="en-US" sz="1600" b="1" cap="small" dirty="0" smtClean="0">
                <a:solidFill>
                  <a:prstClr val="black"/>
                </a:solidFill>
              </a:rPr>
              <a:t>	Eugene McCarthy:</a:t>
            </a:r>
            <a:r>
              <a:rPr lang="en-US" sz="1600" dirty="0" smtClean="0">
                <a:solidFill>
                  <a:prstClr val="black"/>
                </a:solidFill>
              </a:rPr>
              <a:t> Yeah.</a:t>
            </a:r>
          </a:p>
          <a:p>
            <a:r>
              <a:rPr lang="en-US" sz="1600" b="1" cap="small" dirty="0" smtClean="0">
                <a:solidFill>
                  <a:prstClr val="black"/>
                </a:solidFill>
              </a:rPr>
              <a:t>	President Johnson</a:t>
            </a:r>
            <a:r>
              <a:rPr lang="en-US" sz="1600" dirty="0" smtClean="0">
                <a:solidFill>
                  <a:prstClr val="black"/>
                </a:solidFill>
              </a:rPr>
              <a:t>: That he was corrupt and he ought to be killed. So we killed him. We all got together and got a goddamned bunch of thugs and we went in and assassinated him. Now, we’ve really had no political stability since then.</a:t>
            </a:r>
          </a:p>
          <a:p>
            <a:r>
              <a:rPr lang="en-US" sz="1600" b="1" cap="small" dirty="0" smtClean="0">
                <a:solidFill>
                  <a:prstClr val="black"/>
                </a:solidFill>
              </a:rPr>
              <a:t>	McCarthy:</a:t>
            </a:r>
            <a:r>
              <a:rPr lang="en-US" sz="1600" dirty="0" smtClean="0">
                <a:solidFill>
                  <a:prstClr val="black"/>
                </a:solidFill>
              </a:rPr>
              <a:t> Yeah.</a:t>
            </a:r>
          </a:p>
          <a:p>
            <a:endParaRPr lang="en-US" sz="1600" dirty="0">
              <a:solidFill>
                <a:prstClr val="black"/>
              </a:solidFill>
            </a:endParaRPr>
          </a:p>
          <a:p>
            <a:endParaRPr lang="en-US" sz="1600" dirty="0" smtClean="0">
              <a:solidFill>
                <a:prstClr val="black"/>
              </a:solidFill>
            </a:endParaRPr>
          </a:p>
          <a:p>
            <a:endParaRPr lang="en-US" dirty="0">
              <a:solidFill>
                <a:prstClr val="black"/>
              </a:solidFill>
            </a:endParaRPr>
          </a:p>
        </p:txBody>
      </p:sp>
      <p:pic>
        <p:nvPicPr>
          <p:cNvPr id="3" name="2--lbj--mccarthyv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486400"/>
            <a:ext cx="609600" cy="609600"/>
          </a:xfrm>
          <a:prstGeom prst="rect">
            <a:avLst/>
          </a:prstGeom>
        </p:spPr>
      </p:pic>
    </p:spTree>
    <p:extLst>
      <p:ext uri="{BB962C8B-B14F-4D97-AF65-F5344CB8AC3E}">
        <p14:creationId xmlns:p14="http://schemas.microsoft.com/office/powerpoint/2010/main" val="42875802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6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23" y="-152400"/>
            <a:ext cx="8969374"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82548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5429250" cy="6947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8998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6" y="137159"/>
            <a:ext cx="9122834" cy="6568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4372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port from Vietnam (196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152400"/>
            <a:ext cx="7975600" cy="5981700"/>
          </a:xfrm>
          <a:prstGeom prst="rect">
            <a:avLst/>
          </a:prstGeom>
        </p:spPr>
      </p:pic>
    </p:spTree>
    <p:extLst>
      <p:ext uri="{BB962C8B-B14F-4D97-AF65-F5344CB8AC3E}">
        <p14:creationId xmlns:p14="http://schemas.microsoft.com/office/powerpoint/2010/main" val="21642192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agnew.jpg"/>
          <p:cNvPicPr>
            <a:picLocks noChangeAspect="1"/>
          </p:cNvPicPr>
          <p:nvPr/>
        </p:nvPicPr>
        <p:blipFill>
          <a:blip r:embed="rId3" cstate="print"/>
          <a:stretch>
            <a:fillRect/>
          </a:stretch>
        </p:blipFill>
        <p:spPr>
          <a:xfrm>
            <a:off x="2247254" y="0"/>
            <a:ext cx="4649492" cy="6858000"/>
          </a:xfrm>
          <a:prstGeom prst="rect">
            <a:avLst/>
          </a:prstGeom>
        </p:spPr>
      </p:pic>
    </p:spTree>
    <p:extLst>
      <p:ext uri="{BB962C8B-B14F-4D97-AF65-F5344CB8AC3E}">
        <p14:creationId xmlns:p14="http://schemas.microsoft.com/office/powerpoint/2010/main" val="4824644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campaignrhetoric.files.wordpress.com/2011/05/hubert-humphre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836"/>
            <a:ext cx="4114800" cy="46759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31309" y="3997102"/>
            <a:ext cx="9112691" cy="2823257"/>
          </a:xfrm>
          <a:prstGeom prst="rect">
            <a:avLst/>
          </a:prstGeom>
        </p:spPr>
      </p:pic>
    </p:spTree>
    <p:extLst>
      <p:ext uri="{BB962C8B-B14F-4D97-AF65-F5344CB8AC3E}">
        <p14:creationId xmlns:p14="http://schemas.microsoft.com/office/powerpoint/2010/main" val="41034447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ixon oval office.jpg"/>
          <p:cNvPicPr>
            <a:picLocks noChangeAspect="1"/>
          </p:cNvPicPr>
          <p:nvPr/>
        </p:nvPicPr>
        <p:blipFill>
          <a:blip r:embed="rId3" cstate="print"/>
          <a:stretch>
            <a:fillRect/>
          </a:stretch>
        </p:blipFill>
        <p:spPr>
          <a:xfrm>
            <a:off x="-191736" y="-228600"/>
            <a:ext cx="9351343" cy="6019800"/>
          </a:xfrm>
          <a:prstGeom prst="rect">
            <a:avLst/>
          </a:prstGeom>
        </p:spPr>
      </p:pic>
    </p:spTree>
    <p:extLst>
      <p:ext uri="{BB962C8B-B14F-4D97-AF65-F5344CB8AC3E}">
        <p14:creationId xmlns:p14="http://schemas.microsoft.com/office/powerpoint/2010/main" val="22304411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3" cstate="print"/>
          <a:srcRect/>
          <a:stretch>
            <a:fillRect/>
          </a:stretch>
        </p:blipFill>
        <p:spPr bwMode="auto">
          <a:xfrm>
            <a:off x="-152400" y="0"/>
            <a:ext cx="9369852" cy="4495800"/>
          </a:xfrm>
          <a:prstGeom prst="rect">
            <a:avLst/>
          </a:prstGeom>
          <a:noFill/>
          <a:ln w="9525">
            <a:noFill/>
            <a:miter lim="800000"/>
            <a:headEnd/>
            <a:tailEnd/>
          </a:ln>
        </p:spPr>
      </p:pic>
    </p:spTree>
    <p:extLst>
      <p:ext uri="{BB962C8B-B14F-4D97-AF65-F5344CB8AC3E}">
        <p14:creationId xmlns:p14="http://schemas.microsoft.com/office/powerpoint/2010/main" val="3821966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214211" y="1219200"/>
            <a:ext cx="8715576" cy="4419600"/>
          </a:xfrm>
          <a:prstGeom prst="rect">
            <a:avLst/>
          </a:prstGeom>
        </p:spPr>
      </p:pic>
    </p:spTree>
    <p:extLst>
      <p:ext uri="{BB962C8B-B14F-4D97-AF65-F5344CB8AC3E}">
        <p14:creationId xmlns:p14="http://schemas.microsoft.com/office/powerpoint/2010/main" val="34167592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rogerbrandwein.com/images/vietnamnixonmap.jpg"/>
          <p:cNvPicPr>
            <a:picLocks noChangeAspect="1" noChangeArrowheads="1"/>
          </p:cNvPicPr>
          <p:nvPr/>
        </p:nvPicPr>
        <p:blipFill>
          <a:blip r:embed="rId3" cstate="print"/>
          <a:srcRect/>
          <a:stretch>
            <a:fillRect/>
          </a:stretch>
        </p:blipFill>
        <p:spPr bwMode="auto">
          <a:xfrm>
            <a:off x="854784" y="76524"/>
            <a:ext cx="7222416" cy="6629076"/>
          </a:xfrm>
          <a:prstGeom prst="rect">
            <a:avLst/>
          </a:prstGeom>
          <a:noFill/>
        </p:spPr>
      </p:pic>
    </p:spTree>
    <p:extLst>
      <p:ext uri="{BB962C8B-B14F-4D97-AF65-F5344CB8AC3E}">
        <p14:creationId xmlns:p14="http://schemas.microsoft.com/office/powerpoint/2010/main" val="6110602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
            <a:ext cx="7010400" cy="6063198"/>
          </a:xfrm>
          <a:prstGeom prst="rect">
            <a:avLst/>
          </a:prstGeom>
          <a:noFill/>
        </p:spPr>
        <p:txBody>
          <a:bodyPr wrap="square" rtlCol="0">
            <a:spAutoFit/>
          </a:bodyPr>
          <a:lstStyle/>
          <a:p>
            <a:r>
              <a:rPr lang="en-US" sz="2000" b="1" cap="small" dirty="0" smtClean="0">
                <a:solidFill>
                  <a:prstClr val="black"/>
                </a:solidFill>
              </a:rPr>
              <a:t>       	</a:t>
            </a:r>
            <a:r>
              <a:rPr lang="en-US" sz="1400" b="1" cap="small" dirty="0" smtClean="0">
                <a:solidFill>
                  <a:prstClr val="black"/>
                </a:solidFill>
              </a:rPr>
              <a:t>President Nixon:</a:t>
            </a:r>
            <a:r>
              <a:rPr lang="en-US" sz="1400" dirty="0" smtClean="0">
                <a:solidFill>
                  <a:prstClr val="black"/>
                </a:solidFill>
              </a:rPr>
              <a:t> Of course, we’re fighting a very tough battle here, you know; everybody wants to pull out. But I have to fight against the tide. I got to do the right thing.</a:t>
            </a:r>
          </a:p>
          <a:p>
            <a:r>
              <a:rPr lang="en-US" sz="1400" dirty="0" smtClean="0">
                <a:solidFill>
                  <a:prstClr val="black"/>
                </a:solidFill>
              </a:rPr>
              <a:t>[</a:t>
            </a:r>
            <a:r>
              <a:rPr lang="en-US" sz="1400" i="1" dirty="0" smtClean="0">
                <a:solidFill>
                  <a:prstClr val="black"/>
                </a:solidFill>
              </a:rPr>
              <a:t>Edit</a:t>
            </a:r>
            <a:r>
              <a:rPr lang="en-US" sz="1400" dirty="0" smtClean="0">
                <a:solidFill>
                  <a:prstClr val="black"/>
                </a:solidFill>
              </a:rPr>
              <a:t>.]</a:t>
            </a:r>
          </a:p>
          <a:p>
            <a:r>
              <a:rPr lang="en-US" sz="1400" b="1" cap="small" dirty="0" smtClean="0">
                <a:solidFill>
                  <a:prstClr val="black"/>
                </a:solidFill>
              </a:rPr>
              <a:t>        	Billy Graham:</a:t>
            </a:r>
            <a:r>
              <a:rPr lang="en-US" sz="1400" dirty="0" smtClean="0">
                <a:solidFill>
                  <a:prstClr val="black"/>
                </a:solidFill>
              </a:rPr>
              <a:t> I’ve got a [sic] editorial in the </a:t>
            </a:r>
            <a:r>
              <a:rPr lang="en-US" sz="1400" i="1" dirty="0" smtClean="0">
                <a:solidFill>
                  <a:prstClr val="black"/>
                </a:solidFill>
              </a:rPr>
              <a:t>New York Times </a:t>
            </a:r>
            <a:r>
              <a:rPr lang="en-US" sz="1400" dirty="0" smtClean="0">
                <a:solidFill>
                  <a:prstClr val="black"/>
                </a:solidFill>
              </a:rPr>
              <a:t>on Friday, which I wrote this morning. They—</a:t>
            </a:r>
          </a:p>
          <a:p>
            <a:r>
              <a:rPr lang="en-US" sz="1400" b="1" cap="small" dirty="0" smtClean="0">
                <a:solidFill>
                  <a:prstClr val="black"/>
                </a:solidFill>
              </a:rPr>
              <a:t>        	President Nixon:</a:t>
            </a:r>
            <a:r>
              <a:rPr lang="en-US" sz="1400" dirty="0" smtClean="0">
                <a:solidFill>
                  <a:prstClr val="black"/>
                </a:solidFill>
              </a:rPr>
              <a:t> Good for you.</a:t>
            </a:r>
          </a:p>
          <a:p>
            <a:r>
              <a:rPr lang="en-US" sz="1400" b="1" cap="small" dirty="0" smtClean="0">
                <a:solidFill>
                  <a:prstClr val="black"/>
                </a:solidFill>
              </a:rPr>
              <a:t>        	Graham:</a:t>
            </a:r>
            <a:r>
              <a:rPr lang="en-US" sz="1400" dirty="0" smtClean="0">
                <a:solidFill>
                  <a:prstClr val="black"/>
                </a:solidFill>
              </a:rPr>
              <a:t> —asked for it yesterday—</a:t>
            </a:r>
          </a:p>
          <a:p>
            <a:r>
              <a:rPr lang="en-US" sz="1400" b="1" cap="small" dirty="0" smtClean="0">
                <a:solidFill>
                  <a:prstClr val="black"/>
                </a:solidFill>
              </a:rPr>
              <a:t>        	President Nixon:</a:t>
            </a:r>
            <a:r>
              <a:rPr lang="en-US" sz="1400" dirty="0" smtClean="0">
                <a:solidFill>
                  <a:prstClr val="black"/>
                </a:solidFill>
              </a:rPr>
              <a:t> Good.</a:t>
            </a:r>
          </a:p>
          <a:p>
            <a:r>
              <a:rPr lang="en-US" sz="1400" b="1" cap="small" dirty="0" smtClean="0">
                <a:solidFill>
                  <a:prstClr val="black"/>
                </a:solidFill>
              </a:rPr>
              <a:t>        	Graham:</a:t>
            </a:r>
            <a:r>
              <a:rPr lang="en-US" sz="1400" dirty="0" smtClean="0">
                <a:solidFill>
                  <a:prstClr val="black"/>
                </a:solidFill>
              </a:rPr>
              <a:t> And I’m putting all the blame for this whole thing on [President] Kennedy.</a:t>
            </a:r>
          </a:p>
          <a:p>
            <a:r>
              <a:rPr lang="en-US" sz="1400" b="1" cap="small" dirty="0" smtClean="0">
                <a:solidFill>
                  <a:prstClr val="black"/>
                </a:solidFill>
              </a:rPr>
              <a:t>         	President Nixon:</a:t>
            </a:r>
            <a:r>
              <a:rPr lang="en-US" sz="1400" dirty="0" smtClean="0">
                <a:solidFill>
                  <a:prstClr val="black"/>
                </a:solidFill>
              </a:rPr>
              <a:t> That’s right! He started the damn thing!</a:t>
            </a:r>
          </a:p>
          <a:p>
            <a:r>
              <a:rPr lang="en-US" sz="1400" b="1" cap="small" dirty="0" smtClean="0">
                <a:solidFill>
                  <a:prstClr val="black"/>
                </a:solidFill>
              </a:rPr>
              <a:t>        	Graham:</a:t>
            </a:r>
            <a:r>
              <a:rPr lang="en-US" sz="1400" dirty="0" smtClean="0">
                <a:solidFill>
                  <a:prstClr val="black"/>
                </a:solidFill>
              </a:rPr>
              <a:t> Well, I—</a:t>
            </a:r>
          </a:p>
          <a:p>
            <a:r>
              <a:rPr lang="en-US" sz="1400" b="1" cap="small" dirty="0" smtClean="0">
                <a:solidFill>
                  <a:prstClr val="black"/>
                </a:solidFill>
              </a:rPr>
              <a:t>        	President Nixon:</a:t>
            </a:r>
            <a:r>
              <a:rPr lang="en-US" sz="1400" dirty="0" smtClean="0">
                <a:solidFill>
                  <a:prstClr val="black"/>
                </a:solidFill>
              </a:rPr>
              <a:t> He killed Diem—</a:t>
            </a:r>
          </a:p>
          <a:p>
            <a:r>
              <a:rPr lang="en-US" sz="1400" b="1" cap="small" dirty="0" smtClean="0">
                <a:solidFill>
                  <a:prstClr val="black"/>
                </a:solidFill>
              </a:rPr>
              <a:t>        	Graham:</a:t>
            </a:r>
            <a:r>
              <a:rPr lang="en-US" sz="1400" dirty="0" smtClean="0">
                <a:solidFill>
                  <a:prstClr val="black"/>
                </a:solidFill>
              </a:rPr>
              <a:t> Right.</a:t>
            </a:r>
          </a:p>
          <a:p>
            <a:r>
              <a:rPr lang="en-US" sz="1400" b="1" cap="small" dirty="0" smtClean="0">
                <a:solidFill>
                  <a:prstClr val="black"/>
                </a:solidFill>
              </a:rPr>
              <a:t>        	President Nixon:</a:t>
            </a:r>
            <a:r>
              <a:rPr lang="en-US" sz="1400" dirty="0" smtClean="0">
                <a:solidFill>
                  <a:prstClr val="black"/>
                </a:solidFill>
              </a:rPr>
              <a:t> —and he sent the first 16,000 combat people there himself!</a:t>
            </a:r>
          </a:p>
          <a:p>
            <a:r>
              <a:rPr lang="en-US" sz="1400" b="1" cap="small" dirty="0" smtClean="0">
                <a:solidFill>
                  <a:prstClr val="black"/>
                </a:solidFill>
              </a:rPr>
              <a:t>	Graham</a:t>
            </a:r>
            <a:r>
              <a:rPr lang="en-US" sz="1400" b="1" cap="small" dirty="0">
                <a:solidFill>
                  <a:prstClr val="black"/>
                </a:solidFill>
              </a:rPr>
              <a:t>:</a:t>
            </a:r>
            <a:r>
              <a:rPr lang="en-US" sz="1400" dirty="0">
                <a:solidFill>
                  <a:prstClr val="black"/>
                </a:solidFill>
              </a:rPr>
              <a:t> Well, I’m saying that the first time I ever heard of our involvement was four days before he was inaugurated, playing golf with him; he said, “We”—I quote</a:t>
            </a:r>
            <a:r>
              <a:rPr lang="en-US" sz="1400" dirty="0" smtClean="0">
                <a:solidFill>
                  <a:prstClr val="black"/>
                </a:solidFill>
              </a:rPr>
              <a:t>—“We cannot </a:t>
            </a:r>
            <a:r>
              <a:rPr lang="en-US" sz="1400" dirty="0">
                <a:solidFill>
                  <a:prstClr val="black"/>
                </a:solidFill>
              </a:rPr>
              <a:t>allow Laos [</a:t>
            </a:r>
            <a:r>
              <a:rPr lang="en-US" sz="1400" i="1" dirty="0" err="1">
                <a:solidFill>
                  <a:prstClr val="black"/>
                </a:solidFill>
              </a:rPr>
              <a:t>mis</a:t>
            </a:r>
            <a:r>
              <a:rPr lang="en-US" sz="1400" i="1" dirty="0">
                <a:solidFill>
                  <a:prstClr val="black"/>
                </a:solidFill>
              </a:rPr>
              <a:t>-pronounced</a:t>
            </a:r>
            <a:r>
              <a:rPr lang="en-US" sz="1400" dirty="0">
                <a:solidFill>
                  <a:prstClr val="black"/>
                </a:solidFill>
              </a:rPr>
              <a:t>] and South Vietnam to fall to the Communists.” [</a:t>
            </a:r>
            <a:r>
              <a:rPr lang="en-US" sz="1400" i="1" dirty="0">
                <a:solidFill>
                  <a:prstClr val="black"/>
                </a:solidFill>
              </a:rPr>
              <a:t>Nixon </a:t>
            </a:r>
            <a:r>
              <a:rPr lang="en-US" sz="1400" i="1" dirty="0" smtClean="0">
                <a:solidFill>
                  <a:prstClr val="black"/>
                </a:solidFill>
              </a:rPr>
              <a:t>belatedly laughs</a:t>
            </a:r>
            <a:r>
              <a:rPr lang="en-US" sz="1400" dirty="0">
                <a:solidFill>
                  <a:prstClr val="black"/>
                </a:solidFill>
              </a:rPr>
              <a:t>.]</a:t>
            </a:r>
          </a:p>
          <a:p>
            <a:r>
              <a:rPr lang="en-US" sz="1400" dirty="0">
                <a:solidFill>
                  <a:prstClr val="black"/>
                </a:solidFill>
              </a:rPr>
              <a:t>	And then I said when President Johnson took </a:t>
            </a:r>
            <a:r>
              <a:rPr lang="en-US" sz="1400" dirty="0" smtClean="0">
                <a:solidFill>
                  <a:prstClr val="black"/>
                </a:solidFill>
              </a:rPr>
              <a:t>over, we </a:t>
            </a:r>
            <a:r>
              <a:rPr lang="en-US" sz="1400" dirty="0">
                <a:solidFill>
                  <a:prstClr val="black"/>
                </a:solidFill>
              </a:rPr>
              <a:t>had 16,000 troops there.</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That’s right.</a:t>
            </a:r>
          </a:p>
          <a:p>
            <a:r>
              <a:rPr lang="en-US" sz="1400" b="1" cap="small" dirty="0">
                <a:solidFill>
                  <a:prstClr val="black"/>
                </a:solidFill>
              </a:rPr>
              <a:t>               </a:t>
            </a:r>
            <a:r>
              <a:rPr lang="en-US" sz="1400" b="1" cap="small" dirty="0" smtClean="0">
                <a:solidFill>
                  <a:prstClr val="black"/>
                </a:solidFill>
              </a:rPr>
              <a:t>	Graham</a:t>
            </a:r>
            <a:r>
              <a:rPr lang="en-US" sz="1400" b="1" cap="small" dirty="0">
                <a:solidFill>
                  <a:prstClr val="black"/>
                </a:solidFill>
              </a:rPr>
              <a:t>:</a:t>
            </a:r>
            <a:r>
              <a:rPr lang="en-US" sz="1400" dirty="0">
                <a:solidFill>
                  <a:prstClr val="black"/>
                </a:solidFill>
              </a:rPr>
              <a:t> And I said the political climate in the United States—</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Well, and Diem had been murdered. See, you see, Billy, the key thing here was Kennedy’s, and, I must say, our friend [Henry Cabot] Lodge’s agreement to the murder of Diem. Diem—that’s what killed the whole, that opened the whole thing.</a:t>
            </a:r>
          </a:p>
          <a:p>
            <a:endParaRPr lang="en-US" sz="1400" dirty="0" smtClean="0">
              <a:solidFill>
                <a:prstClr val="black"/>
              </a:solidFill>
            </a:endParaRPr>
          </a:p>
          <a:p>
            <a:endParaRPr lang="en-US" dirty="0">
              <a:solidFill>
                <a:prstClr val="black"/>
              </a:solidFill>
            </a:endParaRPr>
          </a:p>
        </p:txBody>
      </p:sp>
      <p:pic>
        <p:nvPicPr>
          <p:cNvPr id="3" name="3-nixon-grah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5562600"/>
            <a:ext cx="609600" cy="609600"/>
          </a:xfrm>
          <a:prstGeom prst="rect">
            <a:avLst/>
          </a:prstGeom>
        </p:spPr>
      </p:pic>
    </p:spTree>
    <p:extLst>
      <p:ext uri="{BB962C8B-B14F-4D97-AF65-F5344CB8AC3E}">
        <p14:creationId xmlns:p14="http://schemas.microsoft.com/office/powerpoint/2010/main" val="15715087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5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1999" y="0"/>
            <a:ext cx="7803013" cy="6700837"/>
          </a:xfrm>
          <a:prstGeom prst="rect">
            <a:avLst/>
          </a:prstGeom>
        </p:spPr>
      </p:pic>
    </p:spTree>
    <p:extLst>
      <p:ext uri="{BB962C8B-B14F-4D97-AF65-F5344CB8AC3E}">
        <p14:creationId xmlns:p14="http://schemas.microsoft.com/office/powerpoint/2010/main" val="2956812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
            <a:ext cx="7696200" cy="7140416"/>
          </a:xfrm>
          <a:prstGeom prst="rect">
            <a:avLst/>
          </a:prstGeom>
          <a:noFill/>
        </p:spPr>
        <p:txBody>
          <a:bodyPr wrap="square" rtlCol="0">
            <a:spAutoFit/>
          </a:bodyPr>
          <a:lstStyle/>
          <a:p>
            <a:r>
              <a:rPr lang="en-US" sz="2000" b="1" cap="small" dirty="0" smtClean="0">
                <a:solidFill>
                  <a:prstClr val="black"/>
                </a:solidFill>
              </a:rPr>
              <a:t>       </a:t>
            </a:r>
            <a:r>
              <a:rPr lang="en-US" sz="1400" b="1" cap="small" dirty="0" smtClean="0">
                <a:solidFill>
                  <a:prstClr val="black"/>
                </a:solidFill>
              </a:rPr>
              <a:t>        </a:t>
            </a:r>
            <a:r>
              <a:rPr lang="en-US" sz="1400" b="1" cap="small" dirty="0" smtClean="0">
                <a:solidFill>
                  <a:prstClr val="black"/>
                </a:solidFill>
              </a:rPr>
              <a:t>	</a:t>
            </a:r>
            <a:r>
              <a:rPr lang="en-US" sz="1400" b="1" cap="small" dirty="0" smtClean="0">
                <a:solidFill>
                  <a:prstClr val="black"/>
                </a:solidFill>
              </a:rPr>
              <a:t>Henry Kissinger:</a:t>
            </a:r>
            <a:r>
              <a:rPr lang="en-US" sz="1400" dirty="0" smtClean="0">
                <a:solidFill>
                  <a:prstClr val="black"/>
                </a:solidFill>
              </a:rPr>
              <a:t> So this is another spectacular [success] for you, Mr. President—</a:t>
            </a:r>
            <a:endParaRPr lang="en-US" sz="1400" dirty="0" smtClean="0">
              <a:solidFill>
                <a:prstClr val="black"/>
              </a:solidFill>
            </a:endParaRPr>
          </a:p>
          <a:p>
            <a:r>
              <a:rPr lang="en-US" sz="1400" b="1" cap="small" dirty="0" smtClean="0">
                <a:solidFill>
                  <a:prstClr val="black"/>
                </a:solidFill>
              </a:rPr>
              <a:t>        	President Nixon:</a:t>
            </a:r>
            <a:r>
              <a:rPr lang="en-US" sz="1400" dirty="0" smtClean="0">
                <a:solidFill>
                  <a:prstClr val="black"/>
                </a:solidFill>
              </a:rPr>
              <a:t> </a:t>
            </a:r>
            <a:r>
              <a:rPr lang="en-US" sz="1400" dirty="0" smtClean="0">
                <a:solidFill>
                  <a:prstClr val="black"/>
                </a:solidFill>
              </a:rPr>
              <a:t>Yeah, yeah; [</a:t>
            </a:r>
            <a:r>
              <a:rPr lang="en-US" sz="1400" i="1" dirty="0" smtClean="0">
                <a:solidFill>
                  <a:prstClr val="black"/>
                </a:solidFill>
              </a:rPr>
              <a:t>unclear</a:t>
            </a:r>
            <a:r>
              <a:rPr lang="en-US" sz="1400" dirty="0" smtClean="0">
                <a:solidFill>
                  <a:prstClr val="black"/>
                </a:solidFill>
              </a:rPr>
              <a:t>] don’t know where it’s at—</a:t>
            </a:r>
            <a:endParaRPr lang="en-US" sz="1400" dirty="0" smtClean="0">
              <a:solidFill>
                <a:prstClr val="black"/>
              </a:solidFill>
            </a:endParaRPr>
          </a:p>
          <a:p>
            <a:r>
              <a:rPr lang="en-US" sz="1400" b="1" cap="small" dirty="0" smtClean="0">
                <a:solidFill>
                  <a:prstClr val="black"/>
                </a:solidFill>
              </a:rPr>
              <a:t>        	</a:t>
            </a:r>
            <a:r>
              <a:rPr lang="en-US" sz="1400" b="1" cap="small" dirty="0" smtClean="0">
                <a:solidFill>
                  <a:prstClr val="black"/>
                </a:solidFill>
              </a:rPr>
              <a:t>Kissinger:</a:t>
            </a:r>
            <a:r>
              <a:rPr lang="en-US" sz="1400" dirty="0" smtClean="0">
                <a:solidFill>
                  <a:prstClr val="black"/>
                </a:solidFill>
              </a:rPr>
              <a:t> —Showed terrific courage to do it.</a:t>
            </a:r>
            <a:endParaRPr lang="en-US" sz="1400" dirty="0" smtClean="0">
              <a:solidFill>
                <a:prstClr val="black"/>
              </a:solidFill>
            </a:endParaRPr>
          </a:p>
          <a:p>
            <a:r>
              <a:rPr lang="en-US" sz="1400" b="1" cap="small" dirty="0" smtClean="0">
                <a:solidFill>
                  <a:prstClr val="black"/>
                </a:solidFill>
              </a:rPr>
              <a:t>        	President Nixon:</a:t>
            </a:r>
            <a:r>
              <a:rPr lang="en-US" sz="1400" dirty="0" smtClean="0">
                <a:solidFill>
                  <a:prstClr val="black"/>
                </a:solidFill>
              </a:rPr>
              <a:t> </a:t>
            </a:r>
            <a:r>
              <a:rPr lang="en-US" sz="1400" dirty="0" smtClean="0">
                <a:solidFill>
                  <a:prstClr val="black"/>
                </a:solidFill>
              </a:rPr>
              <a:t>Yeah. Well, at least it took the boil, didn’t it?</a:t>
            </a:r>
            <a:endParaRPr lang="en-US" sz="1400" dirty="0" smtClean="0">
              <a:solidFill>
                <a:prstClr val="black"/>
              </a:solidFill>
            </a:endParaRPr>
          </a:p>
          <a:p>
            <a:r>
              <a:rPr lang="en-US" sz="1400" b="1" cap="small" dirty="0" smtClean="0">
                <a:solidFill>
                  <a:prstClr val="black"/>
                </a:solidFill>
              </a:rPr>
              <a:t>        	</a:t>
            </a:r>
            <a:r>
              <a:rPr lang="en-US" sz="1400" b="1" cap="small" dirty="0" smtClean="0">
                <a:solidFill>
                  <a:prstClr val="black"/>
                </a:solidFill>
              </a:rPr>
              <a:t>Kissinger:</a:t>
            </a:r>
            <a:r>
              <a:rPr lang="en-US" sz="1400" dirty="0" smtClean="0">
                <a:solidFill>
                  <a:prstClr val="black"/>
                </a:solidFill>
              </a:rPr>
              <a:t> Mr. President, anything else would have been [</a:t>
            </a:r>
            <a:r>
              <a:rPr lang="en-US" sz="1400" i="1" dirty="0" smtClean="0">
                <a:solidFill>
                  <a:prstClr val="black"/>
                </a:solidFill>
              </a:rPr>
              <a:t>unclear</a:t>
            </a:r>
            <a:r>
              <a:rPr lang="en-US" sz="1400" dirty="0" smtClean="0">
                <a:solidFill>
                  <a:prstClr val="black"/>
                </a:solidFill>
              </a:rPr>
              <a:t>] in the long run.</a:t>
            </a:r>
            <a:endParaRPr lang="en-US" sz="1400" dirty="0" smtClean="0">
              <a:solidFill>
                <a:prstClr val="black"/>
              </a:solidFill>
            </a:endParaRPr>
          </a:p>
          <a:p>
            <a:r>
              <a:rPr lang="en-US" sz="1400" b="1" cap="small" dirty="0" smtClean="0">
                <a:solidFill>
                  <a:prstClr val="black"/>
                </a:solidFill>
              </a:rPr>
              <a:t>         	President Nixon:</a:t>
            </a:r>
            <a:r>
              <a:rPr lang="en-US" sz="1400" dirty="0" smtClean="0">
                <a:solidFill>
                  <a:prstClr val="black"/>
                </a:solidFill>
              </a:rPr>
              <a:t> </a:t>
            </a:r>
            <a:r>
              <a:rPr lang="en-US" sz="1400" dirty="0" smtClean="0">
                <a:solidFill>
                  <a:prstClr val="black"/>
                </a:solidFill>
              </a:rPr>
              <a:t>Hmm.</a:t>
            </a:r>
            <a:endParaRPr lang="en-US" sz="1400" dirty="0" smtClean="0">
              <a:solidFill>
                <a:prstClr val="black"/>
              </a:solidFill>
            </a:endParaRPr>
          </a:p>
          <a:p>
            <a:r>
              <a:rPr lang="en-US" sz="1400" b="1" cap="small" dirty="0" smtClean="0">
                <a:solidFill>
                  <a:prstClr val="black"/>
                </a:solidFill>
              </a:rPr>
              <a:t>        	</a:t>
            </a:r>
            <a:r>
              <a:rPr lang="en-US" sz="1400" b="1" cap="small" dirty="0" smtClean="0">
                <a:solidFill>
                  <a:prstClr val="black"/>
                </a:solidFill>
              </a:rPr>
              <a:t>Kissinger:</a:t>
            </a:r>
            <a:r>
              <a:rPr lang="en-US" sz="1400" dirty="0" smtClean="0">
                <a:solidFill>
                  <a:prstClr val="black"/>
                </a:solidFill>
              </a:rPr>
              <a:t> And . . . The guys who are now saying, “Why did we do it with B-52s?” [</a:t>
            </a:r>
            <a:r>
              <a:rPr lang="en-US" sz="1400" i="1" dirty="0" smtClean="0">
                <a:solidFill>
                  <a:prstClr val="black"/>
                </a:solidFill>
              </a:rPr>
              <a:t>Nixon sighs with exasperation</a:t>
            </a:r>
            <a:r>
              <a:rPr lang="en-US" sz="1400" dirty="0" smtClean="0">
                <a:solidFill>
                  <a:prstClr val="black"/>
                </a:solidFill>
              </a:rPr>
              <a:t>.] People who—if you did it with P-3s, they’d be offended.</a:t>
            </a:r>
            <a:endParaRPr lang="en-US" sz="1400" dirty="0" smtClean="0">
              <a:solidFill>
                <a:prstClr val="black"/>
              </a:solidFill>
            </a:endParaRPr>
          </a:p>
          <a:p>
            <a:r>
              <a:rPr lang="en-US" sz="1400" b="1" cap="small" dirty="0" smtClean="0">
                <a:solidFill>
                  <a:prstClr val="black"/>
                </a:solidFill>
              </a:rPr>
              <a:t>        	President Nixon:</a:t>
            </a:r>
            <a:r>
              <a:rPr lang="en-US" sz="1400" dirty="0" smtClean="0">
                <a:solidFill>
                  <a:prstClr val="black"/>
                </a:solidFill>
              </a:rPr>
              <a:t> </a:t>
            </a:r>
            <a:r>
              <a:rPr lang="en-US" sz="1400" dirty="0" smtClean="0">
                <a:solidFill>
                  <a:prstClr val="black"/>
                </a:solidFill>
              </a:rPr>
              <a:t>The point is, as we know, we couldn’t do it with anything but B-52s, because, </a:t>
            </a:r>
            <a:r>
              <a:rPr lang="en-US" sz="1400" dirty="0" err="1" smtClean="0">
                <a:solidFill>
                  <a:prstClr val="black"/>
                </a:solidFill>
              </a:rPr>
              <a:t>goddamnit</a:t>
            </a:r>
            <a:r>
              <a:rPr lang="en-US" sz="1400" dirty="0" smtClean="0">
                <a:solidFill>
                  <a:prstClr val="black"/>
                </a:solidFill>
              </a:rPr>
              <a:t>, there’s nothing else that can fly at this time of year.</a:t>
            </a:r>
            <a:endParaRPr lang="en-US" sz="1400" dirty="0" smtClean="0">
              <a:solidFill>
                <a:prstClr val="black"/>
              </a:solidFill>
            </a:endParaRPr>
          </a:p>
          <a:p>
            <a:r>
              <a:rPr lang="en-US" sz="1400" b="1" cap="small" dirty="0" smtClean="0">
                <a:solidFill>
                  <a:prstClr val="black"/>
                </a:solidFill>
              </a:rPr>
              <a:t>        	</a:t>
            </a:r>
            <a:r>
              <a:rPr lang="en-US" sz="1400" b="1" cap="small" dirty="0" smtClean="0">
                <a:solidFill>
                  <a:prstClr val="black"/>
                </a:solidFill>
              </a:rPr>
              <a:t>Kissinger:</a:t>
            </a:r>
            <a:r>
              <a:rPr lang="en-US" sz="1400" dirty="0" smtClean="0">
                <a:solidFill>
                  <a:prstClr val="black"/>
                </a:solidFill>
              </a:rPr>
              <a:t> Mr. President, within 10 days you got these guys [the North Vietnamese] to the table, which no other method could have done.</a:t>
            </a:r>
            <a:endParaRPr lang="en-US" sz="1400" dirty="0" smtClean="0">
              <a:solidFill>
                <a:prstClr val="black"/>
              </a:solidFill>
            </a:endParaRPr>
          </a:p>
          <a:p>
            <a:r>
              <a:rPr lang="en-US" sz="1400" b="1" cap="small" dirty="0" smtClean="0">
                <a:solidFill>
                  <a:prstClr val="black"/>
                </a:solidFill>
              </a:rPr>
              <a:t>        	President Nixon:</a:t>
            </a:r>
            <a:r>
              <a:rPr lang="en-US" sz="1400" dirty="0" smtClean="0">
                <a:solidFill>
                  <a:prstClr val="black"/>
                </a:solidFill>
              </a:rPr>
              <a:t> </a:t>
            </a:r>
            <a:r>
              <a:rPr lang="en-US" sz="1400" dirty="0" smtClean="0">
                <a:solidFill>
                  <a:prstClr val="black"/>
                </a:solidFill>
              </a:rPr>
              <a:t>That’s just . . . Keep right on, and . . .</a:t>
            </a:r>
          </a:p>
          <a:p>
            <a:r>
              <a:rPr lang="en-US" sz="1400" b="1" cap="small" dirty="0" smtClean="0">
                <a:solidFill>
                  <a:prstClr val="black"/>
                </a:solidFill>
              </a:rPr>
              <a:t>	</a:t>
            </a:r>
            <a:r>
              <a:rPr lang="en-US" sz="1400" b="1" cap="small" dirty="0" smtClean="0">
                <a:solidFill>
                  <a:prstClr val="black"/>
                </a:solidFill>
              </a:rPr>
              <a:t>Kissinger:</a:t>
            </a:r>
            <a:r>
              <a:rPr lang="en-US" sz="1400" dirty="0" smtClean="0">
                <a:solidFill>
                  <a:prstClr val="black"/>
                </a:solidFill>
              </a:rPr>
              <a:t> And I think that this way it makes the weekend papers, and the excitement is going to die—</a:t>
            </a:r>
          </a:p>
          <a:p>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a:t>
            </a:r>
            <a:r>
              <a:rPr lang="en-US" sz="1400" dirty="0" smtClean="0">
                <a:solidFill>
                  <a:prstClr val="black"/>
                </a:solidFill>
              </a:rPr>
              <a:t>Well, it will make the news magazines, too.</a:t>
            </a:r>
          </a:p>
          <a:p>
            <a:r>
              <a:rPr lang="en-US" sz="1400" b="1" cap="small" dirty="0" smtClean="0">
                <a:solidFill>
                  <a:prstClr val="black"/>
                </a:solidFill>
              </a:rPr>
              <a:t>	Kissinger</a:t>
            </a:r>
            <a:r>
              <a:rPr lang="en-US" sz="1400" b="1" cap="small" dirty="0">
                <a:solidFill>
                  <a:prstClr val="black"/>
                </a:solidFill>
              </a:rPr>
              <a:t>:</a:t>
            </a:r>
            <a:r>
              <a:rPr lang="en-US" sz="1400" dirty="0">
                <a:solidFill>
                  <a:prstClr val="black"/>
                </a:solidFill>
              </a:rPr>
              <a:t> </a:t>
            </a:r>
            <a:r>
              <a:rPr lang="en-US" sz="1400" dirty="0" smtClean="0">
                <a:solidFill>
                  <a:prstClr val="black"/>
                </a:solidFill>
              </a:rPr>
              <a:t>Yeah.</a:t>
            </a:r>
          </a:p>
          <a:p>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a:t>
            </a:r>
            <a:r>
              <a:rPr lang="en-US" sz="1400" dirty="0" smtClean="0">
                <a:solidFill>
                  <a:prstClr val="black"/>
                </a:solidFill>
              </a:rPr>
              <a:t>They’ll open up for this, don’t worry.</a:t>
            </a:r>
            <a:endParaRPr lang="en-US" sz="1400" dirty="0">
              <a:solidFill>
                <a:prstClr val="black"/>
              </a:solidFill>
            </a:endParaRPr>
          </a:p>
          <a:p>
            <a:r>
              <a:rPr lang="en-US" sz="1400" b="1" cap="small" dirty="0">
                <a:solidFill>
                  <a:prstClr val="black"/>
                </a:solidFill>
              </a:rPr>
              <a:t>	Kissinger:</a:t>
            </a:r>
            <a:r>
              <a:rPr lang="en-US" sz="1400" dirty="0">
                <a:solidFill>
                  <a:prstClr val="black"/>
                </a:solidFill>
              </a:rPr>
              <a:t> </a:t>
            </a:r>
            <a:r>
              <a:rPr lang="en-US" sz="1400" dirty="0" smtClean="0">
                <a:solidFill>
                  <a:prstClr val="black"/>
                </a:solidFill>
              </a:rPr>
              <a:t>[</a:t>
            </a:r>
            <a:r>
              <a:rPr lang="en-US" sz="1400" dirty="0" err="1" smtClean="0">
                <a:solidFill>
                  <a:prstClr val="black"/>
                </a:solidFill>
              </a:rPr>
              <a:t>McGeorge</a:t>
            </a:r>
            <a:r>
              <a:rPr lang="en-US" sz="1400" dirty="0" smtClean="0">
                <a:solidFill>
                  <a:prstClr val="black"/>
                </a:solidFill>
              </a:rPr>
              <a:t>] Bundy calls me last night. He said he’s going to write a letter—a public letter—to you.</a:t>
            </a:r>
          </a:p>
          <a:p>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a:t>
            </a:r>
            <a:r>
              <a:rPr lang="en-US" sz="1400" dirty="0" smtClean="0">
                <a:solidFill>
                  <a:prstClr val="black"/>
                </a:solidFill>
              </a:rPr>
              <a:t>Protesting?</a:t>
            </a:r>
          </a:p>
          <a:p>
            <a:r>
              <a:rPr lang="en-US" sz="1400" b="1" cap="small" dirty="0" smtClean="0">
                <a:solidFill>
                  <a:prstClr val="black"/>
                </a:solidFill>
              </a:rPr>
              <a:t>	Kissinger</a:t>
            </a:r>
            <a:r>
              <a:rPr lang="en-US" sz="1400" b="1" cap="small" dirty="0">
                <a:solidFill>
                  <a:prstClr val="black"/>
                </a:solidFill>
              </a:rPr>
              <a:t>:</a:t>
            </a:r>
            <a:r>
              <a:rPr lang="en-US" sz="1400" dirty="0">
                <a:solidFill>
                  <a:prstClr val="black"/>
                </a:solidFill>
              </a:rPr>
              <a:t> </a:t>
            </a:r>
            <a:r>
              <a:rPr lang="en-US" sz="1400" dirty="0" smtClean="0">
                <a:solidFill>
                  <a:prstClr val="black"/>
                </a:solidFill>
              </a:rPr>
              <a:t>Yeah.</a:t>
            </a:r>
          </a:p>
          <a:p>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a:t>
            </a:r>
            <a:r>
              <a:rPr lang="en-US" sz="1400" dirty="0" smtClean="0">
                <a:solidFill>
                  <a:prstClr val="black"/>
                </a:solidFill>
              </a:rPr>
              <a:t>Yeah, well, of course.</a:t>
            </a:r>
          </a:p>
          <a:p>
            <a:r>
              <a:rPr lang="en-US" sz="1400" b="1" cap="small" dirty="0" smtClean="0">
                <a:solidFill>
                  <a:prstClr val="black"/>
                </a:solidFill>
              </a:rPr>
              <a:t>	Kissinger</a:t>
            </a:r>
            <a:r>
              <a:rPr lang="en-US" sz="1400" b="1" cap="small" dirty="0">
                <a:solidFill>
                  <a:prstClr val="black"/>
                </a:solidFill>
              </a:rPr>
              <a:t>:</a:t>
            </a:r>
            <a:r>
              <a:rPr lang="en-US" sz="1400" dirty="0">
                <a:solidFill>
                  <a:prstClr val="black"/>
                </a:solidFill>
              </a:rPr>
              <a:t> </a:t>
            </a:r>
            <a:r>
              <a:rPr lang="en-US" sz="1400" dirty="0" smtClean="0">
                <a:solidFill>
                  <a:prstClr val="black"/>
                </a:solidFill>
              </a:rPr>
              <a:t>I said, “Why?” [He said,] “Because what am I going to tell my sons?” I said, “I’ll tell you what you can tell your sons. Tell them, ‘I got us into this war, and now I’m keeping us from getting out,’” and hung up on him.</a:t>
            </a:r>
            <a:endParaRPr lang="en-US" sz="1400" dirty="0">
              <a:solidFill>
                <a:prstClr val="black"/>
              </a:solidFill>
            </a:endParaRPr>
          </a:p>
          <a:p>
            <a:r>
              <a:rPr lang="en-US" sz="1400" b="1" cap="small" dirty="0" smtClean="0">
                <a:solidFill>
                  <a:prstClr val="black"/>
                </a:solidFill>
              </a:rPr>
              <a:t>                       </a:t>
            </a:r>
            <a:r>
              <a:rPr lang="en-US" sz="1400" dirty="0" smtClean="0">
                <a:solidFill>
                  <a:prstClr val="black"/>
                </a:solidFill>
              </a:rPr>
              <a:t>That New York establishment hasn’t—</a:t>
            </a:r>
            <a:endParaRPr lang="en-US" sz="1400" dirty="0">
              <a:solidFill>
                <a:prstClr val="black"/>
              </a:solidFill>
            </a:endParaRP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a:t>
            </a:r>
            <a:r>
              <a:rPr lang="en-US" sz="1400" dirty="0" smtClean="0">
                <a:solidFill>
                  <a:prstClr val="black"/>
                </a:solidFill>
              </a:rPr>
              <a:t>They’re done. They’re done.</a:t>
            </a:r>
          </a:p>
          <a:p>
            <a:r>
              <a:rPr lang="en-US" sz="1400" b="1" cap="small" dirty="0" smtClean="0">
                <a:solidFill>
                  <a:prstClr val="black"/>
                </a:solidFill>
              </a:rPr>
              <a:t>	Kissinger</a:t>
            </a:r>
            <a:r>
              <a:rPr lang="en-US" sz="1400" b="1" cap="small" dirty="0">
                <a:solidFill>
                  <a:prstClr val="black"/>
                </a:solidFill>
              </a:rPr>
              <a:t>:</a:t>
            </a:r>
            <a:r>
              <a:rPr lang="en-US" sz="1400" dirty="0" smtClean="0">
                <a:solidFill>
                  <a:prstClr val="black"/>
                </a:solidFill>
              </a:rPr>
              <a:t>–hasn’t ever come—</a:t>
            </a:r>
          </a:p>
          <a:p>
            <a:r>
              <a:rPr lang="en-US" sz="1400" b="1" cap="small" dirty="0" smtClean="0">
                <a:solidFill>
                  <a:prstClr val="black"/>
                </a:solidFill>
              </a:rPr>
              <a:t>	President </a:t>
            </a:r>
            <a:r>
              <a:rPr lang="en-US" sz="1400" b="1" cap="small" dirty="0">
                <a:solidFill>
                  <a:prstClr val="black"/>
                </a:solidFill>
              </a:rPr>
              <a:t>Nixon:</a:t>
            </a:r>
            <a:r>
              <a:rPr lang="en-US" sz="1400" dirty="0">
                <a:solidFill>
                  <a:prstClr val="black"/>
                </a:solidFill>
              </a:rPr>
              <a:t> Well</a:t>
            </a:r>
            <a:r>
              <a:rPr lang="en-US" sz="1400" dirty="0" smtClean="0">
                <a:solidFill>
                  <a:prstClr val="black"/>
                </a:solidFill>
              </a:rPr>
              <a:t>, the main thing now, Henry, is that we have to pull this off.</a:t>
            </a:r>
            <a:endParaRPr lang="en-US" sz="1400" dirty="0">
              <a:solidFill>
                <a:prstClr val="black"/>
              </a:solidFill>
            </a:endParaRPr>
          </a:p>
          <a:p>
            <a:endParaRPr lang="en-US" sz="1400" dirty="0" smtClean="0">
              <a:solidFill>
                <a:prstClr val="black"/>
              </a:solidFill>
            </a:endParaRPr>
          </a:p>
          <a:p>
            <a:endParaRPr lang="en-US" dirty="0">
              <a:solidFill>
                <a:prstClr val="black"/>
              </a:solidFill>
            </a:endParaRPr>
          </a:p>
        </p:txBody>
      </p:sp>
      <p:pic>
        <p:nvPicPr>
          <p:cNvPr id="4" name="nixon-kissinger-christmas bombi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9600" y="5181600"/>
            <a:ext cx="609600" cy="609600"/>
          </a:xfrm>
          <a:prstGeom prst="rect">
            <a:avLst/>
          </a:prstGeom>
        </p:spPr>
      </p:pic>
    </p:spTree>
    <p:extLst>
      <p:ext uri="{BB962C8B-B14F-4D97-AF65-F5344CB8AC3E}">
        <p14:creationId xmlns:p14="http://schemas.microsoft.com/office/powerpoint/2010/main" val="38787744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57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62201" y="152400"/>
            <a:ext cx="4387736" cy="6601135"/>
          </a:xfrm>
          <a:prstGeom prst="rect">
            <a:avLst/>
          </a:prstGeom>
        </p:spPr>
      </p:pic>
    </p:spTree>
    <p:extLst>
      <p:ext uri="{BB962C8B-B14F-4D97-AF65-F5344CB8AC3E}">
        <p14:creationId xmlns:p14="http://schemas.microsoft.com/office/powerpoint/2010/main" val="2513376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152"/>
            <a:ext cx="9144000" cy="7264266"/>
          </a:xfrm>
          <a:prstGeom prst="rect">
            <a:avLst/>
          </a:prstGeom>
        </p:spPr>
      </p:pic>
    </p:spTree>
    <p:extLst>
      <p:ext uri="{BB962C8B-B14F-4D97-AF65-F5344CB8AC3E}">
        <p14:creationId xmlns:p14="http://schemas.microsoft.com/office/powerpoint/2010/main" val="617644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672"/>
            <a:ext cx="7695238" cy="6076190"/>
          </a:xfrm>
          <a:prstGeom prst="rect">
            <a:avLst/>
          </a:prstGeom>
        </p:spPr>
      </p:pic>
    </p:spTree>
    <p:extLst>
      <p:ext uri="{BB962C8B-B14F-4D97-AF65-F5344CB8AC3E}">
        <p14:creationId xmlns:p14="http://schemas.microsoft.com/office/powerpoint/2010/main" val="17571586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12853"/>
            <a:ext cx="7543800" cy="6247615"/>
          </a:xfrm>
          <a:prstGeom prst="rect">
            <a:avLst/>
          </a:prstGeom>
        </p:spPr>
      </p:pic>
    </p:spTree>
    <p:extLst>
      <p:ext uri="{BB962C8B-B14F-4D97-AF65-F5344CB8AC3E}">
        <p14:creationId xmlns:p14="http://schemas.microsoft.com/office/powerpoint/2010/main" val="22734128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56" y="76200"/>
            <a:ext cx="9458956" cy="508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97282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83345"/>
            <a:ext cx="8991599" cy="5989788"/>
          </a:xfrm>
          <a:prstGeom prst="rect">
            <a:avLst/>
          </a:prstGeom>
        </p:spPr>
      </p:pic>
    </p:spTree>
    <p:extLst>
      <p:ext uri="{BB962C8B-B14F-4D97-AF65-F5344CB8AC3E}">
        <p14:creationId xmlns:p14="http://schemas.microsoft.com/office/powerpoint/2010/main" val="41017106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774202"/>
            <a:ext cx="6685190" cy="4483481"/>
          </a:xfrm>
          <a:prstGeom prst="rect">
            <a:avLst/>
          </a:prstGeom>
        </p:spPr>
      </p:pic>
      <p:sp>
        <p:nvSpPr>
          <p:cNvPr id="3" name="TextBox 2"/>
          <p:cNvSpPr txBox="1"/>
          <p:nvPr/>
        </p:nvSpPr>
        <p:spPr>
          <a:xfrm>
            <a:off x="2362200" y="381000"/>
            <a:ext cx="4495800" cy="369332"/>
          </a:xfrm>
          <a:prstGeom prst="rect">
            <a:avLst/>
          </a:prstGeom>
          <a:noFill/>
        </p:spPr>
        <p:txBody>
          <a:bodyPr wrap="square" rtlCol="0">
            <a:spAutoFit/>
          </a:bodyPr>
          <a:lstStyle/>
          <a:p>
            <a:pPr algn="ctr"/>
            <a:r>
              <a:rPr lang="en-US" dirty="0" smtClean="0"/>
              <a:t>Total U.S. Casualties, Vietna</a:t>
            </a:r>
            <a:r>
              <a:rPr lang="en-US" dirty="0"/>
              <a:t>m</a:t>
            </a:r>
          </a:p>
        </p:txBody>
      </p:sp>
    </p:spTree>
    <p:extLst>
      <p:ext uri="{BB962C8B-B14F-4D97-AF65-F5344CB8AC3E}">
        <p14:creationId xmlns:p14="http://schemas.microsoft.com/office/powerpoint/2010/main" val="15263428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54" y="11017"/>
            <a:ext cx="9144000" cy="5996247"/>
          </a:xfrm>
          <a:prstGeom prst="rect">
            <a:avLst/>
          </a:prstGeom>
        </p:spPr>
      </p:pic>
    </p:spTree>
    <p:extLst>
      <p:ext uri="{BB962C8B-B14F-4D97-AF65-F5344CB8AC3E}">
        <p14:creationId xmlns:p14="http://schemas.microsoft.com/office/powerpoint/2010/main" val="2429015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8983</TotalTime>
  <Words>144</Words>
  <Application>Microsoft Office PowerPoint</Application>
  <PresentationFormat>On-screen Show (4:3)</PresentationFormat>
  <Paragraphs>134</Paragraphs>
  <Slides>45</Slides>
  <Notes>25</Notes>
  <HiddenSlides>0</HiddenSlides>
  <MMClips>8</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45</vt:i4>
      </vt:variant>
    </vt:vector>
  </HeadingPairs>
  <TitlesOfParts>
    <vt:vector size="50" baseType="lpstr">
      <vt:lpstr>Arial</vt:lpstr>
      <vt:lpstr>Calibri</vt:lpstr>
      <vt:lpstr>Courier New</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82</cp:revision>
  <dcterms:created xsi:type="dcterms:W3CDTF">2010-02-27T19:38:20Z</dcterms:created>
  <dcterms:modified xsi:type="dcterms:W3CDTF">2015-10-20T16:47:00Z</dcterms:modified>
</cp:coreProperties>
</file>