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314" r:id="rId3"/>
    <p:sldId id="278" r:id="rId4"/>
    <p:sldId id="327" r:id="rId5"/>
    <p:sldId id="328" r:id="rId6"/>
    <p:sldId id="329" r:id="rId7"/>
    <p:sldId id="330" r:id="rId8"/>
    <p:sldId id="331" r:id="rId9"/>
    <p:sldId id="332" r:id="rId10"/>
    <p:sldId id="333" r:id="rId11"/>
    <p:sldId id="335" r:id="rId12"/>
    <p:sldId id="336" r:id="rId13"/>
    <p:sldId id="337" r:id="rId14"/>
    <p:sldId id="338" r:id="rId15"/>
    <p:sldId id="339" r:id="rId16"/>
    <p:sldId id="357" r:id="rId17"/>
    <p:sldId id="340" r:id="rId18"/>
    <p:sldId id="341" r:id="rId19"/>
    <p:sldId id="342" r:id="rId20"/>
    <p:sldId id="343" r:id="rId21"/>
    <p:sldId id="344" r:id="rId22"/>
    <p:sldId id="345" r:id="rId23"/>
    <p:sldId id="346" r:id="rId24"/>
    <p:sldId id="347" r:id="rId25"/>
    <p:sldId id="348" r:id="rId26"/>
    <p:sldId id="349" r:id="rId27"/>
    <p:sldId id="350" r:id="rId28"/>
    <p:sldId id="306" r:id="rId29"/>
    <p:sldId id="351" r:id="rId30"/>
    <p:sldId id="316" r:id="rId31"/>
    <p:sldId id="304" r:id="rId32"/>
    <p:sldId id="287" r:id="rId33"/>
    <p:sldId id="313" r:id="rId34"/>
    <p:sldId id="326" r:id="rId35"/>
    <p:sldId id="312" r:id="rId36"/>
    <p:sldId id="311" r:id="rId37"/>
    <p:sldId id="355" r:id="rId38"/>
    <p:sldId id="324" r:id="rId39"/>
    <p:sldId id="289" r:id="rId40"/>
    <p:sldId id="290" r:id="rId41"/>
    <p:sldId id="288" r:id="rId42"/>
    <p:sldId id="307" r:id="rId43"/>
    <p:sldId id="308" r:id="rId44"/>
    <p:sldId id="310" r:id="rId45"/>
    <p:sldId id="352" r:id="rId46"/>
    <p:sldId id="353" r:id="rId47"/>
    <p:sldId id="354" r:id="rId48"/>
    <p:sldId id="35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FACADA-1AE8-4948-9D43-7AD2DD886CB8}" type="datetimeFigureOut">
              <a:rPr lang="en-US" smtClean="0"/>
              <a:pPr/>
              <a:t>23-Sep-15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8D33B6-EB16-4639-9738-DC0315BCC524}" type="slidenum">
              <a:rPr lang="en-US" smtClean="0"/>
              <a:pPr/>
              <a:t>‹#›</a:t>
            </a:fld>
            <a:endParaRPr lang="en-US"/>
          </a:p>
        </p:txBody>
      </p:sp>
    </p:spTree>
    <p:extLst>
      <p:ext uri="{BB962C8B-B14F-4D97-AF65-F5344CB8AC3E}">
        <p14:creationId xmlns:p14="http://schemas.microsoft.com/office/powerpoint/2010/main" val="1140886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1</a:t>
            </a:fld>
            <a:endParaRPr lang="en-US"/>
          </a:p>
        </p:txBody>
      </p:sp>
    </p:spTree>
    <p:extLst>
      <p:ext uri="{BB962C8B-B14F-4D97-AF65-F5344CB8AC3E}">
        <p14:creationId xmlns:p14="http://schemas.microsoft.com/office/powerpoint/2010/main" val="1203028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2</a:t>
            </a:fld>
            <a:endParaRPr lang="en-US"/>
          </a:p>
        </p:txBody>
      </p:sp>
    </p:spTree>
    <p:extLst>
      <p:ext uri="{BB962C8B-B14F-4D97-AF65-F5344CB8AC3E}">
        <p14:creationId xmlns:p14="http://schemas.microsoft.com/office/powerpoint/2010/main" val="904212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3</a:t>
            </a:fld>
            <a:endParaRPr lang="en-US"/>
          </a:p>
        </p:txBody>
      </p:sp>
    </p:spTree>
    <p:extLst>
      <p:ext uri="{BB962C8B-B14F-4D97-AF65-F5344CB8AC3E}">
        <p14:creationId xmlns:p14="http://schemas.microsoft.com/office/powerpoint/2010/main" val="3498141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181067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360823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716542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34514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561043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614332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621675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last hope</a:t>
            </a:r>
            <a:endParaRPr lang="en-US" dirty="0"/>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446634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824033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079729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75337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291796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750659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73536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28</a:t>
            </a:fld>
            <a:endParaRPr lang="en-US"/>
          </a:p>
        </p:txBody>
      </p:sp>
    </p:spTree>
    <p:extLst>
      <p:ext uri="{BB962C8B-B14F-4D97-AF65-F5344CB8AC3E}">
        <p14:creationId xmlns:p14="http://schemas.microsoft.com/office/powerpoint/2010/main" val="3103859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1350829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30</a:t>
            </a:fld>
            <a:endParaRPr lang="en-US"/>
          </a:p>
        </p:txBody>
      </p:sp>
    </p:spTree>
    <p:extLst>
      <p:ext uri="{BB962C8B-B14F-4D97-AF65-F5344CB8AC3E}">
        <p14:creationId xmlns:p14="http://schemas.microsoft.com/office/powerpoint/2010/main" val="3863284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31</a:t>
            </a:fld>
            <a:endParaRPr lang="en-US"/>
          </a:p>
        </p:txBody>
      </p:sp>
    </p:spTree>
    <p:extLst>
      <p:ext uri="{BB962C8B-B14F-4D97-AF65-F5344CB8AC3E}">
        <p14:creationId xmlns:p14="http://schemas.microsoft.com/office/powerpoint/2010/main" val="77716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32</a:t>
            </a:fld>
            <a:endParaRPr lang="en-US"/>
          </a:p>
        </p:txBody>
      </p:sp>
    </p:spTree>
    <p:extLst>
      <p:ext uri="{BB962C8B-B14F-4D97-AF65-F5344CB8AC3E}">
        <p14:creationId xmlns:p14="http://schemas.microsoft.com/office/powerpoint/2010/main" val="2408635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Fdr</a:t>
            </a:r>
            <a:r>
              <a:rPr lang="en-US" dirty="0" smtClean="0"/>
              <a:t> with </a:t>
            </a:r>
            <a:r>
              <a:rPr lang="en-US" dirty="0" err="1" smtClean="0"/>
              <a:t>briish</a:t>
            </a:r>
            <a:r>
              <a:rPr lang="en-US" baseline="0" dirty="0" smtClean="0"/>
              <a:t> delegation ore London</a:t>
            </a:r>
            <a:endParaRPr lang="en-US" dirty="0"/>
          </a:p>
        </p:txBody>
      </p:sp>
      <p:sp>
        <p:nvSpPr>
          <p:cNvPr id="4" name="Slide Number Placeholder 3"/>
          <p:cNvSpPr>
            <a:spLocks noGrp="1"/>
          </p:cNvSpPr>
          <p:nvPr>
            <p:ph type="sldNum" sz="quarter" idx="10"/>
          </p:nvPr>
        </p:nvSpPr>
        <p:spPr/>
        <p:txBody>
          <a:bodyPr/>
          <a:lstStyle/>
          <a:p>
            <a:fld id="{C18D33B6-EB16-4639-9738-DC0315BCC524}" type="slidenum">
              <a:rPr lang="en-US" smtClean="0"/>
              <a:pPr/>
              <a:t>33</a:t>
            </a:fld>
            <a:endParaRPr lang="en-US"/>
          </a:p>
        </p:txBody>
      </p:sp>
    </p:spTree>
    <p:extLst>
      <p:ext uri="{BB962C8B-B14F-4D97-AF65-F5344CB8AC3E}">
        <p14:creationId xmlns:p14="http://schemas.microsoft.com/office/powerpoint/2010/main" val="6770206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34</a:t>
            </a:fld>
            <a:endParaRPr lang="en-US"/>
          </a:p>
        </p:txBody>
      </p:sp>
    </p:spTree>
    <p:extLst>
      <p:ext uri="{BB962C8B-B14F-4D97-AF65-F5344CB8AC3E}">
        <p14:creationId xmlns:p14="http://schemas.microsoft.com/office/powerpoint/2010/main" val="2072582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35</a:t>
            </a:fld>
            <a:endParaRPr lang="en-US"/>
          </a:p>
        </p:txBody>
      </p:sp>
    </p:spTree>
    <p:extLst>
      <p:ext uri="{BB962C8B-B14F-4D97-AF65-F5344CB8AC3E}">
        <p14:creationId xmlns:p14="http://schemas.microsoft.com/office/powerpoint/2010/main" val="96746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Beck and goring</a:t>
            </a:r>
            <a:endParaRPr lang="en-US" dirty="0"/>
          </a:p>
        </p:txBody>
      </p:sp>
      <p:sp>
        <p:nvSpPr>
          <p:cNvPr id="4" name="Slide Number Placeholder 3"/>
          <p:cNvSpPr>
            <a:spLocks noGrp="1"/>
          </p:cNvSpPr>
          <p:nvPr>
            <p:ph type="sldNum" sz="quarter" idx="10"/>
          </p:nvPr>
        </p:nvSpPr>
        <p:spPr/>
        <p:txBody>
          <a:bodyPr/>
          <a:lstStyle/>
          <a:p>
            <a:fld id="{C18D33B6-EB16-4639-9738-DC0315BCC524}" type="slidenum">
              <a:rPr lang="en-US" smtClean="0"/>
              <a:pPr/>
              <a:t>36</a:t>
            </a:fld>
            <a:endParaRPr lang="en-US"/>
          </a:p>
        </p:txBody>
      </p:sp>
    </p:spTree>
    <p:extLst>
      <p:ext uri="{BB962C8B-B14F-4D97-AF65-F5344CB8AC3E}">
        <p14:creationId xmlns:p14="http://schemas.microsoft.com/office/powerpoint/2010/main" val="34834930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montevideo</a:t>
            </a:r>
            <a:endParaRPr lang="en-US" dirty="0"/>
          </a:p>
        </p:txBody>
      </p:sp>
      <p:sp>
        <p:nvSpPr>
          <p:cNvPr id="4" name="Slide Number Placeholder 3"/>
          <p:cNvSpPr>
            <a:spLocks noGrp="1"/>
          </p:cNvSpPr>
          <p:nvPr>
            <p:ph type="sldNum" sz="quarter" idx="10"/>
          </p:nvPr>
        </p:nvSpPr>
        <p:spPr/>
        <p:txBody>
          <a:bodyPr/>
          <a:lstStyle/>
          <a:p>
            <a:fld id="{C18D33B6-EB16-4639-9738-DC0315BCC524}" type="slidenum">
              <a:rPr lang="en-US" smtClean="0"/>
              <a:pPr/>
              <a:t>37</a:t>
            </a:fld>
            <a:endParaRPr lang="en-US"/>
          </a:p>
        </p:txBody>
      </p:sp>
    </p:spTree>
    <p:extLst>
      <p:ext uri="{BB962C8B-B14F-4D97-AF65-F5344CB8AC3E}">
        <p14:creationId xmlns:p14="http://schemas.microsoft.com/office/powerpoint/2010/main" val="3495512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480D53-734B-4422-8AC4-BC9DB8572DE6}" type="slidenum">
              <a:rPr lang="en-US" smtClean="0"/>
              <a:pPr/>
              <a:t>38</a:t>
            </a:fld>
            <a:endParaRPr lang="en-US"/>
          </a:p>
        </p:txBody>
      </p:sp>
    </p:spTree>
    <p:extLst>
      <p:ext uri="{BB962C8B-B14F-4D97-AF65-F5344CB8AC3E}">
        <p14:creationId xmlns:p14="http://schemas.microsoft.com/office/powerpoint/2010/main" val="4046858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batista</a:t>
            </a:r>
            <a:endParaRPr lang="en-US" dirty="0"/>
          </a:p>
        </p:txBody>
      </p:sp>
      <p:sp>
        <p:nvSpPr>
          <p:cNvPr id="4" name="Slide Number Placeholder 3"/>
          <p:cNvSpPr>
            <a:spLocks noGrp="1"/>
          </p:cNvSpPr>
          <p:nvPr>
            <p:ph type="sldNum" sz="quarter" idx="10"/>
          </p:nvPr>
        </p:nvSpPr>
        <p:spPr/>
        <p:txBody>
          <a:bodyPr/>
          <a:lstStyle/>
          <a:p>
            <a:fld id="{C18D33B6-EB16-4639-9738-DC0315BCC524}" type="slidenum">
              <a:rPr lang="en-US" smtClean="0"/>
              <a:pPr/>
              <a:t>39</a:t>
            </a:fld>
            <a:endParaRPr lang="en-US"/>
          </a:p>
        </p:txBody>
      </p:sp>
    </p:spTree>
    <p:extLst>
      <p:ext uri="{BB962C8B-B14F-4D97-AF65-F5344CB8AC3E}">
        <p14:creationId xmlns:p14="http://schemas.microsoft.com/office/powerpoint/2010/main" val="2096027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trujillo</a:t>
            </a:r>
            <a:endParaRPr lang="en-US" dirty="0"/>
          </a:p>
        </p:txBody>
      </p:sp>
      <p:sp>
        <p:nvSpPr>
          <p:cNvPr id="4" name="Slide Number Placeholder 3"/>
          <p:cNvSpPr>
            <a:spLocks noGrp="1"/>
          </p:cNvSpPr>
          <p:nvPr>
            <p:ph type="sldNum" sz="quarter" idx="10"/>
          </p:nvPr>
        </p:nvSpPr>
        <p:spPr/>
        <p:txBody>
          <a:bodyPr/>
          <a:lstStyle/>
          <a:p>
            <a:fld id="{C18D33B6-EB16-4639-9738-DC0315BCC524}" type="slidenum">
              <a:rPr lang="en-US" smtClean="0"/>
              <a:pPr/>
              <a:t>40</a:t>
            </a:fld>
            <a:endParaRPr lang="en-US"/>
          </a:p>
        </p:txBody>
      </p:sp>
    </p:spTree>
    <p:extLst>
      <p:ext uri="{BB962C8B-B14F-4D97-AF65-F5344CB8AC3E}">
        <p14:creationId xmlns:p14="http://schemas.microsoft.com/office/powerpoint/2010/main" val="15821917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Sandino and </a:t>
            </a:r>
            <a:r>
              <a:rPr lang="en-US" dirty="0" err="1" smtClean="0"/>
              <a:t>somoza</a:t>
            </a:r>
            <a:endParaRPr lang="en-US" dirty="0"/>
          </a:p>
        </p:txBody>
      </p:sp>
      <p:sp>
        <p:nvSpPr>
          <p:cNvPr id="4" name="Slide Number Placeholder 3"/>
          <p:cNvSpPr>
            <a:spLocks noGrp="1"/>
          </p:cNvSpPr>
          <p:nvPr>
            <p:ph type="sldNum" sz="quarter" idx="10"/>
          </p:nvPr>
        </p:nvSpPr>
        <p:spPr/>
        <p:txBody>
          <a:bodyPr/>
          <a:lstStyle/>
          <a:p>
            <a:fld id="{C18D33B6-EB16-4639-9738-DC0315BCC524}" type="slidenum">
              <a:rPr lang="en-US" smtClean="0"/>
              <a:pPr/>
              <a:t>41</a:t>
            </a:fld>
            <a:endParaRPr lang="en-US"/>
          </a:p>
        </p:txBody>
      </p:sp>
    </p:spTree>
    <p:extLst>
      <p:ext uri="{BB962C8B-B14F-4D97-AF65-F5344CB8AC3E}">
        <p14:creationId xmlns:p14="http://schemas.microsoft.com/office/powerpoint/2010/main" val="9082320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42</a:t>
            </a:fld>
            <a:endParaRPr lang="en-US"/>
          </a:p>
        </p:txBody>
      </p:sp>
    </p:spTree>
    <p:extLst>
      <p:ext uri="{BB962C8B-B14F-4D97-AF65-F5344CB8AC3E}">
        <p14:creationId xmlns:p14="http://schemas.microsoft.com/office/powerpoint/2010/main" val="42262878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43</a:t>
            </a:fld>
            <a:endParaRPr lang="en-US"/>
          </a:p>
        </p:txBody>
      </p:sp>
    </p:spTree>
    <p:extLst>
      <p:ext uri="{BB962C8B-B14F-4D97-AF65-F5344CB8AC3E}">
        <p14:creationId xmlns:p14="http://schemas.microsoft.com/office/powerpoint/2010/main" val="36569779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8D33B6-EB16-4639-9738-DC0315BCC524}" type="slidenum">
              <a:rPr lang="en-US" smtClean="0"/>
              <a:pPr/>
              <a:t>44</a:t>
            </a:fld>
            <a:endParaRPr lang="en-US"/>
          </a:p>
        </p:txBody>
      </p:sp>
    </p:spTree>
    <p:extLst>
      <p:ext uri="{BB962C8B-B14F-4D97-AF65-F5344CB8AC3E}">
        <p14:creationId xmlns:p14="http://schemas.microsoft.com/office/powerpoint/2010/main" val="7113444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55899BB-F5BB-49C8-B40C-2757BD33DC2E}"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6010287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55899BB-F5BB-49C8-B40C-2757BD33DC2E}"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1059531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55899BB-F5BB-49C8-B40C-2757BD33DC2E}"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8424589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Laval signing h-</a:t>
            </a:r>
            <a:r>
              <a:rPr lang="en-US" dirty="0" err="1" smtClean="0"/>
              <a:t>laval</a:t>
            </a:r>
            <a:r>
              <a:rPr lang="en-US" smtClean="0"/>
              <a:t> pact</a:t>
            </a:r>
            <a:endParaRPr lang="en-US"/>
          </a:p>
        </p:txBody>
      </p:sp>
      <p:sp>
        <p:nvSpPr>
          <p:cNvPr id="4" name="Slide Number Placeholder 3"/>
          <p:cNvSpPr>
            <a:spLocks noGrp="1"/>
          </p:cNvSpPr>
          <p:nvPr>
            <p:ph type="sldNum" sz="quarter" idx="10"/>
          </p:nvPr>
        </p:nvSpPr>
        <p:spPr/>
        <p:txBody>
          <a:bodyPr/>
          <a:lstStyle/>
          <a:p>
            <a:fld id="{155899BB-F5BB-49C8-B40C-2757BD33DC2E}"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920597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8BDD22-64D1-4BFA-92A9-529D68761A77}" type="datetimeFigureOut">
              <a:rPr lang="en-US" smtClean="0"/>
              <a:pPr/>
              <a:t>23-Sep-15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8BDD22-64D1-4BFA-92A9-529D68761A77}" type="datetimeFigureOut">
              <a:rPr lang="en-US" smtClean="0"/>
              <a:pPr/>
              <a:t>23-Sep-15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8BDD22-64D1-4BFA-92A9-529D68761A77}" type="datetimeFigureOut">
              <a:rPr lang="en-US" smtClean="0"/>
              <a:pPr/>
              <a:t>23-Sep-15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8BDD22-64D1-4BFA-92A9-529D68761A77}" type="datetimeFigureOut">
              <a:rPr lang="en-US" smtClean="0"/>
              <a:pPr/>
              <a:t>23-Sep-15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8BDD22-64D1-4BFA-92A9-529D68761A77}" type="datetimeFigureOut">
              <a:rPr lang="en-US" smtClean="0"/>
              <a:pPr/>
              <a:t>23-Sep-15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8BDD22-64D1-4BFA-92A9-529D68761A77}" type="datetimeFigureOut">
              <a:rPr lang="en-US" smtClean="0"/>
              <a:pPr/>
              <a:t>23-Sep-15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8BDD22-64D1-4BFA-92A9-529D68761A77}" type="datetimeFigureOut">
              <a:rPr lang="en-US" smtClean="0"/>
              <a:pPr/>
              <a:t>23-Sep-15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8BDD22-64D1-4BFA-92A9-529D68761A77}" type="datetimeFigureOut">
              <a:rPr lang="en-US" smtClean="0"/>
              <a:pPr/>
              <a:t>23-Sep-15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8BDD22-64D1-4BFA-92A9-529D68761A77}" type="datetimeFigureOut">
              <a:rPr lang="en-US" smtClean="0"/>
              <a:pPr/>
              <a:t>23-Sep-15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8BDD22-64D1-4BFA-92A9-529D68761A77}" type="datetimeFigureOut">
              <a:rPr lang="en-US" smtClean="0"/>
              <a:pPr/>
              <a:t>23-Sep-15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8BDD22-64D1-4BFA-92A9-529D68761A77}" type="datetimeFigureOut">
              <a:rPr lang="en-US" smtClean="0"/>
              <a:pPr/>
              <a:t>23-Sep-15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E3AD1-7BDA-40B4-A592-F8DA502E3A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8BDD22-64D1-4BFA-92A9-529D68761A77}" type="datetimeFigureOut">
              <a:rPr lang="en-US" smtClean="0"/>
              <a:pPr/>
              <a:t>23-Sep-15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E3AD1-7BDA-40B4-A592-F8DA502E3A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ecommcode2.com/hoover/research/photos/images/1928-87E.gif"/>
          <p:cNvPicPr>
            <a:picLocks noChangeAspect="1" noChangeArrowheads="1"/>
          </p:cNvPicPr>
          <p:nvPr/>
        </p:nvPicPr>
        <p:blipFill>
          <a:blip r:embed="rId3" cstate="print"/>
          <a:srcRect/>
          <a:stretch>
            <a:fillRect/>
          </a:stretch>
        </p:blipFill>
        <p:spPr bwMode="auto">
          <a:xfrm>
            <a:off x="2362200" y="0"/>
            <a:ext cx="5191125" cy="650557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28_Electoral_Map.png"/>
          <p:cNvPicPr>
            <a:picLocks noChangeAspect="1"/>
          </p:cNvPicPr>
          <p:nvPr/>
        </p:nvPicPr>
        <p:blipFill>
          <a:blip r:embed="rId3" cstate="print"/>
          <a:stretch>
            <a:fillRect/>
          </a:stretch>
        </p:blipFill>
        <p:spPr>
          <a:xfrm>
            <a:off x="0" y="972807"/>
            <a:ext cx="9144000" cy="491238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ver of the souvenir booklet commemorating Hoover's Good Will Cruise to Central and South America."/>
          <p:cNvPicPr>
            <a:picLocks noChangeAspect="1" noChangeArrowheads="1"/>
          </p:cNvPicPr>
          <p:nvPr/>
        </p:nvPicPr>
        <p:blipFill>
          <a:blip r:embed="rId3" cstate="print"/>
          <a:srcRect/>
          <a:stretch>
            <a:fillRect/>
          </a:stretch>
        </p:blipFill>
        <p:spPr bwMode="auto">
          <a:xfrm>
            <a:off x="0" y="0"/>
            <a:ext cx="4646775" cy="6629400"/>
          </a:xfrm>
          <a:prstGeom prst="rect">
            <a:avLst/>
          </a:prstGeom>
          <a:noFill/>
        </p:spPr>
      </p:pic>
      <p:pic>
        <p:nvPicPr>
          <p:cNvPr id="2" name="Picture 1"/>
          <p:cNvPicPr>
            <a:picLocks noChangeAspect="1"/>
          </p:cNvPicPr>
          <p:nvPr/>
        </p:nvPicPr>
        <p:blipFill>
          <a:blip r:embed="rId4"/>
          <a:stretch>
            <a:fillRect/>
          </a:stretch>
        </p:blipFill>
        <p:spPr>
          <a:xfrm>
            <a:off x="4391462" y="-594"/>
            <a:ext cx="4755292" cy="685859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62000"/>
            <a:ext cx="9315450" cy="4514850"/>
          </a:xfrm>
          <a:prstGeom prst="rect">
            <a:avLst/>
          </a:prstGeom>
        </p:spPr>
      </p:pic>
    </p:spTree>
    <p:extLst>
      <p:ext uri="{BB962C8B-B14F-4D97-AF65-F5344CB8AC3E}">
        <p14:creationId xmlns:p14="http://schemas.microsoft.com/office/powerpoint/2010/main" val="638400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1929_wall_street_crash_graph.svg.png"/>
          <p:cNvPicPr>
            <a:picLocks noChangeAspect="1"/>
          </p:cNvPicPr>
          <p:nvPr/>
        </p:nvPicPr>
        <p:blipFill>
          <a:blip r:embed="rId3" cstate="print"/>
          <a:stretch>
            <a:fillRect/>
          </a:stretch>
        </p:blipFill>
        <p:spPr>
          <a:xfrm>
            <a:off x="0" y="1143000"/>
            <a:ext cx="9144000" cy="4572000"/>
          </a:xfrm>
          <a:prstGeom prst="rect">
            <a:avLst/>
          </a:prstGeom>
        </p:spPr>
      </p:pic>
    </p:spTree>
    <p:extLst>
      <p:ext uri="{BB962C8B-B14F-4D97-AF65-F5344CB8AC3E}">
        <p14:creationId xmlns:p14="http://schemas.microsoft.com/office/powerpoint/2010/main" val="319407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62" y="4762"/>
            <a:ext cx="9134475" cy="6848475"/>
          </a:xfrm>
          <a:prstGeom prst="rect">
            <a:avLst/>
          </a:prstGeom>
        </p:spPr>
      </p:pic>
    </p:spTree>
    <p:extLst>
      <p:ext uri="{BB962C8B-B14F-4D97-AF65-F5344CB8AC3E}">
        <p14:creationId xmlns:p14="http://schemas.microsoft.com/office/powerpoint/2010/main" val="2314847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moot_and_Hawley_standing_together,_April_11,_1929.jpg"/>
          <p:cNvPicPr>
            <a:picLocks noChangeAspect="1"/>
          </p:cNvPicPr>
          <p:nvPr/>
        </p:nvPicPr>
        <p:blipFill>
          <a:blip r:embed="rId3" cstate="print"/>
          <a:stretch>
            <a:fillRect/>
          </a:stretch>
        </p:blipFill>
        <p:spPr>
          <a:xfrm>
            <a:off x="1546765" y="228600"/>
            <a:ext cx="6124256" cy="6324599"/>
          </a:xfrm>
          <a:prstGeom prst="rect">
            <a:avLst/>
          </a:prstGeom>
        </p:spPr>
      </p:pic>
    </p:spTree>
    <p:extLst>
      <p:ext uri="{BB962C8B-B14F-4D97-AF65-F5344CB8AC3E}">
        <p14:creationId xmlns:p14="http://schemas.microsoft.com/office/powerpoint/2010/main" val="84493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p03.jpg"/>
          <p:cNvPicPr>
            <a:picLocks noChangeAspect="1"/>
          </p:cNvPicPr>
          <p:nvPr/>
        </p:nvPicPr>
        <p:blipFill>
          <a:blip r:embed="rId3" cstate="print"/>
          <a:stretch>
            <a:fillRect/>
          </a:stretch>
        </p:blipFill>
        <p:spPr>
          <a:xfrm>
            <a:off x="1326603" y="152400"/>
            <a:ext cx="6568064" cy="6476999"/>
          </a:xfrm>
          <a:prstGeom prst="rect">
            <a:avLst/>
          </a:prstGeom>
        </p:spPr>
      </p:pic>
    </p:spTree>
    <p:extLst>
      <p:ext uri="{BB962C8B-B14F-4D97-AF65-F5344CB8AC3E}">
        <p14:creationId xmlns:p14="http://schemas.microsoft.com/office/powerpoint/2010/main" val="25164750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c changes.PNG"/>
          <p:cNvPicPr>
            <a:picLocks noChangeAspect="1"/>
          </p:cNvPicPr>
          <p:nvPr/>
        </p:nvPicPr>
        <p:blipFill>
          <a:blip r:embed="rId3" cstate="print"/>
          <a:stretch>
            <a:fillRect/>
          </a:stretch>
        </p:blipFill>
        <p:spPr>
          <a:xfrm>
            <a:off x="677275" y="228600"/>
            <a:ext cx="7789448" cy="6400800"/>
          </a:xfrm>
          <a:prstGeom prst="rect">
            <a:avLst/>
          </a:prstGeom>
        </p:spPr>
      </p:pic>
    </p:spTree>
    <p:extLst>
      <p:ext uri="{BB962C8B-B14F-4D97-AF65-F5344CB8AC3E}">
        <p14:creationId xmlns:p14="http://schemas.microsoft.com/office/powerpoint/2010/main" val="901078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2019021" y="51546"/>
            <a:ext cx="5067579" cy="6806454"/>
          </a:xfrm>
          <a:prstGeom prst="rect">
            <a:avLst/>
          </a:prstGeom>
        </p:spPr>
      </p:pic>
    </p:spTree>
    <p:extLst>
      <p:ext uri="{BB962C8B-B14F-4D97-AF65-F5344CB8AC3E}">
        <p14:creationId xmlns:p14="http://schemas.microsoft.com/office/powerpoint/2010/main" val="4198098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189405"/>
            <a:ext cx="8305800" cy="6420288"/>
          </a:xfrm>
          <a:prstGeom prst="rect">
            <a:avLst/>
          </a:prstGeom>
        </p:spPr>
      </p:pic>
    </p:spTree>
    <p:extLst>
      <p:ext uri="{BB962C8B-B14F-4D97-AF65-F5344CB8AC3E}">
        <p14:creationId xmlns:p14="http://schemas.microsoft.com/office/powerpoint/2010/main" val="547026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inrich_Bruning.jpg"/>
          <p:cNvPicPr>
            <a:picLocks noChangeAspect="1"/>
          </p:cNvPicPr>
          <p:nvPr/>
        </p:nvPicPr>
        <p:blipFill>
          <a:blip r:embed="rId3" cstate="print"/>
          <a:stretch>
            <a:fillRect/>
          </a:stretch>
        </p:blipFill>
        <p:spPr>
          <a:xfrm>
            <a:off x="2229928" y="0"/>
            <a:ext cx="4684143" cy="6858000"/>
          </a:xfrm>
          <a:prstGeom prst="rect">
            <a:avLst/>
          </a:prstGeom>
        </p:spPr>
      </p:pic>
    </p:spTree>
    <p:extLst>
      <p:ext uri="{BB962C8B-B14F-4D97-AF65-F5344CB8AC3E}">
        <p14:creationId xmlns:p14="http://schemas.microsoft.com/office/powerpoint/2010/main" val="890063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185074"/>
            <a:ext cx="8382000" cy="6672926"/>
          </a:xfrm>
          <a:prstGeom prst="rect">
            <a:avLst/>
          </a:prstGeom>
        </p:spPr>
      </p:pic>
    </p:spTree>
    <p:extLst>
      <p:ext uri="{BB962C8B-B14F-4D97-AF65-F5344CB8AC3E}">
        <p14:creationId xmlns:p14="http://schemas.microsoft.com/office/powerpoint/2010/main" val="462623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990600"/>
            <a:ext cx="5638800" cy="2585323"/>
          </a:xfrm>
          <a:prstGeom prst="rect">
            <a:avLst/>
          </a:prstGeom>
          <a:noFill/>
        </p:spPr>
        <p:txBody>
          <a:bodyPr wrap="square" rtlCol="0">
            <a:spAutoFit/>
          </a:bodyPr>
          <a:lstStyle/>
          <a:p>
            <a:pPr algn="ctr"/>
            <a:r>
              <a:rPr lang="en-US" dirty="0" smtClean="0">
                <a:solidFill>
                  <a:prstClr val="black"/>
                </a:solidFill>
              </a:rPr>
              <a:t>Article 48 (Weimar)</a:t>
            </a:r>
          </a:p>
          <a:p>
            <a:endParaRPr lang="en-US" dirty="0">
              <a:solidFill>
                <a:prstClr val="black"/>
              </a:solidFill>
            </a:endParaRPr>
          </a:p>
          <a:p>
            <a:r>
              <a:rPr lang="en-US" dirty="0">
                <a:solidFill>
                  <a:prstClr val="black"/>
                </a:solidFill>
              </a:rPr>
              <a:t>If public security and order are seriously disturbed or endangered within the German Reich, the President of the Reich may take measures necessary for their restoration, intervening if need be with the assistance of the armed forces. For this purpose he may suspend for a while, in whole or in part, the fundamental rights provided in Articles 114, 115, 117, 118, 123, 124 and 153.</a:t>
            </a:r>
          </a:p>
        </p:txBody>
      </p:sp>
    </p:spTree>
    <p:extLst>
      <p:ext uri="{BB962C8B-B14F-4D97-AF65-F5344CB8AC3E}">
        <p14:creationId xmlns:p14="http://schemas.microsoft.com/office/powerpoint/2010/main" val="2067308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76933" y="152400"/>
            <a:ext cx="5465909" cy="6705600"/>
          </a:xfrm>
          <a:prstGeom prst="rect">
            <a:avLst/>
          </a:prstGeom>
        </p:spPr>
      </p:pic>
    </p:spTree>
    <p:extLst>
      <p:ext uri="{BB962C8B-B14F-4D97-AF65-F5344CB8AC3E}">
        <p14:creationId xmlns:p14="http://schemas.microsoft.com/office/powerpoint/2010/main" val="913182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42900"/>
            <a:ext cx="9144000" cy="6172200"/>
          </a:xfrm>
          <a:prstGeom prst="rect">
            <a:avLst/>
          </a:prstGeom>
        </p:spPr>
      </p:pic>
    </p:spTree>
    <p:extLst>
      <p:ext uri="{BB962C8B-B14F-4D97-AF65-F5344CB8AC3E}">
        <p14:creationId xmlns:p14="http://schemas.microsoft.com/office/powerpoint/2010/main" val="2986333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tler_big_1930.jpg"/>
          <p:cNvPicPr>
            <a:picLocks noChangeAspect="1"/>
          </p:cNvPicPr>
          <p:nvPr/>
        </p:nvPicPr>
        <p:blipFill>
          <a:blip r:embed="rId3" cstate="print"/>
          <a:stretch>
            <a:fillRect/>
          </a:stretch>
        </p:blipFill>
        <p:spPr>
          <a:xfrm>
            <a:off x="2235200" y="279400"/>
            <a:ext cx="4673600" cy="6299200"/>
          </a:xfrm>
          <a:prstGeom prst="rect">
            <a:avLst/>
          </a:prstGeom>
        </p:spPr>
      </p:pic>
    </p:spTree>
    <p:extLst>
      <p:ext uri="{BB962C8B-B14F-4D97-AF65-F5344CB8AC3E}">
        <p14:creationId xmlns:p14="http://schemas.microsoft.com/office/powerpoint/2010/main" val="2596524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mphlet-hitler-1932-campaign.jpg"/>
          <p:cNvPicPr>
            <a:picLocks noChangeAspect="1"/>
          </p:cNvPicPr>
          <p:nvPr/>
        </p:nvPicPr>
        <p:blipFill>
          <a:blip r:embed="rId3" cstate="print"/>
          <a:stretch>
            <a:fillRect/>
          </a:stretch>
        </p:blipFill>
        <p:spPr>
          <a:xfrm>
            <a:off x="-152400" y="7345"/>
            <a:ext cx="5029200" cy="6568135"/>
          </a:xfrm>
          <a:prstGeom prst="rect">
            <a:avLst/>
          </a:prstGeom>
        </p:spPr>
      </p:pic>
      <p:pic>
        <p:nvPicPr>
          <p:cNvPr id="3" name="Picture 2"/>
          <p:cNvPicPr>
            <a:picLocks noChangeAspect="1"/>
          </p:cNvPicPr>
          <p:nvPr/>
        </p:nvPicPr>
        <p:blipFill>
          <a:blip r:embed="rId4"/>
          <a:stretch>
            <a:fillRect/>
          </a:stretch>
        </p:blipFill>
        <p:spPr>
          <a:xfrm>
            <a:off x="4724400" y="-152400"/>
            <a:ext cx="4767485" cy="6834208"/>
          </a:xfrm>
          <a:prstGeom prst="rect">
            <a:avLst/>
          </a:prstGeom>
        </p:spPr>
      </p:pic>
    </p:spTree>
    <p:extLst>
      <p:ext uri="{BB962C8B-B14F-4D97-AF65-F5344CB8AC3E}">
        <p14:creationId xmlns:p14="http://schemas.microsoft.com/office/powerpoint/2010/main" val="3442611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228599"/>
            <a:ext cx="8448675" cy="6613613"/>
          </a:xfrm>
          <a:prstGeom prst="rect">
            <a:avLst/>
          </a:prstGeom>
        </p:spPr>
      </p:pic>
    </p:spTree>
    <p:extLst>
      <p:ext uri="{BB962C8B-B14F-4D97-AF65-F5344CB8AC3E}">
        <p14:creationId xmlns:p14="http://schemas.microsoft.com/office/powerpoint/2010/main" val="3406035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re.jpg"/>
          <p:cNvPicPr>
            <a:picLocks noChangeAspect="1"/>
          </p:cNvPicPr>
          <p:nvPr/>
        </p:nvPicPr>
        <p:blipFill>
          <a:blip r:embed="rId3" cstate="print"/>
          <a:stretch>
            <a:fillRect/>
          </a:stretch>
        </p:blipFill>
        <p:spPr>
          <a:xfrm>
            <a:off x="2015696" y="55941"/>
            <a:ext cx="5070904" cy="6802059"/>
          </a:xfrm>
          <a:prstGeom prst="rect">
            <a:avLst/>
          </a:prstGeom>
        </p:spPr>
      </p:pic>
    </p:spTree>
    <p:extLst>
      <p:ext uri="{BB962C8B-B14F-4D97-AF65-F5344CB8AC3E}">
        <p14:creationId xmlns:p14="http://schemas.microsoft.com/office/powerpoint/2010/main" val="933355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609600"/>
            <a:ext cx="6553200" cy="4801314"/>
          </a:xfrm>
          <a:prstGeom prst="rect">
            <a:avLst/>
          </a:prstGeom>
          <a:noFill/>
        </p:spPr>
        <p:txBody>
          <a:bodyPr wrap="square" rtlCol="0">
            <a:spAutoFit/>
          </a:bodyPr>
          <a:lstStyle/>
          <a:p>
            <a:pPr algn="ctr"/>
            <a:r>
              <a:rPr lang="en-US" dirty="0" smtClean="0">
                <a:solidFill>
                  <a:prstClr val="black"/>
                </a:solidFill>
              </a:rPr>
              <a:t>Enabling Act (1933)</a:t>
            </a:r>
          </a:p>
          <a:p>
            <a:endParaRPr lang="en-US" dirty="0">
              <a:solidFill>
                <a:prstClr val="black"/>
              </a:solidFill>
            </a:endParaRPr>
          </a:p>
          <a:p>
            <a:r>
              <a:rPr lang="en-US" dirty="0" smtClean="0">
                <a:solidFill>
                  <a:prstClr val="black"/>
                </a:solidFill>
              </a:rPr>
              <a:t>In </a:t>
            </a:r>
            <a:r>
              <a:rPr lang="en-US" dirty="0">
                <a:solidFill>
                  <a:prstClr val="black"/>
                </a:solidFill>
              </a:rPr>
              <a:t>addition to the procedure prescribed by the constitution, laws of the Reich may also be enacted by the government of the Reich. </a:t>
            </a:r>
            <a:r>
              <a:rPr lang="en-US" dirty="0" smtClean="0">
                <a:solidFill>
                  <a:prstClr val="black"/>
                </a:solidFill>
              </a:rPr>
              <a:t>…</a:t>
            </a:r>
          </a:p>
          <a:p>
            <a:endParaRPr lang="en-US" dirty="0">
              <a:solidFill>
                <a:prstClr val="black"/>
              </a:solidFill>
            </a:endParaRPr>
          </a:p>
          <a:p>
            <a:r>
              <a:rPr lang="en-US" dirty="0">
                <a:solidFill>
                  <a:prstClr val="black"/>
                </a:solidFill>
              </a:rPr>
              <a:t>Laws enacted by the government of the Reich may deviate from the constitution as long as they do not affect the institutions of the Reichstag and the </a:t>
            </a:r>
            <a:r>
              <a:rPr lang="en-US" dirty="0" err="1" smtClean="0">
                <a:solidFill>
                  <a:prstClr val="black"/>
                </a:solidFill>
              </a:rPr>
              <a:t>Reichsrat</a:t>
            </a:r>
            <a:r>
              <a:rPr lang="en-US" dirty="0" smtClean="0">
                <a:solidFill>
                  <a:prstClr val="black"/>
                </a:solidFill>
              </a:rPr>
              <a:t>….</a:t>
            </a:r>
          </a:p>
          <a:p>
            <a:endParaRPr lang="en-US" dirty="0">
              <a:solidFill>
                <a:prstClr val="black"/>
              </a:solidFill>
            </a:endParaRPr>
          </a:p>
          <a:p>
            <a:r>
              <a:rPr lang="en-US" dirty="0">
                <a:solidFill>
                  <a:prstClr val="black"/>
                </a:solidFill>
              </a:rPr>
              <a:t>Laws enacted by the Reich government shall be issued by the Chancellor </a:t>
            </a:r>
            <a:r>
              <a:rPr lang="en-US" dirty="0" smtClean="0">
                <a:solidFill>
                  <a:prstClr val="black"/>
                </a:solidFill>
              </a:rPr>
              <a:t>…</a:t>
            </a:r>
          </a:p>
          <a:p>
            <a:endParaRPr lang="en-US" dirty="0">
              <a:solidFill>
                <a:prstClr val="black"/>
              </a:solidFill>
            </a:endParaRPr>
          </a:p>
          <a:p>
            <a:r>
              <a:rPr lang="en-US" dirty="0">
                <a:solidFill>
                  <a:prstClr val="black"/>
                </a:solidFill>
              </a:rPr>
              <a:t>Treaties of the Reich with foreign states, which relate to matters of Reich legislation shall for the duration of the validity of these laws not require the consent of the Reichstag. </a:t>
            </a:r>
            <a:endParaRPr lang="en-US" dirty="0" smtClean="0">
              <a:solidFill>
                <a:prstClr val="black"/>
              </a:solidFill>
            </a:endParaRP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864155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4304"/>
            <a:ext cx="9144000" cy="6549391"/>
          </a:xfrm>
          <a:prstGeom prst="rect">
            <a:avLst/>
          </a:prstGeom>
        </p:spPr>
      </p:pic>
    </p:spTree>
    <p:extLst>
      <p:ext uri="{BB962C8B-B14F-4D97-AF65-F5344CB8AC3E}">
        <p14:creationId xmlns:p14="http://schemas.microsoft.com/office/powerpoint/2010/main" val="281602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34px-Manchukuo_map_1939.svg.png"/>
          <p:cNvPicPr>
            <a:picLocks noChangeAspect="1"/>
          </p:cNvPicPr>
          <p:nvPr/>
        </p:nvPicPr>
        <p:blipFill>
          <a:blip r:embed="rId3" cstate="print"/>
          <a:stretch>
            <a:fillRect/>
          </a:stretch>
        </p:blipFill>
        <p:spPr>
          <a:xfrm>
            <a:off x="202804" y="381000"/>
            <a:ext cx="8835091" cy="5715000"/>
          </a:xfrm>
          <a:prstGeom prst="rect">
            <a:avLst/>
          </a:prstGeom>
        </p:spPr>
      </p:pic>
    </p:spTree>
    <p:extLst>
      <p:ext uri="{BB962C8B-B14F-4D97-AF65-F5344CB8AC3E}">
        <p14:creationId xmlns:p14="http://schemas.microsoft.com/office/powerpoint/2010/main" val="717840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mukden.jpg"/>
          <p:cNvPicPr>
            <a:picLocks noChangeAspect="1" noChangeArrowheads="1"/>
          </p:cNvPicPr>
          <p:nvPr/>
        </p:nvPicPr>
        <p:blipFill>
          <a:blip r:embed="rId3" cstate="print"/>
          <a:srcRect/>
          <a:stretch>
            <a:fillRect/>
          </a:stretch>
        </p:blipFill>
        <p:spPr bwMode="auto">
          <a:xfrm>
            <a:off x="61777" y="685800"/>
            <a:ext cx="8933556" cy="5334000"/>
          </a:xfrm>
          <a:prstGeom prst="rect">
            <a:avLst/>
          </a:prstGeom>
          <a:noFill/>
        </p:spPr>
      </p:pic>
    </p:spTree>
    <p:extLst>
      <p:ext uri="{BB962C8B-B14F-4D97-AF65-F5344CB8AC3E}">
        <p14:creationId xmlns:p14="http://schemas.microsoft.com/office/powerpoint/2010/main" val="604192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nch.jpg"/>
          <p:cNvPicPr>
            <a:picLocks noChangeAspect="1"/>
          </p:cNvPicPr>
          <p:nvPr/>
        </p:nvPicPr>
        <p:blipFill>
          <a:blip r:embed="rId3" cstate="print"/>
          <a:stretch>
            <a:fillRect/>
          </a:stretch>
        </p:blipFill>
        <p:spPr>
          <a:xfrm>
            <a:off x="152399" y="274701"/>
            <a:ext cx="9034101" cy="5668899"/>
          </a:xfrm>
          <a:prstGeom prst="rect">
            <a:avLst/>
          </a:prstGeom>
        </p:spPr>
      </p:pic>
    </p:spTree>
    <p:extLst>
      <p:ext uri="{BB962C8B-B14F-4D97-AF65-F5344CB8AC3E}">
        <p14:creationId xmlns:p14="http://schemas.microsoft.com/office/powerpoint/2010/main" val="15868719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70px-IJA_troops_enter_Mukden.jpg"/>
          <p:cNvPicPr>
            <a:picLocks noChangeAspect="1"/>
          </p:cNvPicPr>
          <p:nvPr/>
        </p:nvPicPr>
        <p:blipFill>
          <a:blip r:embed="rId3" cstate="print"/>
          <a:stretch>
            <a:fillRect/>
          </a:stretch>
        </p:blipFill>
        <p:spPr>
          <a:xfrm>
            <a:off x="1531620" y="533400"/>
            <a:ext cx="5791200" cy="6096000"/>
          </a:xfrm>
          <a:prstGeom prst="rect">
            <a:avLst/>
          </a:prstGeom>
        </p:spPr>
      </p:pic>
    </p:spTree>
    <p:extLst>
      <p:ext uri="{BB962C8B-B14F-4D97-AF65-F5344CB8AC3E}">
        <p14:creationId xmlns:p14="http://schemas.microsoft.com/office/powerpoint/2010/main" val="23140160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renault.jpg"/>
          <p:cNvPicPr>
            <a:picLocks noChangeAspect="1" noChangeArrowheads="1"/>
          </p:cNvPicPr>
          <p:nvPr/>
        </p:nvPicPr>
        <p:blipFill>
          <a:blip r:embed="rId3" cstate="print"/>
          <a:srcRect/>
          <a:stretch>
            <a:fillRect/>
          </a:stretch>
        </p:blipFill>
        <p:spPr bwMode="auto">
          <a:xfrm>
            <a:off x="12942" y="685800"/>
            <a:ext cx="9089543" cy="5257800"/>
          </a:xfrm>
          <a:prstGeom prst="rect">
            <a:avLst/>
          </a:prstGeom>
          <a:noFill/>
        </p:spPr>
      </p:pic>
    </p:spTree>
    <p:extLst>
      <p:ext uri="{BB962C8B-B14F-4D97-AF65-F5344CB8AC3E}">
        <p14:creationId xmlns:p14="http://schemas.microsoft.com/office/powerpoint/2010/main" val="8069881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ection of 1932 map.jpg"/>
          <p:cNvPicPr>
            <a:picLocks noChangeAspect="1"/>
          </p:cNvPicPr>
          <p:nvPr/>
        </p:nvPicPr>
        <p:blipFill>
          <a:blip r:embed="rId3" cstate="print"/>
          <a:stretch>
            <a:fillRect/>
          </a:stretch>
        </p:blipFill>
        <p:spPr>
          <a:xfrm>
            <a:off x="-332913" y="1066800"/>
            <a:ext cx="9377039" cy="4953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30.PNG"/>
          <p:cNvPicPr>
            <a:picLocks noChangeAspect="1"/>
          </p:cNvPicPr>
          <p:nvPr/>
        </p:nvPicPr>
        <p:blipFill>
          <a:blip r:embed="rId3" cstate="print"/>
          <a:stretch>
            <a:fillRect/>
          </a:stretch>
        </p:blipFill>
        <p:spPr>
          <a:xfrm>
            <a:off x="152400" y="0"/>
            <a:ext cx="8556811" cy="6324600"/>
          </a:xfrm>
          <a:prstGeom prst="rect">
            <a:avLst/>
          </a:prstGeom>
        </p:spPr>
      </p:pic>
    </p:spTree>
    <p:extLst>
      <p:ext uri="{BB962C8B-B14F-4D97-AF65-F5344CB8AC3E}">
        <p14:creationId xmlns:p14="http://schemas.microsoft.com/office/powerpoint/2010/main" val="3859583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32 senate.PNG"/>
          <p:cNvPicPr>
            <a:picLocks noChangeAspect="1"/>
          </p:cNvPicPr>
          <p:nvPr/>
        </p:nvPicPr>
        <p:blipFill>
          <a:blip r:embed="rId3" cstate="print"/>
          <a:stretch>
            <a:fillRect/>
          </a:stretch>
        </p:blipFill>
        <p:spPr>
          <a:xfrm>
            <a:off x="-95251" y="0"/>
            <a:ext cx="9334501"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media.syracuse.com/post-standard/photo/64e9f0d223d5e8292da055bf94d5b6a6_custom_665xauto.jpg"/>
          <p:cNvPicPr>
            <a:picLocks noChangeAspect="1" noChangeArrowheads="1"/>
          </p:cNvPicPr>
          <p:nvPr/>
        </p:nvPicPr>
        <p:blipFill>
          <a:blip r:embed="rId3" cstate="print"/>
          <a:srcRect/>
          <a:stretch>
            <a:fillRect/>
          </a:stretch>
        </p:blipFill>
        <p:spPr bwMode="auto">
          <a:xfrm>
            <a:off x="825560" y="228600"/>
            <a:ext cx="7803257" cy="61722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www.gutenberg-e.org/osc01/images/osc00a.jpg"/>
          <p:cNvPicPr>
            <a:picLocks noChangeAspect="1" noChangeArrowheads="1"/>
          </p:cNvPicPr>
          <p:nvPr/>
        </p:nvPicPr>
        <p:blipFill>
          <a:blip r:embed="rId3" cstate="print"/>
          <a:srcRect/>
          <a:stretch>
            <a:fillRect/>
          </a:stretch>
        </p:blipFill>
        <p:spPr bwMode="auto">
          <a:xfrm>
            <a:off x="1848853" y="152400"/>
            <a:ext cx="5113421" cy="6477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johnbatchelorshow.com/imAGES/HU056074.jpg"/>
          <p:cNvPicPr>
            <a:picLocks noChangeAspect="1" noChangeArrowheads="1"/>
          </p:cNvPicPr>
          <p:nvPr/>
        </p:nvPicPr>
        <p:blipFill>
          <a:blip r:embed="rId3" cstate="print"/>
          <a:srcRect/>
          <a:stretch>
            <a:fillRect/>
          </a:stretch>
        </p:blipFill>
        <p:spPr bwMode="auto">
          <a:xfrm>
            <a:off x="966788" y="304800"/>
            <a:ext cx="7599522" cy="61722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Stanley Baldwin ggbain.35233.jpg"/>
          <p:cNvPicPr>
            <a:picLocks noChangeAspect="1" noChangeArrowheads="1"/>
          </p:cNvPicPr>
          <p:nvPr/>
        </p:nvPicPr>
        <p:blipFill>
          <a:blip r:embed="rId3" cstate="print"/>
          <a:srcRect/>
          <a:stretch>
            <a:fillRect/>
          </a:stretch>
        </p:blipFill>
        <p:spPr bwMode="auto">
          <a:xfrm>
            <a:off x="2895600" y="457200"/>
            <a:ext cx="3943350" cy="5705476"/>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prospectmagazine.co.uk/wp-content/uploads/2009/04/alltogether.jpg"/>
          <p:cNvPicPr>
            <a:picLocks noChangeAspect="1" noChangeArrowheads="1"/>
          </p:cNvPicPr>
          <p:nvPr/>
        </p:nvPicPr>
        <p:blipFill>
          <a:blip r:embed="rId3" cstate="print"/>
          <a:srcRect/>
          <a:stretch>
            <a:fillRect/>
          </a:stretch>
        </p:blipFill>
        <p:spPr bwMode="auto">
          <a:xfrm>
            <a:off x="1054101" y="609600"/>
            <a:ext cx="7213599" cy="54102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pload.wikimedia.org/wikipedia/commons/3/39/Bundesarchiv_B_145_Bild-F051619-0037,_Hermann_G%C3%B6ring,_Josef_Beck.jpg"/>
          <p:cNvPicPr>
            <a:picLocks noChangeAspect="1" noChangeArrowheads="1"/>
          </p:cNvPicPr>
          <p:nvPr/>
        </p:nvPicPr>
        <p:blipFill>
          <a:blip r:embed="rId3" cstate="print"/>
          <a:srcRect/>
          <a:stretch>
            <a:fillRect/>
          </a:stretch>
        </p:blipFill>
        <p:spPr bwMode="auto">
          <a:xfrm>
            <a:off x="319932" y="179832"/>
            <a:ext cx="8824068" cy="622096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95250"/>
            <a:ext cx="8839200" cy="6905625"/>
          </a:xfrm>
          <a:prstGeom prst="rect">
            <a:avLst/>
          </a:prstGeom>
        </p:spPr>
      </p:pic>
    </p:spTree>
    <p:extLst>
      <p:ext uri="{BB962C8B-B14F-4D97-AF65-F5344CB8AC3E}">
        <p14:creationId xmlns:p14="http://schemas.microsoft.com/office/powerpoint/2010/main" val="884361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hg.jpg"/>
          <p:cNvPicPr>
            <a:picLocks noChangeAspect="1"/>
          </p:cNvPicPr>
          <p:nvPr/>
        </p:nvPicPr>
        <p:blipFill>
          <a:blip r:embed="rId3" cstate="print"/>
          <a:stretch>
            <a:fillRect/>
          </a:stretch>
        </p:blipFill>
        <p:spPr>
          <a:xfrm>
            <a:off x="2112763" y="196690"/>
            <a:ext cx="5278637" cy="605171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latinamericanstudies.org/batista/batista-raul.jpg"/>
          <p:cNvPicPr>
            <a:picLocks noChangeAspect="1" noChangeArrowheads="1"/>
          </p:cNvPicPr>
          <p:nvPr/>
        </p:nvPicPr>
        <p:blipFill>
          <a:blip r:embed="rId3" cstate="print"/>
          <a:srcRect/>
          <a:stretch>
            <a:fillRect/>
          </a:stretch>
        </p:blipFill>
        <p:spPr bwMode="auto">
          <a:xfrm>
            <a:off x="706122" y="381000"/>
            <a:ext cx="7659368" cy="56388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jaimecervantes.netfirms.com/fotos/Gral%20Rafael%20Trujillo.jpg"/>
          <p:cNvPicPr>
            <a:picLocks noChangeAspect="1" noChangeArrowheads="1"/>
          </p:cNvPicPr>
          <p:nvPr/>
        </p:nvPicPr>
        <p:blipFill>
          <a:blip r:embed="rId3" cstate="print"/>
          <a:srcRect/>
          <a:stretch>
            <a:fillRect/>
          </a:stretch>
        </p:blipFill>
        <p:spPr bwMode="auto">
          <a:xfrm>
            <a:off x="1981199" y="0"/>
            <a:ext cx="5072555" cy="692029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drugwar.com/images/393a.jpg"/>
          <p:cNvPicPr>
            <a:picLocks noChangeAspect="1" noChangeArrowheads="1"/>
          </p:cNvPicPr>
          <p:nvPr/>
        </p:nvPicPr>
        <p:blipFill>
          <a:blip r:embed="rId3" cstate="print"/>
          <a:srcRect/>
          <a:stretch>
            <a:fillRect/>
          </a:stretch>
        </p:blipFill>
        <p:spPr bwMode="auto">
          <a:xfrm>
            <a:off x="402327" y="228600"/>
            <a:ext cx="8291012" cy="61722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upload.wikimedia.org/wikipedia/commons/e/e7/Gerald_Nye.jpg"/>
          <p:cNvPicPr>
            <a:picLocks noChangeAspect="1" noChangeArrowheads="1"/>
          </p:cNvPicPr>
          <p:nvPr/>
        </p:nvPicPr>
        <p:blipFill>
          <a:blip r:embed="rId3" cstate="print"/>
          <a:srcRect/>
          <a:stretch>
            <a:fillRect/>
          </a:stretch>
        </p:blipFill>
        <p:spPr bwMode="auto">
          <a:xfrm>
            <a:off x="381000" y="457200"/>
            <a:ext cx="8360831" cy="6019801"/>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t0.gstatic.com/images?q=tbn:fmXon81qmobAFM:http://history.sandiego.edu/cdr2/WW2Pics/00811.jpg&amp;t=1"/>
          <p:cNvPicPr>
            <a:picLocks noChangeAspect="1" noChangeArrowheads="1"/>
          </p:cNvPicPr>
          <p:nvPr/>
        </p:nvPicPr>
        <p:blipFill>
          <a:blip r:embed="rId3" cstate="print"/>
          <a:srcRect/>
          <a:stretch>
            <a:fillRect/>
          </a:stretch>
        </p:blipFill>
        <p:spPr bwMode="auto">
          <a:xfrm>
            <a:off x="304800" y="180331"/>
            <a:ext cx="8458200" cy="5987265"/>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28600"/>
            <a:ext cx="7086600" cy="5632311"/>
          </a:xfrm>
          <a:prstGeom prst="rect">
            <a:avLst/>
          </a:prstGeom>
          <a:noFill/>
        </p:spPr>
        <p:txBody>
          <a:bodyPr wrap="square" rtlCol="0">
            <a:spAutoFit/>
          </a:bodyPr>
          <a:lstStyle/>
          <a:p>
            <a:r>
              <a:rPr lang="en-US" sz="2000" dirty="0" smtClean="0"/>
              <a:t>Resolved </a:t>
            </a:r>
            <a:r>
              <a:rPr lang="en-US" sz="2000" dirty="0"/>
              <a:t>by the Senate and House of Representatives of the United States of America in Congress assembled, That upon the outbreak or during the progress of war between, or among, two or more foreign states</a:t>
            </a:r>
            <a:r>
              <a:rPr lang="en-US" sz="2000" b="1" dirty="0">
                <a:solidFill>
                  <a:srgbClr val="FF0000"/>
                </a:solidFill>
              </a:rPr>
              <a:t>, the President shall proclaim such fact, and it shall thereafter be unlawful to export arms, ammunition, or implements of war from any place in the United States, or possessions of the United States, to any port of such belligerent states, or to any neutral port for transshipment to, or for the use of, a belligerent </a:t>
            </a:r>
            <a:r>
              <a:rPr lang="en-US" sz="2000" b="1" dirty="0" smtClean="0">
                <a:solidFill>
                  <a:srgbClr val="FF0000"/>
                </a:solidFill>
              </a:rPr>
              <a:t>country</a:t>
            </a:r>
            <a:r>
              <a:rPr lang="en-US" sz="2000" dirty="0"/>
              <a:t> </a:t>
            </a:r>
            <a:r>
              <a:rPr lang="en-US" sz="2000" dirty="0" smtClean="0"/>
              <a:t>. . .</a:t>
            </a:r>
          </a:p>
          <a:p>
            <a:endParaRPr lang="en-US" sz="2000" dirty="0"/>
          </a:p>
          <a:p>
            <a:r>
              <a:rPr lang="en-US" sz="2000" dirty="0"/>
              <a:t>The President, by proclamation, shall definitely enumerate the arms, ammunition, or implements of war, the export of which is prohibited by this Act</a:t>
            </a:r>
            <a:r>
              <a:rPr lang="en-US" sz="2000" dirty="0" smtClean="0"/>
              <a:t>.</a:t>
            </a:r>
          </a:p>
          <a:p>
            <a:endParaRPr lang="en-US" sz="2000" dirty="0"/>
          </a:p>
          <a:p>
            <a:r>
              <a:rPr lang="en-US" sz="2000" dirty="0"/>
              <a:t>The President may, from time to time, by proclamation, extend such embargo upon the export of arms, ammunition, or implements of war to other states as and when they may become involved in such war</a:t>
            </a:r>
            <a:r>
              <a:rPr lang="en-US" sz="2000" dirty="0" smtClean="0"/>
              <a:t>.</a:t>
            </a:r>
            <a:endParaRPr lang="en-US"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ssoliniSemi-Profile.jpg"/>
          <p:cNvPicPr>
            <a:picLocks noChangeAspect="1"/>
          </p:cNvPicPr>
          <p:nvPr/>
        </p:nvPicPr>
        <p:blipFill>
          <a:blip r:embed="rId3" cstate="print"/>
          <a:stretch>
            <a:fillRect/>
          </a:stretch>
        </p:blipFill>
        <p:spPr>
          <a:xfrm>
            <a:off x="2318048" y="74896"/>
            <a:ext cx="4616151" cy="6554504"/>
          </a:xfrm>
          <a:prstGeom prst="rect">
            <a:avLst/>
          </a:prstGeom>
        </p:spPr>
      </p:pic>
    </p:spTree>
    <p:extLst>
      <p:ext uri="{BB962C8B-B14F-4D97-AF65-F5344CB8AC3E}">
        <p14:creationId xmlns:p14="http://schemas.microsoft.com/office/powerpoint/2010/main" val="15851186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warchat.org/pictures/second_italo-abyssinian_war_1935-1936_war_map.jpg"/>
          <p:cNvPicPr>
            <a:picLocks noChangeAspect="1" noChangeArrowheads="1"/>
          </p:cNvPicPr>
          <p:nvPr/>
        </p:nvPicPr>
        <p:blipFill>
          <a:blip r:embed="rId3" cstate="print"/>
          <a:srcRect/>
          <a:stretch>
            <a:fillRect/>
          </a:stretch>
        </p:blipFill>
        <p:spPr bwMode="auto">
          <a:xfrm>
            <a:off x="2034751" y="169545"/>
            <a:ext cx="5356649" cy="6307455"/>
          </a:xfrm>
          <a:prstGeom prst="rect">
            <a:avLst/>
          </a:prstGeom>
          <a:noFill/>
        </p:spPr>
      </p:pic>
    </p:spTree>
    <p:extLst>
      <p:ext uri="{BB962C8B-B14F-4D97-AF65-F5344CB8AC3E}">
        <p14:creationId xmlns:p14="http://schemas.microsoft.com/office/powerpoint/2010/main" val="64256592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www.la-articles.org.uk/Italian_troops.jpg"/>
          <p:cNvPicPr>
            <a:picLocks noChangeAspect="1" noChangeArrowheads="1"/>
          </p:cNvPicPr>
          <p:nvPr/>
        </p:nvPicPr>
        <p:blipFill>
          <a:blip r:embed="rId3" cstate="print"/>
          <a:srcRect/>
          <a:stretch>
            <a:fillRect/>
          </a:stretch>
        </p:blipFill>
        <p:spPr bwMode="auto">
          <a:xfrm>
            <a:off x="599821" y="967316"/>
            <a:ext cx="8163179" cy="4747684"/>
          </a:xfrm>
          <a:prstGeom prst="rect">
            <a:avLst/>
          </a:prstGeom>
          <a:noFill/>
        </p:spPr>
      </p:pic>
    </p:spTree>
    <p:extLst>
      <p:ext uri="{BB962C8B-B14F-4D97-AF65-F5344CB8AC3E}">
        <p14:creationId xmlns:p14="http://schemas.microsoft.com/office/powerpoint/2010/main" val="25478468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cache4.asset-cache.net/xc/2669944.jpg?v=1&amp;c=IWSAsset&amp;k=2&amp;d=45B0EB3381F7834DA1511498D6C5647DDBDF93392109FD91E23FEF406871B787"/>
          <p:cNvPicPr>
            <a:picLocks noChangeAspect="1" noChangeArrowheads="1"/>
          </p:cNvPicPr>
          <p:nvPr/>
        </p:nvPicPr>
        <p:blipFill>
          <a:blip r:embed="rId3" cstate="print"/>
          <a:srcRect/>
          <a:stretch>
            <a:fillRect/>
          </a:stretch>
        </p:blipFill>
        <p:spPr bwMode="auto">
          <a:xfrm>
            <a:off x="368328" y="1860"/>
            <a:ext cx="8394672" cy="6246540"/>
          </a:xfrm>
          <a:prstGeom prst="rect">
            <a:avLst/>
          </a:prstGeom>
          <a:noFill/>
        </p:spPr>
      </p:pic>
    </p:spTree>
    <p:extLst>
      <p:ext uri="{BB962C8B-B14F-4D97-AF65-F5344CB8AC3E}">
        <p14:creationId xmlns:p14="http://schemas.microsoft.com/office/powerpoint/2010/main" val="16031812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2042</TotalTime>
  <Words>389</Words>
  <Application>Microsoft Office PowerPoint</Application>
  <PresentationFormat>On-screen Show (4:3)</PresentationFormat>
  <Paragraphs>63</Paragraphs>
  <Slides>48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47</cp:revision>
  <dcterms:created xsi:type="dcterms:W3CDTF">2010-09-17T17:06:40Z</dcterms:created>
  <dcterms:modified xsi:type="dcterms:W3CDTF">2015-09-24T01:32:24Z</dcterms:modified>
</cp:coreProperties>
</file>