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0"/>
  </p:notesMasterIdLst>
  <p:sldIdLst>
    <p:sldId id="426" r:id="rId3"/>
    <p:sldId id="427" r:id="rId4"/>
    <p:sldId id="428" r:id="rId5"/>
    <p:sldId id="429" r:id="rId6"/>
    <p:sldId id="430" r:id="rId7"/>
    <p:sldId id="414" r:id="rId8"/>
    <p:sldId id="412" r:id="rId9"/>
    <p:sldId id="413" r:id="rId10"/>
    <p:sldId id="431" r:id="rId11"/>
    <p:sldId id="432" r:id="rId12"/>
    <p:sldId id="433" r:id="rId13"/>
    <p:sldId id="436" r:id="rId14"/>
    <p:sldId id="437" r:id="rId15"/>
    <p:sldId id="438" r:id="rId16"/>
    <p:sldId id="439" r:id="rId17"/>
    <p:sldId id="440" r:id="rId18"/>
    <p:sldId id="415" r:id="rId19"/>
    <p:sldId id="442" r:id="rId20"/>
    <p:sldId id="443" r:id="rId21"/>
    <p:sldId id="444" r:id="rId22"/>
    <p:sldId id="446" r:id="rId23"/>
    <p:sldId id="447" r:id="rId24"/>
    <p:sldId id="448" r:id="rId25"/>
    <p:sldId id="416" r:id="rId26"/>
    <p:sldId id="417" r:id="rId27"/>
    <p:sldId id="450" r:id="rId28"/>
    <p:sldId id="451" r:id="rId29"/>
    <p:sldId id="418" r:id="rId30"/>
    <p:sldId id="419" r:id="rId31"/>
    <p:sldId id="449" r:id="rId32"/>
    <p:sldId id="420" r:id="rId33"/>
    <p:sldId id="441" r:id="rId34"/>
    <p:sldId id="421" r:id="rId35"/>
    <p:sldId id="452" r:id="rId36"/>
    <p:sldId id="422" r:id="rId37"/>
    <p:sldId id="423" r:id="rId38"/>
    <p:sldId id="424"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39" autoAdjust="0"/>
    <p:restoredTop sz="94660"/>
  </p:normalViewPr>
  <p:slideViewPr>
    <p:cSldViewPr>
      <p:cViewPr varScale="1">
        <p:scale>
          <a:sx n="86" d="100"/>
          <a:sy n="86" d="100"/>
        </p:scale>
        <p:origin x="149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DDF805-F8EA-4C37-94E3-3D365BB3F4DB}" type="datetimeFigureOut">
              <a:rPr lang="en-US" smtClean="0"/>
              <a:pPr/>
              <a:t>23-Apr-15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E5AB1F-6F47-4449-93B1-29F1E9E7A227}" type="slidenum">
              <a:rPr lang="en-US" smtClean="0"/>
              <a:pPr/>
              <a:t>‹#›</a:t>
            </a:fld>
            <a:endParaRPr lang="en-US"/>
          </a:p>
        </p:txBody>
      </p:sp>
    </p:spTree>
    <p:extLst>
      <p:ext uri="{BB962C8B-B14F-4D97-AF65-F5344CB8AC3E}">
        <p14:creationId xmlns:p14="http://schemas.microsoft.com/office/powerpoint/2010/main" val="536999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379291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977546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785141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97432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096508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680502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340373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527136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964107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397085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427231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905561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618414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5336638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4253451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067E21-8610-45FF-8945-EDE6C50C2E3F}"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5596785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067E21-8610-45FF-8945-EDE6C50C2E3F}"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5345955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067E21-8610-45FF-8945-EDE6C50C2E3F}"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5243297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067E21-8610-45FF-8945-EDE6C50C2E3F}"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6524869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95D1FCB-6053-4141-BDB0-F1688F3DE17A}"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8320703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95D1FCB-6053-4141-BDB0-F1688F3DE17A}"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32393883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95D1FCB-6053-4141-BDB0-F1688F3DE17A}"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33430076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54D9E0-108F-4E6F-A21A-79FD89F90398}"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315055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01E7BDC-FF87-4AFB-8EF5-F4CA9877D7AE}"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8864356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D21A05-C937-43BA-A5BC-3B60EC45152B}"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6697909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D21A05-C937-43BA-A5BC-3B60EC45152B}"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53856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pPr/>
              <a:t>23-Apr-15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61DFDB-DC7E-4570-A7F8-E68150161DF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pPr/>
              <a:t>23-Apr-15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61DFDB-DC7E-4570-A7F8-E68150161DF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80A04E-1C48-4F0A-BBA4-5F19B38B4DD1}" type="datetimeFigureOut">
              <a:rPr lang="en-US" smtClean="0"/>
              <a:pPr/>
              <a:t>23-Apr-15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61DFDB-DC7E-4570-A7F8-E68150161DF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80A04E-1C48-4F0A-BBA4-5F19B38B4DD1}" type="datetimeFigureOut">
              <a:rPr lang="en-US" smtClean="0"/>
              <a:pPr/>
              <a:t>23-Apr-15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61DFDB-DC7E-4570-A7F8-E68150161DF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80A04E-1C48-4F0A-BBA4-5F19B38B4DD1}" type="datetimeFigureOut">
              <a:rPr lang="en-US" smtClean="0"/>
              <a:pPr/>
              <a:t>23-Apr-15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61DFDB-DC7E-4570-A7F8-E68150161DF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80A04E-1C48-4F0A-BBA4-5F19B38B4DD1}" type="datetimeFigureOut">
              <a:rPr lang="en-US" smtClean="0"/>
              <a:pPr/>
              <a:t>23-Apr-15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61DFDB-DC7E-4570-A7F8-E68150161DF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80A04E-1C48-4F0A-BBA4-5F19B38B4DD1}" type="datetimeFigureOut">
              <a:rPr lang="en-US" smtClean="0"/>
              <a:pPr/>
              <a:t>23-Apr-15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61DFDB-DC7E-4570-A7F8-E68150161DF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80A04E-1C48-4F0A-BBA4-5F19B38B4DD1}" type="datetimeFigureOut">
              <a:rPr lang="en-US" smtClean="0"/>
              <a:pPr/>
              <a:t>23-Apr-15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61DFDB-DC7E-4570-A7F8-E68150161DF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80A04E-1C48-4F0A-BBA4-5F19B38B4DD1}" type="datetimeFigureOut">
              <a:rPr lang="en-US" smtClean="0"/>
              <a:pPr/>
              <a:t>23-Apr-15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61DFDB-DC7E-4570-A7F8-E68150161DF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pPr/>
              <a:t>23-Apr-15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61DFDB-DC7E-4570-A7F8-E68150161DF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0A04E-1C48-4F0A-BBA4-5F19B38B4DD1}" type="datetimeFigureOut">
              <a:rPr lang="en-US" smtClean="0"/>
              <a:pPr/>
              <a:t>23-Apr-15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61DFDB-DC7E-4570-A7F8-E68150161DF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23-Apr-15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49276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23-Apr-15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4633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23-Apr-15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1755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23-Apr-15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6908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8A475C-139F-44DA-A96A-2B57DB4CF2A2}" type="datetimeFigureOut">
              <a:rPr lang="en-US" smtClean="0">
                <a:solidFill>
                  <a:prstClr val="black">
                    <a:tint val="75000"/>
                  </a:prstClr>
                </a:solidFill>
              </a:rPr>
              <a:pPr/>
              <a:t>23-Apr-15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24954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8A475C-139F-44DA-A96A-2B57DB4CF2A2}" type="datetimeFigureOut">
              <a:rPr lang="en-US" smtClean="0">
                <a:solidFill>
                  <a:prstClr val="black">
                    <a:tint val="75000"/>
                  </a:prstClr>
                </a:solidFill>
              </a:rPr>
              <a:pPr/>
              <a:t>23-Apr-15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907906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8A475C-139F-44DA-A96A-2B57DB4CF2A2}" type="datetimeFigureOut">
              <a:rPr lang="en-US" smtClean="0">
                <a:solidFill>
                  <a:prstClr val="black">
                    <a:tint val="75000"/>
                  </a:prstClr>
                </a:solidFill>
              </a:rPr>
              <a:pPr/>
              <a:t>23-Apr-15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81429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23-Apr-15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32733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23-Apr-15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47507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23-Apr-15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60931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23-Apr-15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4888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80A04E-1C48-4F0A-BBA4-5F19B38B4DD1}" type="datetimeFigureOut">
              <a:rPr lang="en-US" smtClean="0"/>
              <a:pPr/>
              <a:t>23-Apr-15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61DFDB-DC7E-4570-A7F8-E68150161DF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18A475C-139F-44DA-A96A-2B57DB4CF2A2}" type="datetimeFigureOut">
              <a:rPr lang="en-US" smtClean="0">
                <a:solidFill>
                  <a:prstClr val="black">
                    <a:tint val="75000"/>
                  </a:prstClr>
                </a:solidFill>
              </a:rPr>
              <a:pPr/>
              <a:t>23-Apr-15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93837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8.xml"/><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8.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ixon oval office.jpg"/>
          <p:cNvPicPr>
            <a:picLocks noChangeAspect="1"/>
          </p:cNvPicPr>
          <p:nvPr/>
        </p:nvPicPr>
        <p:blipFill>
          <a:blip r:embed="rId3" cstate="print"/>
          <a:stretch>
            <a:fillRect/>
          </a:stretch>
        </p:blipFill>
        <p:spPr>
          <a:xfrm>
            <a:off x="-162857" y="457200"/>
            <a:ext cx="9351343" cy="6019800"/>
          </a:xfrm>
          <a:prstGeom prst="rect">
            <a:avLst/>
          </a:prstGeom>
        </p:spPr>
      </p:pic>
    </p:spTree>
    <p:extLst>
      <p:ext uri="{BB962C8B-B14F-4D97-AF65-F5344CB8AC3E}">
        <p14:creationId xmlns:p14="http://schemas.microsoft.com/office/powerpoint/2010/main" val="34779551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ichard-nixon-mao-zedong.jpg"/>
          <p:cNvPicPr>
            <a:picLocks noChangeAspect="1"/>
          </p:cNvPicPr>
          <p:nvPr/>
        </p:nvPicPr>
        <p:blipFill>
          <a:blip r:embed="rId3" cstate="print"/>
          <a:stretch>
            <a:fillRect/>
          </a:stretch>
        </p:blipFill>
        <p:spPr>
          <a:xfrm>
            <a:off x="295175" y="0"/>
            <a:ext cx="8752572" cy="6705600"/>
          </a:xfrm>
          <a:prstGeom prst="rect">
            <a:avLst/>
          </a:prstGeom>
        </p:spPr>
      </p:pic>
    </p:spTree>
    <p:extLst>
      <p:ext uri="{BB962C8B-B14F-4D97-AF65-F5344CB8AC3E}">
        <p14:creationId xmlns:p14="http://schemas.microsoft.com/office/powerpoint/2010/main" val="34934587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chi.jpg"/>
          <p:cNvPicPr>
            <a:picLocks noChangeAspect="1"/>
          </p:cNvPicPr>
          <p:nvPr/>
        </p:nvPicPr>
        <p:blipFill>
          <a:blip r:embed="rId3" cstate="print"/>
          <a:stretch>
            <a:fillRect/>
          </a:stretch>
        </p:blipFill>
        <p:spPr>
          <a:xfrm>
            <a:off x="1896895" y="0"/>
            <a:ext cx="5350209" cy="6858000"/>
          </a:xfrm>
          <a:prstGeom prst="rect">
            <a:avLst/>
          </a:prstGeom>
        </p:spPr>
      </p:pic>
    </p:spTree>
    <p:extLst>
      <p:ext uri="{BB962C8B-B14F-4D97-AF65-F5344CB8AC3E}">
        <p14:creationId xmlns:p14="http://schemas.microsoft.com/office/powerpoint/2010/main" val="34524507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ezhnev_and_nixon.jpg"/>
          <p:cNvPicPr>
            <a:picLocks noChangeAspect="1"/>
          </p:cNvPicPr>
          <p:nvPr/>
        </p:nvPicPr>
        <p:blipFill>
          <a:blip r:embed="rId3" cstate="print"/>
          <a:stretch>
            <a:fillRect/>
          </a:stretch>
        </p:blipFill>
        <p:spPr>
          <a:xfrm>
            <a:off x="0" y="931545"/>
            <a:ext cx="9144000" cy="4994910"/>
          </a:xfrm>
          <a:prstGeom prst="rect">
            <a:avLst/>
          </a:prstGeom>
        </p:spPr>
      </p:pic>
    </p:spTree>
    <p:extLst>
      <p:ext uri="{BB962C8B-B14F-4D97-AF65-F5344CB8AC3E}">
        <p14:creationId xmlns:p14="http://schemas.microsoft.com/office/powerpoint/2010/main" val="23038906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eonid-brezhnev.jpg"/>
          <p:cNvPicPr>
            <a:picLocks noChangeAspect="1"/>
          </p:cNvPicPr>
          <p:nvPr/>
        </p:nvPicPr>
        <p:blipFill>
          <a:blip r:embed="rId3" cstate="print"/>
          <a:stretch>
            <a:fillRect/>
          </a:stretch>
        </p:blipFill>
        <p:spPr>
          <a:xfrm>
            <a:off x="762000" y="542925"/>
            <a:ext cx="7620000" cy="5772150"/>
          </a:xfrm>
          <a:prstGeom prst="rect">
            <a:avLst/>
          </a:prstGeom>
        </p:spPr>
      </p:pic>
    </p:spTree>
    <p:extLst>
      <p:ext uri="{BB962C8B-B14F-4D97-AF65-F5344CB8AC3E}">
        <p14:creationId xmlns:p14="http://schemas.microsoft.com/office/powerpoint/2010/main" val="1265025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oops vn rn.gif"/>
          <p:cNvPicPr>
            <a:picLocks noChangeAspect="1"/>
          </p:cNvPicPr>
          <p:nvPr/>
        </p:nvPicPr>
        <p:blipFill>
          <a:blip r:embed="rId3" cstate="print"/>
          <a:stretch>
            <a:fillRect/>
          </a:stretch>
        </p:blipFill>
        <p:spPr>
          <a:xfrm>
            <a:off x="116041" y="304800"/>
            <a:ext cx="9023317" cy="6172200"/>
          </a:xfrm>
          <a:prstGeom prst="rect">
            <a:avLst/>
          </a:prstGeom>
        </p:spPr>
      </p:pic>
    </p:spTree>
    <p:extLst>
      <p:ext uri="{BB962C8B-B14F-4D97-AF65-F5344CB8AC3E}">
        <p14:creationId xmlns:p14="http://schemas.microsoft.com/office/powerpoint/2010/main" val="42261618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298" y="152400"/>
            <a:ext cx="8827256" cy="64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4785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534400" cy="6924973"/>
          </a:xfrm>
          <a:prstGeom prst="rect">
            <a:avLst/>
          </a:prstGeom>
          <a:noFill/>
        </p:spPr>
        <p:txBody>
          <a:bodyPr wrap="square" rtlCol="0">
            <a:spAutoFit/>
          </a:bodyPr>
          <a:lstStyle/>
          <a:p>
            <a:r>
              <a:rPr lang="en-US" dirty="0">
                <a:solidFill>
                  <a:prstClr val="black"/>
                </a:solidFill>
              </a:rPr>
              <a:t> </a:t>
            </a:r>
            <a:r>
              <a:rPr lang="en-US" dirty="0" smtClean="0">
                <a:solidFill>
                  <a:prstClr val="black"/>
                </a:solidFill>
              </a:rPr>
              <a:t>        	</a:t>
            </a:r>
            <a:r>
              <a:rPr lang="en-US" sz="1200" b="1" cap="small" dirty="0" smtClean="0">
                <a:solidFill>
                  <a:prstClr val="black"/>
                </a:solidFill>
              </a:rPr>
              <a:t>President </a:t>
            </a:r>
            <a:r>
              <a:rPr lang="en-US" sz="1200" b="1" cap="small" dirty="0">
                <a:solidFill>
                  <a:prstClr val="black"/>
                </a:solidFill>
              </a:rPr>
              <a:t>Nixon:</a:t>
            </a:r>
            <a:r>
              <a:rPr lang="en-US" sz="1200" dirty="0">
                <a:solidFill>
                  <a:prstClr val="black"/>
                </a:solidFill>
              </a:rPr>
              <a:t>.. . we learned a lot from Mr. [Ronald] Reagan.</a:t>
            </a:r>
          </a:p>
          <a:p>
            <a:r>
              <a:rPr lang="en-US" sz="1200" b="1" cap="small" dirty="0" smtClean="0">
                <a:solidFill>
                  <a:prstClr val="black"/>
                </a:solidFill>
              </a:rPr>
              <a:t>        	Henry </a:t>
            </a:r>
            <a:r>
              <a:rPr lang="en-US" sz="1200" b="1" cap="small" dirty="0">
                <a:solidFill>
                  <a:prstClr val="black"/>
                </a:solidFill>
              </a:rPr>
              <a:t>Kissinger:</a:t>
            </a:r>
            <a:r>
              <a:rPr lang="en-US" sz="1200" dirty="0">
                <a:solidFill>
                  <a:prstClr val="black"/>
                </a:solidFill>
              </a:rPr>
              <a:t> Oh, yeah, yeah. Well, he started bleeding. He said that you have a real problem with the conservatives.</a:t>
            </a:r>
          </a:p>
          <a:p>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Oh, I know.</a:t>
            </a:r>
          </a:p>
          <a:p>
            <a:r>
              <a:rPr lang="en-US" sz="1200" b="1" cap="small" dirty="0" smtClean="0">
                <a:solidFill>
                  <a:prstClr val="black"/>
                </a:solidFill>
              </a:rPr>
              <a:t>         	Kissinger</a:t>
            </a:r>
            <a:r>
              <a:rPr lang="en-US" sz="1200" b="1" cap="small" dirty="0">
                <a:solidFill>
                  <a:prstClr val="black"/>
                </a:solidFill>
              </a:rPr>
              <a:t>:</a:t>
            </a:r>
            <a:r>
              <a:rPr lang="en-US" sz="1200" dirty="0">
                <a:solidFill>
                  <a:prstClr val="black"/>
                </a:solidFill>
              </a:rPr>
              <a:t> Which is no news to you. He says you’re going to wind up without any friends, because you can’t win the liberals anyway.</a:t>
            </a:r>
          </a:p>
          <a:p>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Jesus.</a:t>
            </a:r>
          </a:p>
          <a:p>
            <a:r>
              <a:rPr lang="en-US" sz="1200" b="1" cap="small" dirty="0" smtClean="0">
                <a:solidFill>
                  <a:prstClr val="black"/>
                </a:solidFill>
              </a:rPr>
              <a:t>          	Kissinger</a:t>
            </a:r>
            <a:r>
              <a:rPr lang="en-US" sz="1200" b="1" cap="small" dirty="0">
                <a:solidFill>
                  <a:prstClr val="black"/>
                </a:solidFill>
              </a:rPr>
              <a:t>:</a:t>
            </a:r>
            <a:r>
              <a:rPr lang="en-US" sz="1200" dirty="0">
                <a:solidFill>
                  <a:prstClr val="black"/>
                </a:solidFill>
              </a:rPr>
              <a:t> And the conservatives are just saying—</a:t>
            </a:r>
          </a:p>
          <a:p>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Henry, let me tell you part of his problem, of course, is that he’s in a very, very poor position in California, you know.</a:t>
            </a:r>
          </a:p>
          <a:p>
            <a:r>
              <a:rPr lang="en-US" sz="1200" i="1" dirty="0">
                <a:solidFill>
                  <a:prstClr val="black"/>
                </a:solidFill>
              </a:rPr>
              <a:t> </a:t>
            </a:r>
            <a:r>
              <a:rPr lang="en-US" sz="1200" b="1" dirty="0">
                <a:solidFill>
                  <a:prstClr val="black"/>
                </a:solidFill>
              </a:rPr>
              <a:t>[Break.]</a:t>
            </a:r>
            <a:endParaRPr lang="en-US" sz="1200" dirty="0">
              <a:solidFill>
                <a:prstClr val="black"/>
              </a:solidFill>
            </a:endParaRPr>
          </a:p>
          <a:p>
            <a:r>
              <a:rPr lang="en-US" sz="1200" b="1" cap="small" dirty="0" smtClean="0">
                <a:solidFill>
                  <a:prstClr val="black"/>
                </a:solidFill>
              </a:rPr>
              <a:t>           	Kissinger</a:t>
            </a:r>
            <a:r>
              <a:rPr lang="en-US" sz="1200" b="1" cap="small" dirty="0">
                <a:solidFill>
                  <a:prstClr val="black"/>
                </a:solidFill>
              </a:rPr>
              <a:t>:</a:t>
            </a:r>
            <a:r>
              <a:rPr lang="en-US" sz="1200" dirty="0">
                <a:solidFill>
                  <a:prstClr val="black"/>
                </a:solidFill>
              </a:rPr>
              <a:t> Well, I think he’s a—actually I think he’s a pretty decent guy.</a:t>
            </a:r>
          </a:p>
          <a:p>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Oh, decent, no question, but his brains?</a:t>
            </a:r>
          </a:p>
          <a:p>
            <a:r>
              <a:rPr lang="en-US" sz="1200" b="1" cap="small" dirty="0" smtClean="0">
                <a:solidFill>
                  <a:prstClr val="black"/>
                </a:solidFill>
              </a:rPr>
              <a:t>           	Kissinger</a:t>
            </a:r>
            <a:r>
              <a:rPr lang="en-US" sz="1200" b="1" cap="small" dirty="0">
                <a:solidFill>
                  <a:prstClr val="black"/>
                </a:solidFill>
              </a:rPr>
              <a:t>:</a:t>
            </a:r>
            <a:r>
              <a:rPr lang="en-US" sz="1200" dirty="0">
                <a:solidFill>
                  <a:prstClr val="black"/>
                </a:solidFill>
              </a:rPr>
              <a:t> Well, his brains, are negligible. I—</a:t>
            </a:r>
          </a:p>
          <a:p>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He’s really pretty shallow, Henry</a:t>
            </a:r>
            <a:r>
              <a:rPr lang="en-US" sz="1200" dirty="0" smtClean="0">
                <a:solidFill>
                  <a:prstClr val="black"/>
                </a:solidFill>
              </a:rPr>
              <a:t>.</a:t>
            </a:r>
          </a:p>
          <a:p>
            <a:r>
              <a:rPr lang="en-US" sz="1200" b="1" cap="small" dirty="0" smtClean="0">
                <a:solidFill>
                  <a:prstClr val="black"/>
                </a:solidFill>
              </a:rPr>
              <a:t>           	Kissinger:</a:t>
            </a:r>
            <a:r>
              <a:rPr lang="en-US" sz="1200" dirty="0" smtClean="0">
                <a:solidFill>
                  <a:prstClr val="black"/>
                </a:solidFill>
              </a:rPr>
              <a:t> He’s shallow. He’s got no . . . He’s an actor. When he gets a line he does it very well. He said, “Hell, people are remembered not for what they do, but for what they say. Can’t you find a few good lines?” [</a:t>
            </a:r>
            <a:r>
              <a:rPr lang="en-US" sz="1200" i="1" dirty="0" smtClean="0">
                <a:solidFill>
                  <a:prstClr val="black"/>
                </a:solidFill>
              </a:rPr>
              <a:t>Chuckles.</a:t>
            </a:r>
            <a:r>
              <a:rPr lang="en-US" sz="1200" dirty="0" smtClean="0">
                <a:solidFill>
                  <a:prstClr val="black"/>
                </a:solidFill>
              </a:rPr>
              <a:t>] That’s really an actor’s approach to foreign policy—to substantive—</a:t>
            </a:r>
          </a:p>
          <a:p>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I’ve said a lot of good things, too, you know damn well.</a:t>
            </a:r>
          </a:p>
          <a:p>
            <a:r>
              <a:rPr lang="en-US" sz="1200" b="1" cap="small" dirty="0">
                <a:solidFill>
                  <a:prstClr val="black"/>
                </a:solidFill>
              </a:rPr>
              <a:t>        </a:t>
            </a:r>
            <a:r>
              <a:rPr lang="en-US" sz="1200" b="1" cap="small" dirty="0" smtClean="0">
                <a:solidFill>
                  <a:prstClr val="black"/>
                </a:solidFill>
              </a:rPr>
              <a:t>	Kissinger</a:t>
            </a:r>
            <a:r>
              <a:rPr lang="en-US" sz="1200" b="1" cap="small" dirty="0">
                <a:solidFill>
                  <a:prstClr val="black"/>
                </a:solidFill>
              </a:rPr>
              <a:t>:</a:t>
            </a:r>
            <a:r>
              <a:rPr lang="en-US" sz="1200" dirty="0">
                <a:solidFill>
                  <a:prstClr val="black"/>
                </a:solidFill>
              </a:rPr>
              <a:t> Well, that too.</a:t>
            </a:r>
          </a:p>
          <a:p>
            <a:r>
              <a:rPr lang="en-US" sz="1200" i="1" dirty="0">
                <a:solidFill>
                  <a:prstClr val="black"/>
                </a:solidFill>
              </a:rPr>
              <a:t> </a:t>
            </a:r>
            <a:r>
              <a:rPr lang="en-US" sz="1200" b="1" dirty="0">
                <a:solidFill>
                  <a:prstClr val="black"/>
                </a:solidFill>
              </a:rPr>
              <a:t>[Break.]</a:t>
            </a:r>
            <a:endParaRPr lang="en-US" sz="1200" dirty="0">
              <a:solidFill>
                <a:prstClr val="black"/>
              </a:solidFill>
            </a:endParaRPr>
          </a:p>
          <a:p>
            <a:r>
              <a:rPr lang="en-US" sz="1200" b="1" cap="small" dirty="0">
                <a:solidFill>
                  <a:prstClr val="black"/>
                </a:solidFill>
              </a:rPr>
              <a:t>        </a:t>
            </a:r>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Can you think though, Henry, can you think, though, that Reagan with certain forces running in the direction could be sitting right here?</a:t>
            </a:r>
          </a:p>
          <a:p>
            <a:r>
              <a:rPr lang="en-US" sz="1200" b="1" cap="small" dirty="0">
                <a:solidFill>
                  <a:prstClr val="black"/>
                </a:solidFill>
              </a:rPr>
              <a:t>        </a:t>
            </a:r>
            <a:r>
              <a:rPr lang="en-US" sz="1200" b="1" cap="small" dirty="0" smtClean="0">
                <a:solidFill>
                  <a:prstClr val="black"/>
                </a:solidFill>
              </a:rPr>
              <a:t>	Kissinger</a:t>
            </a:r>
            <a:r>
              <a:rPr lang="en-US" sz="1200" b="1" cap="small" dirty="0">
                <a:solidFill>
                  <a:prstClr val="black"/>
                </a:solidFill>
              </a:rPr>
              <a:t>:</a:t>
            </a:r>
            <a:r>
              <a:rPr lang="en-US" sz="1200" dirty="0">
                <a:solidFill>
                  <a:prstClr val="black"/>
                </a:solidFill>
              </a:rPr>
              <a:t> Inconceivable.</a:t>
            </a:r>
          </a:p>
          <a:p>
            <a:r>
              <a:rPr lang="en-US" sz="1200" b="1" cap="small" dirty="0">
                <a:solidFill>
                  <a:prstClr val="black"/>
                </a:solidFill>
              </a:rPr>
              <a:t>        </a:t>
            </a:r>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No, but it could have happened.</a:t>
            </a:r>
          </a:p>
          <a:p>
            <a:r>
              <a:rPr lang="en-US" sz="1200" b="1" cap="small" dirty="0">
                <a:solidFill>
                  <a:prstClr val="black"/>
                </a:solidFill>
              </a:rPr>
              <a:t>        </a:t>
            </a:r>
            <a:r>
              <a:rPr lang="en-US" sz="1200" b="1" cap="small" dirty="0" smtClean="0">
                <a:solidFill>
                  <a:prstClr val="black"/>
                </a:solidFill>
              </a:rPr>
              <a:t>	Kissinger</a:t>
            </a:r>
            <a:r>
              <a:rPr lang="en-US" sz="1200" b="1" cap="small" dirty="0">
                <a:solidFill>
                  <a:prstClr val="black"/>
                </a:solidFill>
              </a:rPr>
              <a:t>:</a:t>
            </a:r>
            <a:r>
              <a:rPr lang="en-US" sz="1200" dirty="0">
                <a:solidFill>
                  <a:prstClr val="black"/>
                </a:solidFill>
              </a:rPr>
              <a:t> It could have happened.</a:t>
            </a:r>
          </a:p>
          <a:p>
            <a:r>
              <a:rPr lang="en-US" sz="1200" b="1" cap="small" dirty="0">
                <a:solidFill>
                  <a:prstClr val="black"/>
                </a:solidFill>
              </a:rPr>
              <a:t>        </a:t>
            </a:r>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It could have happened in ‘68. What would have happened—</a:t>
            </a:r>
          </a:p>
          <a:p>
            <a:r>
              <a:rPr lang="en-US" sz="1200" b="1" cap="small" dirty="0">
                <a:solidFill>
                  <a:prstClr val="black"/>
                </a:solidFill>
              </a:rPr>
              <a:t>        </a:t>
            </a:r>
            <a:r>
              <a:rPr lang="en-US" sz="1200" b="1" cap="small" dirty="0" smtClean="0">
                <a:solidFill>
                  <a:prstClr val="black"/>
                </a:solidFill>
              </a:rPr>
              <a:t>	Kissinger</a:t>
            </a:r>
            <a:r>
              <a:rPr lang="en-US" sz="1200" b="1" cap="small" dirty="0">
                <a:solidFill>
                  <a:prstClr val="black"/>
                </a:solidFill>
              </a:rPr>
              <a:t>:</a:t>
            </a:r>
            <a:r>
              <a:rPr lang="en-US" sz="1200" dirty="0">
                <a:solidFill>
                  <a:prstClr val="black"/>
                </a:solidFill>
              </a:rPr>
              <a:t> If Rockefeller had stayed in—I mean if Rockefeller had gone in competently—</a:t>
            </a:r>
          </a:p>
          <a:p>
            <a:r>
              <a:rPr lang="en-US" sz="1200" b="1" cap="small" dirty="0">
                <a:solidFill>
                  <a:prstClr val="black"/>
                </a:solidFill>
              </a:rPr>
              <a:t>        </a:t>
            </a:r>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That’s right.</a:t>
            </a:r>
          </a:p>
          <a:p>
            <a:r>
              <a:rPr lang="en-US" sz="1200" b="1" cap="small" dirty="0">
                <a:solidFill>
                  <a:prstClr val="black"/>
                </a:solidFill>
              </a:rPr>
              <a:t>        </a:t>
            </a:r>
            <a:r>
              <a:rPr lang="en-US" sz="1200" b="1" cap="small" dirty="0" smtClean="0">
                <a:solidFill>
                  <a:prstClr val="black"/>
                </a:solidFill>
              </a:rPr>
              <a:t>	Kissinger</a:t>
            </a:r>
            <a:r>
              <a:rPr lang="en-US" sz="1200" b="1" cap="small" dirty="0">
                <a:solidFill>
                  <a:prstClr val="black"/>
                </a:solidFill>
              </a:rPr>
              <a:t>:</a:t>
            </a:r>
            <a:r>
              <a:rPr lang="en-US" sz="1200" dirty="0">
                <a:solidFill>
                  <a:prstClr val="black"/>
                </a:solidFill>
              </a:rPr>
              <a:t> I don’t think he [Rockefeller] had a chance, but he might just have been able to [</a:t>
            </a:r>
            <a:r>
              <a:rPr lang="en-US" sz="1200" i="1" dirty="0">
                <a:solidFill>
                  <a:prstClr val="black"/>
                </a:solidFill>
              </a:rPr>
              <a:t>unclear</a:t>
            </a:r>
            <a:r>
              <a:rPr lang="en-US" sz="1200" dirty="0">
                <a:solidFill>
                  <a:prstClr val="black"/>
                </a:solidFill>
              </a:rPr>
              <a:t>].</a:t>
            </a:r>
          </a:p>
          <a:p>
            <a:r>
              <a:rPr lang="en-US" sz="1200" b="1" cap="small" dirty="0">
                <a:solidFill>
                  <a:prstClr val="black"/>
                </a:solidFill>
              </a:rPr>
              <a:t>        </a:t>
            </a:r>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a:t>
            </a:r>
            <a:r>
              <a:rPr lang="en-US" sz="1200" i="1" dirty="0">
                <a:solidFill>
                  <a:prstClr val="black"/>
                </a:solidFill>
              </a:rPr>
              <a:t>Unclear.</a:t>
            </a:r>
            <a:r>
              <a:rPr lang="en-US" sz="1200" dirty="0">
                <a:solidFill>
                  <a:prstClr val="black"/>
                </a:solidFill>
              </a:rPr>
              <a:t>] That right. Can you imagine? The fellow really is a decent guy, a decent guy. But there isn’t—there’s no, in other words, everything is . . .</a:t>
            </a:r>
          </a:p>
          <a:p>
            <a:r>
              <a:rPr lang="en-US" sz="1200" b="1" dirty="0">
                <a:solidFill>
                  <a:prstClr val="black"/>
                </a:solidFill>
              </a:rPr>
              <a:t>[Break.]</a:t>
            </a:r>
          </a:p>
          <a:p>
            <a:r>
              <a:rPr lang="en-US" sz="1200" dirty="0">
                <a:solidFill>
                  <a:prstClr val="black"/>
                </a:solidFill>
              </a:rPr>
              <a:t>        </a:t>
            </a:r>
            <a:r>
              <a:rPr lang="en-US" sz="1200" dirty="0" smtClean="0">
                <a:solidFill>
                  <a:prstClr val="black"/>
                </a:solidFill>
              </a:rPr>
              <a:t>	</a:t>
            </a:r>
            <a:r>
              <a:rPr lang="en-US" sz="1200" b="1" cap="small" dirty="0" smtClean="0">
                <a:solidFill>
                  <a:prstClr val="black"/>
                </a:solidFill>
              </a:rPr>
              <a:t>President </a:t>
            </a:r>
            <a:r>
              <a:rPr lang="en-US" sz="1200" b="1" cap="small" dirty="0">
                <a:solidFill>
                  <a:prstClr val="black"/>
                </a:solidFill>
              </a:rPr>
              <a:t>Nixon:</a:t>
            </a:r>
            <a:r>
              <a:rPr lang="en-US" sz="1200" dirty="0">
                <a:solidFill>
                  <a:prstClr val="black"/>
                </a:solidFill>
              </a:rPr>
              <a:t> Back to Reagan though. It shows you how a man of limited mental capacity simply doesn’t know what the Christ is going on in the foreign area. </a:t>
            </a:r>
          </a:p>
          <a:p>
            <a:endParaRPr lang="en-US" sz="1200" dirty="0">
              <a:solidFill>
                <a:prstClr val="black"/>
              </a:solidFill>
            </a:endParaRPr>
          </a:p>
          <a:p>
            <a:endParaRPr lang="en-US" dirty="0">
              <a:solidFill>
                <a:prstClr val="black"/>
              </a:solidFill>
            </a:endParaRPr>
          </a:p>
        </p:txBody>
      </p:sp>
      <p:pic>
        <p:nvPicPr>
          <p:cNvPr id="3" name="1--rn-hk-on reaga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9600" y="4038600"/>
            <a:ext cx="609600" cy="609600"/>
          </a:xfrm>
          <a:prstGeom prst="rect">
            <a:avLst/>
          </a:prstGeom>
        </p:spPr>
      </p:pic>
    </p:spTree>
    <p:extLst>
      <p:ext uri="{BB962C8B-B14F-4D97-AF65-F5344CB8AC3E}">
        <p14:creationId xmlns:p14="http://schemas.microsoft.com/office/powerpoint/2010/main" val="4372868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81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cambodiamap.jpg"/>
          <p:cNvPicPr>
            <a:picLocks noChangeAspect="1"/>
          </p:cNvPicPr>
          <p:nvPr/>
        </p:nvPicPr>
        <p:blipFill>
          <a:blip r:embed="rId3" cstate="print"/>
          <a:stretch>
            <a:fillRect/>
          </a:stretch>
        </p:blipFill>
        <p:spPr>
          <a:xfrm>
            <a:off x="339969" y="381000"/>
            <a:ext cx="8686800" cy="5943600"/>
          </a:xfrm>
          <a:prstGeom prst="rect">
            <a:avLst/>
          </a:prstGeom>
        </p:spPr>
      </p:pic>
    </p:spTree>
    <p:extLst>
      <p:ext uri="{BB962C8B-B14F-4D97-AF65-F5344CB8AC3E}">
        <p14:creationId xmlns:p14="http://schemas.microsoft.com/office/powerpoint/2010/main" val="36729261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t-state-tear-gas.jpg"/>
          <p:cNvPicPr>
            <a:picLocks noChangeAspect="1"/>
          </p:cNvPicPr>
          <p:nvPr/>
        </p:nvPicPr>
        <p:blipFill>
          <a:blip r:embed="rId3" cstate="print"/>
          <a:stretch>
            <a:fillRect/>
          </a:stretch>
        </p:blipFill>
        <p:spPr>
          <a:xfrm>
            <a:off x="27707" y="609600"/>
            <a:ext cx="8645237" cy="5943600"/>
          </a:xfrm>
          <a:prstGeom prst="rect">
            <a:avLst/>
          </a:prstGeom>
        </p:spPr>
      </p:pic>
    </p:spTree>
    <p:extLst>
      <p:ext uri="{BB962C8B-B14F-4D97-AF65-F5344CB8AC3E}">
        <p14:creationId xmlns:p14="http://schemas.microsoft.com/office/powerpoint/2010/main" val="19420807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tState.jpg"/>
          <p:cNvPicPr>
            <a:picLocks noChangeAspect="1"/>
          </p:cNvPicPr>
          <p:nvPr/>
        </p:nvPicPr>
        <p:blipFill>
          <a:blip r:embed="rId3" cstate="print"/>
          <a:stretch>
            <a:fillRect/>
          </a:stretch>
        </p:blipFill>
        <p:spPr>
          <a:xfrm>
            <a:off x="251707" y="0"/>
            <a:ext cx="8640585" cy="6858000"/>
          </a:xfrm>
          <a:prstGeom prst="rect">
            <a:avLst/>
          </a:prstGeom>
        </p:spPr>
      </p:pic>
    </p:spTree>
    <p:extLst>
      <p:ext uri="{BB962C8B-B14F-4D97-AF65-F5344CB8AC3E}">
        <p14:creationId xmlns:p14="http://schemas.microsoft.com/office/powerpoint/2010/main" val="40934605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jpg"/>
          <p:cNvPicPr>
            <a:picLocks noChangeAspect="1"/>
          </p:cNvPicPr>
          <p:nvPr/>
        </p:nvPicPr>
        <p:blipFill>
          <a:blip r:embed="rId3" cstate="print"/>
          <a:stretch>
            <a:fillRect/>
          </a:stretch>
        </p:blipFill>
        <p:spPr>
          <a:xfrm>
            <a:off x="1859607" y="0"/>
            <a:ext cx="5424785" cy="6858000"/>
          </a:xfrm>
          <a:prstGeom prst="rect">
            <a:avLst/>
          </a:prstGeom>
        </p:spPr>
      </p:pic>
    </p:spTree>
    <p:extLst>
      <p:ext uri="{BB962C8B-B14F-4D97-AF65-F5344CB8AC3E}">
        <p14:creationId xmlns:p14="http://schemas.microsoft.com/office/powerpoint/2010/main" val="7674602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19730110 Soviet refuseniks demonstrate at MVD.jpg"/>
          <p:cNvPicPr>
            <a:picLocks noChangeAspect="1" noChangeArrowheads="1"/>
          </p:cNvPicPr>
          <p:nvPr/>
        </p:nvPicPr>
        <p:blipFill>
          <a:blip r:embed="rId3" cstate="print"/>
          <a:srcRect/>
          <a:stretch>
            <a:fillRect/>
          </a:stretch>
        </p:blipFill>
        <p:spPr bwMode="auto">
          <a:xfrm>
            <a:off x="3171826" y="971550"/>
            <a:ext cx="3421505" cy="4743450"/>
          </a:xfrm>
          <a:prstGeom prst="rect">
            <a:avLst/>
          </a:prstGeom>
          <a:noFill/>
        </p:spPr>
      </p:pic>
    </p:spTree>
    <p:extLst>
      <p:ext uri="{BB962C8B-B14F-4D97-AF65-F5344CB8AC3E}">
        <p14:creationId xmlns:p14="http://schemas.microsoft.com/office/powerpoint/2010/main" val="3524550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img3.allvoices.com/thumbs/image/609/480/75208831-jacob-javits.jpg"/>
          <p:cNvPicPr>
            <a:picLocks noChangeAspect="1" noChangeArrowheads="1"/>
          </p:cNvPicPr>
          <p:nvPr/>
        </p:nvPicPr>
        <p:blipFill>
          <a:blip r:embed="rId3" cstate="print"/>
          <a:srcRect/>
          <a:stretch>
            <a:fillRect/>
          </a:stretch>
        </p:blipFill>
        <p:spPr bwMode="auto">
          <a:xfrm>
            <a:off x="2971800" y="4343400"/>
            <a:ext cx="726016" cy="572229"/>
          </a:xfrm>
          <a:prstGeom prst="rect">
            <a:avLst/>
          </a:prstGeom>
          <a:noFill/>
        </p:spPr>
      </p:pic>
      <p:pic>
        <p:nvPicPr>
          <p:cNvPr id="2" name="Picture 1"/>
          <p:cNvPicPr>
            <a:picLocks noChangeAspect="1"/>
          </p:cNvPicPr>
          <p:nvPr/>
        </p:nvPicPr>
        <p:blipFill>
          <a:blip r:embed="rId4"/>
          <a:stretch>
            <a:fillRect/>
          </a:stretch>
        </p:blipFill>
        <p:spPr>
          <a:xfrm>
            <a:off x="914400" y="625327"/>
            <a:ext cx="3657599" cy="5329644"/>
          </a:xfrm>
          <a:prstGeom prst="rect">
            <a:avLst/>
          </a:prstGeom>
        </p:spPr>
      </p:pic>
      <p:pic>
        <p:nvPicPr>
          <p:cNvPr id="4" name="Picture 3"/>
          <p:cNvPicPr>
            <a:picLocks noChangeAspect="1"/>
          </p:cNvPicPr>
          <p:nvPr/>
        </p:nvPicPr>
        <p:blipFill>
          <a:blip r:embed="rId5"/>
          <a:stretch>
            <a:fillRect/>
          </a:stretch>
        </p:blipFill>
        <p:spPr>
          <a:xfrm>
            <a:off x="4800600" y="600382"/>
            <a:ext cx="4343400" cy="5324168"/>
          </a:xfrm>
          <a:prstGeom prst="rect">
            <a:avLst/>
          </a:prstGeom>
        </p:spPr>
      </p:pic>
    </p:spTree>
    <p:extLst>
      <p:ext uri="{BB962C8B-B14F-4D97-AF65-F5344CB8AC3E}">
        <p14:creationId xmlns:p14="http://schemas.microsoft.com/office/powerpoint/2010/main" val="7912215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76200"/>
            <a:ext cx="8153400" cy="6555641"/>
          </a:xfrm>
          <a:prstGeom prst="rect">
            <a:avLst/>
          </a:prstGeom>
          <a:noFill/>
        </p:spPr>
        <p:txBody>
          <a:bodyPr wrap="square" rtlCol="0">
            <a:spAutoFit/>
          </a:bodyPr>
          <a:lstStyle/>
          <a:p>
            <a:r>
              <a:rPr lang="en-US" sz="1400" b="1" dirty="0">
                <a:solidFill>
                  <a:prstClr val="black"/>
                </a:solidFill>
              </a:rPr>
              <a:t>	</a:t>
            </a:r>
            <a:r>
              <a:rPr lang="en-US" sz="1400" b="1" cap="small" dirty="0">
                <a:solidFill>
                  <a:prstClr val="black"/>
                </a:solidFill>
              </a:rPr>
              <a:t>President Nixon:</a:t>
            </a:r>
            <a:r>
              <a:rPr lang="en-US" sz="1400" dirty="0">
                <a:solidFill>
                  <a:prstClr val="black"/>
                </a:solidFill>
              </a:rPr>
              <a:t> But it’s important to get across to them, Henry, and I hope you’ll talk to [New York senator Jacob] </a:t>
            </a:r>
            <a:r>
              <a:rPr lang="en-US" sz="1400" dirty="0" err="1">
                <a:solidFill>
                  <a:prstClr val="black"/>
                </a:solidFill>
              </a:rPr>
              <a:t>Javits</a:t>
            </a:r>
            <a:r>
              <a:rPr lang="en-US" sz="1400" dirty="0">
                <a:solidFill>
                  <a:prstClr val="black"/>
                </a:solidFill>
              </a:rPr>
              <a:t> and the rest of ‘</a:t>
            </a:r>
            <a:r>
              <a:rPr lang="en-US" sz="1400" dirty="0" err="1">
                <a:solidFill>
                  <a:prstClr val="black"/>
                </a:solidFill>
              </a:rPr>
              <a:t>em</a:t>
            </a:r>
            <a:r>
              <a:rPr lang="en-US" sz="1400" dirty="0">
                <a:solidFill>
                  <a:prstClr val="black"/>
                </a:solidFill>
              </a:rPr>
              <a:t> on this, even [Washington senator Henry] Jackson: by God, if the Jewish community in this country makes Israel exit permits the condition for the Russian initiative, listen, they’re going to be hurting. That will not work.</a:t>
            </a:r>
          </a:p>
          <a:p>
            <a:r>
              <a:rPr lang="en-US" sz="1400" b="1" dirty="0">
                <a:solidFill>
                  <a:prstClr val="black"/>
                </a:solidFill>
              </a:rPr>
              <a:t>	</a:t>
            </a:r>
            <a:r>
              <a:rPr lang="en-US" sz="1400" b="1" cap="small" dirty="0">
                <a:solidFill>
                  <a:prstClr val="black"/>
                </a:solidFill>
              </a:rPr>
              <a:t>Henry Kissinger:</a:t>
            </a:r>
            <a:r>
              <a:rPr lang="en-US" sz="1400" dirty="0">
                <a:solidFill>
                  <a:prstClr val="black"/>
                </a:solidFill>
              </a:rPr>
              <a:t> [</a:t>
            </a:r>
            <a:r>
              <a:rPr lang="en-US" sz="1400" i="1" dirty="0">
                <a:solidFill>
                  <a:prstClr val="black"/>
                </a:solidFill>
              </a:rPr>
              <a:t>forcefully</a:t>
            </a:r>
            <a:r>
              <a:rPr lang="en-US" sz="1400" dirty="0">
                <a:solidFill>
                  <a:prstClr val="black"/>
                </a:solidFill>
              </a:rPr>
              <a:t>] Let’s face it: The emigration of Jews from the Soviet Union is not an objective of American foreign policy. And if they put Jews into gas chambers in the Soviet Union, it is not an </a:t>
            </a:r>
            <a:r>
              <a:rPr lang="en-US" sz="1400" i="1" dirty="0">
                <a:solidFill>
                  <a:prstClr val="black"/>
                </a:solidFill>
              </a:rPr>
              <a:t>American</a:t>
            </a:r>
            <a:r>
              <a:rPr lang="en-US" sz="1400" dirty="0">
                <a:solidFill>
                  <a:prstClr val="black"/>
                </a:solidFill>
              </a:rPr>
              <a:t> concern. It may be a humanitarian concern.</a:t>
            </a:r>
          </a:p>
          <a:p>
            <a:r>
              <a:rPr lang="en-US" sz="1400" b="1" dirty="0">
                <a:solidFill>
                  <a:prstClr val="black"/>
                </a:solidFill>
              </a:rPr>
              <a:t>	</a:t>
            </a:r>
            <a:r>
              <a:rPr lang="en-US" sz="1400" b="1" cap="small" dirty="0">
                <a:solidFill>
                  <a:prstClr val="black"/>
                </a:solidFill>
              </a:rPr>
              <a:t>President Nixon:</a:t>
            </a:r>
            <a:r>
              <a:rPr lang="en-US" sz="1400" dirty="0">
                <a:solidFill>
                  <a:prstClr val="black"/>
                </a:solidFill>
              </a:rPr>
              <a:t> I know.</a:t>
            </a:r>
          </a:p>
          <a:p>
            <a:r>
              <a:rPr lang="en-US" sz="1400" b="1" dirty="0">
                <a:solidFill>
                  <a:prstClr val="black"/>
                </a:solidFill>
              </a:rPr>
              <a:t>	</a:t>
            </a:r>
            <a:r>
              <a:rPr lang="en-US" sz="1400" b="1" cap="small" dirty="0">
                <a:solidFill>
                  <a:prstClr val="black"/>
                </a:solidFill>
              </a:rPr>
              <a:t>Kissinger:</a:t>
            </a:r>
            <a:r>
              <a:rPr lang="en-US" sz="1400" b="1" dirty="0">
                <a:solidFill>
                  <a:prstClr val="black"/>
                </a:solidFill>
              </a:rPr>
              <a:t>:</a:t>
            </a:r>
            <a:r>
              <a:rPr lang="en-US" sz="1400" dirty="0">
                <a:solidFill>
                  <a:prstClr val="black"/>
                </a:solidFill>
              </a:rPr>
              <a:t> And . . .</a:t>
            </a:r>
          </a:p>
          <a:p>
            <a:r>
              <a:rPr lang="en-US" sz="1400" b="1" dirty="0">
                <a:solidFill>
                  <a:prstClr val="black"/>
                </a:solidFill>
              </a:rPr>
              <a:t>	</a:t>
            </a:r>
            <a:r>
              <a:rPr lang="en-US" sz="1400" b="1" cap="small" dirty="0">
                <a:solidFill>
                  <a:prstClr val="black"/>
                </a:solidFill>
              </a:rPr>
              <a:t>President Nixon:</a:t>
            </a:r>
            <a:r>
              <a:rPr lang="en-US" sz="1400" dirty="0">
                <a:solidFill>
                  <a:prstClr val="black"/>
                </a:solidFill>
              </a:rPr>
              <a:t> Well, we can’t blow up the world because of it.</a:t>
            </a:r>
          </a:p>
          <a:p>
            <a:r>
              <a:rPr lang="en-US" sz="1400" b="1" dirty="0">
                <a:solidFill>
                  <a:prstClr val="black"/>
                </a:solidFill>
              </a:rPr>
              <a:t>	</a:t>
            </a:r>
            <a:r>
              <a:rPr lang="en-US" sz="1400" b="1" cap="small" dirty="0">
                <a:solidFill>
                  <a:prstClr val="black"/>
                </a:solidFill>
              </a:rPr>
              <a:t>Kissinger:</a:t>
            </a:r>
            <a:r>
              <a:rPr lang="en-US" sz="1400" dirty="0">
                <a:solidFill>
                  <a:prstClr val="black"/>
                </a:solidFill>
              </a:rPr>
              <a:t> It’d be an outrage, but we cannot make out where gas chambers would go as far as I’m concerned.</a:t>
            </a:r>
          </a:p>
          <a:p>
            <a:r>
              <a:rPr lang="en-US" sz="1400" b="1" dirty="0">
                <a:solidFill>
                  <a:prstClr val="black"/>
                </a:solidFill>
              </a:rPr>
              <a:t>	</a:t>
            </a:r>
            <a:r>
              <a:rPr lang="en-US" sz="1400" b="1" cap="small" dirty="0">
                <a:solidFill>
                  <a:prstClr val="black"/>
                </a:solidFill>
              </a:rPr>
              <a:t>President Nixon:</a:t>
            </a:r>
            <a:r>
              <a:rPr lang="en-US" sz="1400" dirty="0">
                <a:solidFill>
                  <a:prstClr val="black"/>
                </a:solidFill>
              </a:rPr>
              <a:t> I know.</a:t>
            </a:r>
          </a:p>
          <a:p>
            <a:r>
              <a:rPr lang="en-US" sz="1400" b="1" dirty="0">
                <a:solidFill>
                  <a:prstClr val="black"/>
                </a:solidFill>
              </a:rPr>
              <a:t>	</a:t>
            </a:r>
            <a:r>
              <a:rPr lang="en-US" sz="1400" b="1" cap="small" dirty="0">
                <a:solidFill>
                  <a:prstClr val="black"/>
                </a:solidFill>
              </a:rPr>
              <a:t>Kissinger:</a:t>
            </a:r>
            <a:r>
              <a:rPr lang="en-US" sz="1400" dirty="0">
                <a:solidFill>
                  <a:prstClr val="black"/>
                </a:solidFill>
              </a:rPr>
              <a:t> There is no unrestricted right to emigration. If the Indians don’t let </a:t>
            </a:r>
            <a:r>
              <a:rPr lang="en-US" sz="1400" dirty="0" err="1">
                <a:solidFill>
                  <a:prstClr val="black"/>
                </a:solidFill>
              </a:rPr>
              <a:t>Farsis</a:t>
            </a:r>
            <a:r>
              <a:rPr lang="en-US" sz="1400" dirty="0">
                <a:solidFill>
                  <a:prstClr val="black"/>
                </a:solidFill>
              </a:rPr>
              <a:t> out, it would never occur to us to attach a rider to a foreign policy decision. And I think that the Jewish community in this country, on that issue, is behaving unconscionably. It’s behaving traitorously. I find—</a:t>
            </a:r>
          </a:p>
          <a:p>
            <a:r>
              <a:rPr lang="en-US" sz="1400" b="1" dirty="0">
                <a:solidFill>
                  <a:prstClr val="black"/>
                </a:solidFill>
              </a:rPr>
              <a:t>	</a:t>
            </a:r>
            <a:r>
              <a:rPr lang="en-US" sz="1400" b="1" cap="small" dirty="0">
                <a:solidFill>
                  <a:prstClr val="black"/>
                </a:solidFill>
              </a:rPr>
              <a:t>President Nixon:</a:t>
            </a:r>
            <a:r>
              <a:rPr lang="en-US" sz="1400" dirty="0">
                <a:solidFill>
                  <a:prstClr val="black"/>
                </a:solidFill>
              </a:rPr>
              <a:t> Why can’t we get Jackson to get off the damn thing? He feels it, though. He is. He’s close to the Jewish community; he’s close to the Israelis.</a:t>
            </a:r>
          </a:p>
          <a:p>
            <a:r>
              <a:rPr lang="en-US" sz="1400" b="1" dirty="0">
                <a:solidFill>
                  <a:prstClr val="black"/>
                </a:solidFill>
              </a:rPr>
              <a:t>	</a:t>
            </a:r>
            <a:r>
              <a:rPr lang="en-US" sz="1400" b="1" cap="small" dirty="0">
                <a:solidFill>
                  <a:prstClr val="black"/>
                </a:solidFill>
              </a:rPr>
              <a:t>Kissinger:</a:t>
            </a:r>
            <a:r>
              <a:rPr lang="en-US" sz="1400" dirty="0">
                <a:solidFill>
                  <a:prstClr val="black"/>
                </a:solidFill>
              </a:rPr>
              <a:t> Although, I suppose—</a:t>
            </a:r>
          </a:p>
          <a:p>
            <a:r>
              <a:rPr lang="en-US" sz="1400" b="1" dirty="0">
                <a:solidFill>
                  <a:prstClr val="black"/>
                </a:solidFill>
              </a:rPr>
              <a:t>	</a:t>
            </a:r>
            <a:r>
              <a:rPr lang="en-US" sz="1400" b="1" cap="small" dirty="0">
                <a:solidFill>
                  <a:prstClr val="black"/>
                </a:solidFill>
              </a:rPr>
              <a:t>President Nixon:</a:t>
            </a:r>
            <a:r>
              <a:rPr lang="en-US" sz="1400" dirty="0">
                <a:solidFill>
                  <a:prstClr val="black"/>
                </a:solidFill>
              </a:rPr>
              <a:t> Well, of course, he’s taken a lot of money from them, too.</a:t>
            </a:r>
          </a:p>
          <a:p>
            <a:r>
              <a:rPr lang="en-US" sz="1400" b="1" dirty="0">
                <a:solidFill>
                  <a:prstClr val="black"/>
                </a:solidFill>
              </a:rPr>
              <a:t>	</a:t>
            </a:r>
            <a:r>
              <a:rPr lang="en-US" sz="1400" b="1" cap="small" dirty="0">
                <a:solidFill>
                  <a:prstClr val="black"/>
                </a:solidFill>
              </a:rPr>
              <a:t>Kissinger: </a:t>
            </a:r>
            <a:r>
              <a:rPr lang="en-US" sz="1400" dirty="0">
                <a:solidFill>
                  <a:prstClr val="black"/>
                </a:solidFill>
              </a:rPr>
              <a:t>Exactly. They’re financing his [presidential] campaign in ’76. But </a:t>
            </a:r>
            <a:r>
              <a:rPr lang="en-US" sz="1400" dirty="0" err="1">
                <a:solidFill>
                  <a:prstClr val="black"/>
                </a:solidFill>
              </a:rPr>
              <a:t>Javits</a:t>
            </a:r>
            <a:r>
              <a:rPr lang="en-US" sz="1400" dirty="0">
                <a:solidFill>
                  <a:prstClr val="black"/>
                </a:solidFill>
              </a:rPr>
              <a:t> . . . I’m going to have a talk with </a:t>
            </a:r>
            <a:r>
              <a:rPr lang="en-US" sz="1400" dirty="0" err="1">
                <a:solidFill>
                  <a:prstClr val="black"/>
                </a:solidFill>
              </a:rPr>
              <a:t>Javits</a:t>
            </a:r>
            <a:r>
              <a:rPr lang="en-US" sz="1400" dirty="0">
                <a:solidFill>
                  <a:prstClr val="black"/>
                </a:solidFill>
              </a:rPr>
              <a:t>, and I’m going to tell him that it is unconscionable for the Jewish community to . . .</a:t>
            </a:r>
          </a:p>
          <a:p>
            <a:r>
              <a:rPr lang="en-US" sz="1400" b="1" dirty="0">
                <a:solidFill>
                  <a:prstClr val="black"/>
                </a:solidFill>
              </a:rPr>
              <a:t>	</a:t>
            </a:r>
            <a:r>
              <a:rPr lang="en-US" sz="1400" b="1" cap="small" dirty="0">
                <a:solidFill>
                  <a:prstClr val="black"/>
                </a:solidFill>
              </a:rPr>
              <a:t>President Nixon:</a:t>
            </a:r>
            <a:r>
              <a:rPr lang="en-US" sz="1400" dirty="0">
                <a:solidFill>
                  <a:prstClr val="black"/>
                </a:solidFill>
              </a:rPr>
              <a:t> You see, what they [the pro-Jewish emigration forces in Congress] will do is to work that way with the radical, the </a:t>
            </a:r>
            <a:r>
              <a:rPr lang="en-US" sz="1400" dirty="0" err="1">
                <a:solidFill>
                  <a:prstClr val="black"/>
                </a:solidFill>
              </a:rPr>
              <a:t>nuthead</a:t>
            </a:r>
            <a:r>
              <a:rPr lang="en-US" sz="1400" dirty="0">
                <a:solidFill>
                  <a:prstClr val="black"/>
                </a:solidFill>
              </a:rPr>
              <a:t>, basically the </a:t>
            </a:r>
            <a:r>
              <a:rPr lang="en-US" sz="1400" dirty="0" err="1">
                <a:solidFill>
                  <a:prstClr val="black"/>
                </a:solidFill>
              </a:rPr>
              <a:t>anti-semitic</a:t>
            </a:r>
            <a:r>
              <a:rPr lang="en-US" sz="1400" dirty="0">
                <a:solidFill>
                  <a:prstClr val="black"/>
                </a:solidFill>
              </a:rPr>
              <a:t> </a:t>
            </a:r>
            <a:r>
              <a:rPr lang="en-US" sz="1400" dirty="0" err="1">
                <a:solidFill>
                  <a:prstClr val="black"/>
                </a:solidFill>
              </a:rPr>
              <a:t>nutheads</a:t>
            </a:r>
            <a:r>
              <a:rPr lang="en-US" sz="1400" dirty="0">
                <a:solidFill>
                  <a:prstClr val="black"/>
                </a:solidFill>
              </a:rPr>
              <a:t>, say. Anti-communists in the Senate, the House—a lot of them are </a:t>
            </a:r>
            <a:r>
              <a:rPr lang="en-US" sz="1400" dirty="0" err="1">
                <a:solidFill>
                  <a:prstClr val="black"/>
                </a:solidFill>
              </a:rPr>
              <a:t>anti-semitic</a:t>
            </a:r>
            <a:r>
              <a:rPr lang="en-US" sz="1400" dirty="0">
                <a:solidFill>
                  <a:prstClr val="black"/>
                </a:solidFill>
              </a:rPr>
              <a:t>—who want to screw the Russians for other reasons. And between them . . . You know, we’ve got to get most-favored-nation [status for Russia, in trade relations], don’t we?</a:t>
            </a:r>
          </a:p>
          <a:p>
            <a:r>
              <a:rPr lang="en-US" sz="1400" b="1" dirty="0">
                <a:solidFill>
                  <a:prstClr val="black"/>
                </a:solidFill>
              </a:rPr>
              <a:t>	</a:t>
            </a:r>
            <a:r>
              <a:rPr lang="en-US" sz="1400" b="1" cap="small" dirty="0">
                <a:solidFill>
                  <a:prstClr val="black"/>
                </a:solidFill>
              </a:rPr>
              <a:t>Kissinger:</a:t>
            </a:r>
            <a:r>
              <a:rPr lang="en-US" sz="1400" dirty="0">
                <a:solidFill>
                  <a:prstClr val="black"/>
                </a:solidFill>
              </a:rPr>
              <a:t>[</a:t>
            </a:r>
            <a:r>
              <a:rPr lang="en-US" sz="1400" i="1" dirty="0">
                <a:solidFill>
                  <a:prstClr val="black"/>
                </a:solidFill>
              </a:rPr>
              <a:t>forcefully</a:t>
            </a:r>
            <a:r>
              <a:rPr lang="en-US" sz="1400" dirty="0">
                <a:solidFill>
                  <a:prstClr val="black"/>
                </a:solidFill>
              </a:rPr>
              <a:t>] Mr. President, let’s face it: we have screwed Brezhnev.</a:t>
            </a:r>
          </a:p>
          <a:p>
            <a:r>
              <a:rPr lang="en-US" sz="1400" dirty="0">
                <a:solidFill>
                  <a:prstClr val="black"/>
                </a:solidFill>
              </a:rPr>
              <a:t>	I mean, you have outmaneuvered Brezhnev in a way that is almost pathetic.</a:t>
            </a:r>
          </a:p>
          <a:p>
            <a:endParaRPr lang="en-US" sz="1400" dirty="0">
              <a:solidFill>
                <a:prstClr val="black"/>
              </a:solidFill>
            </a:endParaRPr>
          </a:p>
        </p:txBody>
      </p:sp>
      <p:pic>
        <p:nvPicPr>
          <p:cNvPr id="2" name="4-hk-rn-j-v a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9600" y="5867400"/>
            <a:ext cx="457200" cy="457200"/>
          </a:xfrm>
          <a:prstGeom prst="rect">
            <a:avLst/>
          </a:prstGeom>
        </p:spPr>
      </p:pic>
    </p:spTree>
    <p:extLst>
      <p:ext uri="{BB962C8B-B14F-4D97-AF65-F5344CB8AC3E}">
        <p14:creationId xmlns:p14="http://schemas.microsoft.com/office/powerpoint/2010/main" val="27188700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678"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esse-helms-reagan_685352c.jpg"/>
          <p:cNvPicPr>
            <a:picLocks noChangeAspect="1"/>
          </p:cNvPicPr>
          <p:nvPr/>
        </p:nvPicPr>
        <p:blipFill>
          <a:blip r:embed="rId3" cstate="print"/>
          <a:stretch>
            <a:fillRect/>
          </a:stretch>
        </p:blipFill>
        <p:spPr>
          <a:xfrm>
            <a:off x="174172" y="609600"/>
            <a:ext cx="8679924" cy="5715000"/>
          </a:xfrm>
          <a:prstGeom prst="rect">
            <a:avLst/>
          </a:prstGeom>
        </p:spPr>
      </p:pic>
    </p:spTree>
    <p:extLst>
      <p:ext uri="{BB962C8B-B14F-4D97-AF65-F5344CB8AC3E}">
        <p14:creationId xmlns:p14="http://schemas.microsoft.com/office/powerpoint/2010/main" val="6469071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ord-carter_debate_excerpt.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06400" y="228600"/>
            <a:ext cx="8432800" cy="6324600"/>
          </a:xfrm>
          <a:prstGeom prst="rect">
            <a:avLst/>
          </a:prstGeom>
        </p:spPr>
      </p:pic>
    </p:spTree>
    <p:extLst>
      <p:ext uri="{BB962C8B-B14F-4D97-AF65-F5344CB8AC3E}">
        <p14:creationId xmlns:p14="http://schemas.microsoft.com/office/powerpoint/2010/main" val="50100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rter.jpg"/>
          <p:cNvPicPr>
            <a:picLocks noChangeAspect="1"/>
          </p:cNvPicPr>
          <p:nvPr/>
        </p:nvPicPr>
        <p:blipFill>
          <a:blip r:embed="rId3" cstate="print"/>
          <a:stretch>
            <a:fillRect/>
          </a:stretch>
        </p:blipFill>
        <p:spPr>
          <a:xfrm>
            <a:off x="304800" y="15240"/>
            <a:ext cx="8534400" cy="6827520"/>
          </a:xfrm>
          <a:prstGeom prst="rect">
            <a:avLst/>
          </a:prstGeom>
        </p:spPr>
      </p:pic>
    </p:spTree>
    <p:extLst>
      <p:ext uri="{BB962C8B-B14F-4D97-AF65-F5344CB8AC3E}">
        <p14:creationId xmlns:p14="http://schemas.microsoft.com/office/powerpoint/2010/main" val="40806995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agan.jpg"/>
          <p:cNvPicPr>
            <a:picLocks noChangeAspect="1"/>
          </p:cNvPicPr>
          <p:nvPr/>
        </p:nvPicPr>
        <p:blipFill>
          <a:blip r:embed="rId3" cstate="print"/>
          <a:stretch>
            <a:fillRect/>
          </a:stretch>
        </p:blipFill>
        <p:spPr>
          <a:xfrm>
            <a:off x="1219200" y="133511"/>
            <a:ext cx="6705599" cy="6590975"/>
          </a:xfrm>
          <a:prstGeom prst="rect">
            <a:avLst/>
          </a:prstGeom>
        </p:spPr>
      </p:pic>
    </p:spTree>
    <p:extLst>
      <p:ext uri="{BB962C8B-B14F-4D97-AF65-F5344CB8AC3E}">
        <p14:creationId xmlns:p14="http://schemas.microsoft.com/office/powerpoint/2010/main" val="8348421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hn wayne-pc.jpg"/>
          <p:cNvPicPr>
            <a:picLocks noChangeAspect="1"/>
          </p:cNvPicPr>
          <p:nvPr/>
        </p:nvPicPr>
        <p:blipFill>
          <a:blip r:embed="rId3" cstate="print"/>
          <a:stretch>
            <a:fillRect/>
          </a:stretch>
        </p:blipFill>
        <p:spPr>
          <a:xfrm>
            <a:off x="2469931" y="114299"/>
            <a:ext cx="4388069" cy="6362701"/>
          </a:xfrm>
          <a:prstGeom prst="rect">
            <a:avLst/>
          </a:prstGeom>
        </p:spPr>
      </p:pic>
    </p:spTree>
    <p:extLst>
      <p:ext uri="{BB962C8B-B14F-4D97-AF65-F5344CB8AC3E}">
        <p14:creationId xmlns:p14="http://schemas.microsoft.com/office/powerpoint/2010/main" val="9458153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7168" y="105265"/>
            <a:ext cx="9046832" cy="6162185"/>
          </a:xfrm>
          <a:prstGeom prst="rect">
            <a:avLst/>
          </a:prstGeom>
        </p:spPr>
      </p:pic>
    </p:spTree>
    <p:extLst>
      <p:ext uri="{BB962C8B-B14F-4D97-AF65-F5344CB8AC3E}">
        <p14:creationId xmlns:p14="http://schemas.microsoft.com/office/powerpoint/2010/main" val="8290167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concini.jpg"/>
          <p:cNvPicPr>
            <a:picLocks noChangeAspect="1"/>
          </p:cNvPicPr>
          <p:nvPr/>
        </p:nvPicPr>
        <p:blipFill>
          <a:blip r:embed="rId3" cstate="print"/>
          <a:stretch>
            <a:fillRect/>
          </a:stretch>
        </p:blipFill>
        <p:spPr>
          <a:xfrm>
            <a:off x="914400" y="914400"/>
            <a:ext cx="7429500" cy="4953000"/>
          </a:xfrm>
          <a:prstGeom prst="rect">
            <a:avLst/>
          </a:prstGeom>
        </p:spPr>
      </p:pic>
    </p:spTree>
    <p:extLst>
      <p:ext uri="{BB962C8B-B14F-4D97-AF65-F5344CB8AC3E}">
        <p14:creationId xmlns:p14="http://schemas.microsoft.com/office/powerpoint/2010/main" val="21232895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9754" y="609600"/>
            <a:ext cx="9253754" cy="4371974"/>
          </a:xfrm>
          <a:prstGeom prst="rect">
            <a:avLst/>
          </a:prstGeom>
        </p:spPr>
      </p:pic>
    </p:spTree>
    <p:extLst>
      <p:ext uri="{BB962C8B-B14F-4D97-AF65-F5344CB8AC3E}">
        <p14:creationId xmlns:p14="http://schemas.microsoft.com/office/powerpoint/2010/main" val="25375191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212157"/>
            <a:ext cx="8991600" cy="6544611"/>
          </a:xfrm>
          <a:prstGeom prst="rect">
            <a:avLst/>
          </a:prstGeom>
        </p:spPr>
      </p:pic>
    </p:spTree>
    <p:extLst>
      <p:ext uri="{BB962C8B-B14F-4D97-AF65-F5344CB8AC3E}">
        <p14:creationId xmlns:p14="http://schemas.microsoft.com/office/powerpoint/2010/main" val="19038016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 y="344705"/>
            <a:ext cx="8763000" cy="6115411"/>
          </a:xfrm>
          <a:prstGeom prst="rect">
            <a:avLst/>
          </a:prstGeom>
        </p:spPr>
      </p:pic>
    </p:spTree>
    <p:extLst>
      <p:ext uri="{BB962C8B-B14F-4D97-AF65-F5344CB8AC3E}">
        <p14:creationId xmlns:p14="http://schemas.microsoft.com/office/powerpoint/2010/main" val="37493271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467" y="762738"/>
            <a:ext cx="8348333" cy="5409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23700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ly.jpg"/>
          <p:cNvPicPr>
            <a:picLocks noChangeAspect="1"/>
          </p:cNvPicPr>
          <p:nvPr/>
        </p:nvPicPr>
        <p:blipFill>
          <a:blip r:embed="rId3" cstate="print"/>
          <a:stretch>
            <a:fillRect/>
          </a:stretch>
        </p:blipFill>
        <p:spPr>
          <a:xfrm>
            <a:off x="2104944" y="0"/>
            <a:ext cx="4934111" cy="6858000"/>
          </a:xfrm>
          <a:prstGeom prst="rect">
            <a:avLst/>
          </a:prstGeom>
        </p:spPr>
      </p:pic>
    </p:spTree>
    <p:extLst>
      <p:ext uri="{BB962C8B-B14F-4D97-AF65-F5344CB8AC3E}">
        <p14:creationId xmlns:p14="http://schemas.microsoft.com/office/powerpoint/2010/main" val="27706396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563388"/>
            <a:ext cx="8915400" cy="5780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53951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ran hostages.jpeg"/>
          <p:cNvPicPr>
            <a:picLocks noChangeAspect="1"/>
          </p:cNvPicPr>
          <p:nvPr/>
        </p:nvPicPr>
        <p:blipFill>
          <a:blip r:embed="rId3" cstate="print"/>
          <a:stretch>
            <a:fillRect/>
          </a:stretch>
        </p:blipFill>
        <p:spPr>
          <a:xfrm>
            <a:off x="0" y="18361"/>
            <a:ext cx="4160557" cy="3124200"/>
          </a:xfrm>
          <a:prstGeom prst="rect">
            <a:avLst/>
          </a:prstGeom>
        </p:spPr>
      </p:pic>
      <p:pic>
        <p:nvPicPr>
          <p:cNvPr id="3" name="Picture 2"/>
          <p:cNvPicPr>
            <a:picLocks noChangeAspect="1"/>
          </p:cNvPicPr>
          <p:nvPr/>
        </p:nvPicPr>
        <p:blipFill>
          <a:blip r:embed="rId4"/>
          <a:stretch>
            <a:fillRect/>
          </a:stretch>
        </p:blipFill>
        <p:spPr>
          <a:xfrm>
            <a:off x="4160557" y="3002032"/>
            <a:ext cx="4988146" cy="3855968"/>
          </a:xfrm>
          <a:prstGeom prst="rect">
            <a:avLst/>
          </a:prstGeom>
        </p:spPr>
      </p:pic>
    </p:spTree>
    <p:extLst>
      <p:ext uri="{BB962C8B-B14F-4D97-AF65-F5344CB8AC3E}">
        <p14:creationId xmlns:p14="http://schemas.microsoft.com/office/powerpoint/2010/main" val="22580739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80_Reagan.jpg"/>
          <p:cNvPicPr>
            <a:picLocks noChangeAspect="1"/>
          </p:cNvPicPr>
          <p:nvPr/>
        </p:nvPicPr>
        <p:blipFill>
          <a:blip r:embed="rId3" cstate="print"/>
          <a:stretch>
            <a:fillRect/>
          </a:stretch>
        </p:blipFill>
        <p:spPr>
          <a:xfrm>
            <a:off x="2239505" y="187841"/>
            <a:ext cx="4694696" cy="6441559"/>
          </a:xfrm>
          <a:prstGeom prst="rect">
            <a:avLst/>
          </a:prstGeom>
        </p:spPr>
      </p:pic>
    </p:spTree>
    <p:extLst>
      <p:ext uri="{BB962C8B-B14F-4D97-AF65-F5344CB8AC3E}">
        <p14:creationId xmlns:p14="http://schemas.microsoft.com/office/powerpoint/2010/main" val="32586133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r--ash heap.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3400" y="0"/>
            <a:ext cx="8229600" cy="6172200"/>
          </a:xfrm>
          <a:prstGeom prst="rect">
            <a:avLst/>
          </a:prstGeom>
        </p:spPr>
      </p:pic>
    </p:spTree>
    <p:extLst>
      <p:ext uri="{BB962C8B-B14F-4D97-AF65-F5344CB8AC3E}">
        <p14:creationId xmlns:p14="http://schemas.microsoft.com/office/powerpoint/2010/main" val="5594379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f.PNG"/>
          <p:cNvPicPr>
            <a:picLocks noChangeAspect="1"/>
          </p:cNvPicPr>
          <p:nvPr/>
        </p:nvPicPr>
        <p:blipFill>
          <a:blip r:embed="rId3" cstate="print"/>
          <a:stretch>
            <a:fillRect/>
          </a:stretch>
        </p:blipFill>
        <p:spPr>
          <a:xfrm>
            <a:off x="277585" y="304800"/>
            <a:ext cx="8588829" cy="6248400"/>
          </a:xfrm>
          <a:prstGeom prst="rect">
            <a:avLst/>
          </a:prstGeom>
        </p:spPr>
      </p:pic>
    </p:spTree>
    <p:extLst>
      <p:ext uri="{BB962C8B-B14F-4D97-AF65-F5344CB8AC3E}">
        <p14:creationId xmlns:p14="http://schemas.microsoft.com/office/powerpoint/2010/main" val="30254053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762000"/>
            <a:ext cx="7695790" cy="5281981"/>
          </a:xfrm>
          <a:prstGeom prst="rect">
            <a:avLst/>
          </a:prstGeom>
        </p:spPr>
      </p:pic>
    </p:spTree>
    <p:extLst>
      <p:ext uri="{BB962C8B-B14F-4D97-AF65-F5344CB8AC3E}">
        <p14:creationId xmlns:p14="http://schemas.microsoft.com/office/powerpoint/2010/main" val="11835895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liver-North-iran-contra-hearings.jpg"/>
          <p:cNvPicPr>
            <a:picLocks noChangeAspect="1"/>
          </p:cNvPicPr>
          <p:nvPr/>
        </p:nvPicPr>
        <p:blipFill>
          <a:blip r:embed="rId3" cstate="print"/>
          <a:stretch>
            <a:fillRect/>
          </a:stretch>
        </p:blipFill>
        <p:spPr>
          <a:xfrm>
            <a:off x="632459" y="152400"/>
            <a:ext cx="7703989" cy="6705600"/>
          </a:xfrm>
          <a:prstGeom prst="rect">
            <a:avLst/>
          </a:prstGeom>
        </p:spPr>
      </p:pic>
    </p:spTree>
    <p:extLst>
      <p:ext uri="{BB962C8B-B14F-4D97-AF65-F5344CB8AC3E}">
        <p14:creationId xmlns:p14="http://schemas.microsoft.com/office/powerpoint/2010/main" val="145355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Mgorbachev.jpg"/>
          <p:cNvPicPr>
            <a:picLocks noChangeAspect="1"/>
          </p:cNvPicPr>
          <p:nvPr/>
        </p:nvPicPr>
        <p:blipFill>
          <a:blip r:embed="rId3" cstate="print"/>
          <a:stretch>
            <a:fillRect/>
          </a:stretch>
        </p:blipFill>
        <p:spPr>
          <a:xfrm>
            <a:off x="1513838" y="0"/>
            <a:ext cx="6258561" cy="6705600"/>
          </a:xfrm>
          <a:prstGeom prst="rect">
            <a:avLst/>
          </a:prstGeom>
        </p:spPr>
      </p:pic>
    </p:spTree>
    <p:extLst>
      <p:ext uri="{BB962C8B-B14F-4D97-AF65-F5344CB8AC3E}">
        <p14:creationId xmlns:p14="http://schemas.microsoft.com/office/powerpoint/2010/main" val="18502665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r at berlin wall.jpg"/>
          <p:cNvPicPr>
            <a:picLocks noChangeAspect="1"/>
          </p:cNvPicPr>
          <p:nvPr/>
        </p:nvPicPr>
        <p:blipFill>
          <a:blip r:embed="rId3" cstate="print"/>
          <a:stretch>
            <a:fillRect/>
          </a:stretch>
        </p:blipFill>
        <p:spPr>
          <a:xfrm>
            <a:off x="181165" y="457200"/>
            <a:ext cx="8781670" cy="5943600"/>
          </a:xfrm>
          <a:prstGeom prst="rect">
            <a:avLst/>
          </a:prstGeom>
        </p:spPr>
      </p:pic>
    </p:spTree>
    <p:extLst>
      <p:ext uri="{BB962C8B-B14F-4D97-AF65-F5344CB8AC3E}">
        <p14:creationId xmlns:p14="http://schemas.microsoft.com/office/powerpoint/2010/main" val="8630571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5018" y="15621"/>
            <a:ext cx="5077782" cy="6689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30495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2302</TotalTime>
  <Words>27</Words>
  <Application>Microsoft Office PowerPoint</Application>
  <PresentationFormat>On-screen Show (4:3)</PresentationFormat>
  <Paragraphs>68</Paragraphs>
  <Slides>37</Slides>
  <Notes>26</Notes>
  <HiddenSlides>0</HiddenSlides>
  <MMClips>4</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37</vt:i4>
      </vt:variant>
    </vt:vector>
  </HeadingPairs>
  <TitlesOfParts>
    <vt:vector size="41" baseType="lpstr">
      <vt:lpstr>Arial</vt:lpstr>
      <vt:lpstr>Calibri</vt:lpstr>
      <vt:lpstr>Office Theme</vt:lpstr>
      <vt:lpstr>15_Office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 Johnson</cp:lastModifiedBy>
  <cp:revision>80</cp:revision>
  <dcterms:created xsi:type="dcterms:W3CDTF">2009-11-08T17:56:31Z</dcterms:created>
  <dcterms:modified xsi:type="dcterms:W3CDTF">2015-04-23T19:36:37Z</dcterms:modified>
</cp:coreProperties>
</file>