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5"/>
  </p:notesMasterIdLst>
  <p:sldIdLst>
    <p:sldId id="320" r:id="rId3"/>
    <p:sldId id="323" r:id="rId4"/>
    <p:sldId id="324" r:id="rId5"/>
    <p:sldId id="325" r:id="rId6"/>
    <p:sldId id="326" r:id="rId7"/>
    <p:sldId id="327" r:id="rId8"/>
    <p:sldId id="328" r:id="rId9"/>
    <p:sldId id="352" r:id="rId10"/>
    <p:sldId id="330" r:id="rId11"/>
    <p:sldId id="372" r:id="rId12"/>
    <p:sldId id="373" r:id="rId13"/>
    <p:sldId id="374" r:id="rId14"/>
    <p:sldId id="385" r:id="rId15"/>
    <p:sldId id="375" r:id="rId16"/>
    <p:sldId id="376" r:id="rId17"/>
    <p:sldId id="387" r:id="rId18"/>
    <p:sldId id="388" r:id="rId19"/>
    <p:sldId id="389" r:id="rId20"/>
    <p:sldId id="391" r:id="rId21"/>
    <p:sldId id="392" r:id="rId22"/>
    <p:sldId id="377" r:id="rId23"/>
    <p:sldId id="378" r:id="rId24"/>
    <p:sldId id="379" r:id="rId25"/>
    <p:sldId id="380" r:id="rId26"/>
    <p:sldId id="381" r:id="rId27"/>
    <p:sldId id="382" r:id="rId28"/>
    <p:sldId id="383" r:id="rId29"/>
    <p:sldId id="393" r:id="rId30"/>
    <p:sldId id="394" r:id="rId31"/>
    <p:sldId id="395" r:id="rId32"/>
    <p:sldId id="396" r:id="rId33"/>
    <p:sldId id="397"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42" autoAdjust="0"/>
    <p:restoredTop sz="94660"/>
  </p:normalViewPr>
  <p:slideViewPr>
    <p:cSldViewPr>
      <p:cViewPr varScale="1">
        <p:scale>
          <a:sx n="86" d="100"/>
          <a:sy n="86" d="100"/>
        </p:scale>
        <p:origin x="1530"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0803EF-8531-4D4C-B80C-CABBE6FBE64D}" type="datetimeFigureOut">
              <a:rPr lang="en-US" smtClean="0"/>
              <a:pPr/>
              <a:t>21-Apr-15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657AC8-BF05-42EF-B690-A37197987D3F}" type="slidenum">
              <a:rPr lang="en-US" smtClean="0"/>
              <a:pPr/>
              <a:t>‹#›</a:t>
            </a:fld>
            <a:endParaRPr lang="en-US"/>
          </a:p>
        </p:txBody>
      </p:sp>
    </p:spTree>
    <p:extLst>
      <p:ext uri="{BB962C8B-B14F-4D97-AF65-F5344CB8AC3E}">
        <p14:creationId xmlns:p14="http://schemas.microsoft.com/office/powerpoint/2010/main" val="17669695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1</a:t>
            </a:fld>
            <a:endParaRPr lang="en-US"/>
          </a:p>
        </p:txBody>
      </p:sp>
    </p:spTree>
    <p:extLst>
      <p:ext uri="{BB962C8B-B14F-4D97-AF65-F5344CB8AC3E}">
        <p14:creationId xmlns:p14="http://schemas.microsoft.com/office/powerpoint/2010/main" val="3264960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2</a:t>
            </a:fld>
            <a:endParaRPr lang="en-US"/>
          </a:p>
        </p:txBody>
      </p:sp>
    </p:spTree>
    <p:extLst>
      <p:ext uri="{BB962C8B-B14F-4D97-AF65-F5344CB8AC3E}">
        <p14:creationId xmlns:p14="http://schemas.microsoft.com/office/powerpoint/2010/main" val="3890162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3</a:t>
            </a:fld>
            <a:endParaRPr lang="en-US"/>
          </a:p>
        </p:txBody>
      </p:sp>
    </p:spTree>
    <p:extLst>
      <p:ext uri="{BB962C8B-B14F-4D97-AF65-F5344CB8AC3E}">
        <p14:creationId xmlns:p14="http://schemas.microsoft.com/office/powerpoint/2010/main" val="4514880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4</a:t>
            </a:fld>
            <a:endParaRPr lang="en-US"/>
          </a:p>
        </p:txBody>
      </p:sp>
    </p:spTree>
    <p:extLst>
      <p:ext uri="{BB962C8B-B14F-4D97-AF65-F5344CB8AC3E}">
        <p14:creationId xmlns:p14="http://schemas.microsoft.com/office/powerpoint/2010/main" val="2572485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5</a:t>
            </a:fld>
            <a:endParaRPr lang="en-US"/>
          </a:p>
        </p:txBody>
      </p:sp>
    </p:spTree>
    <p:extLst>
      <p:ext uri="{BB962C8B-B14F-4D97-AF65-F5344CB8AC3E}">
        <p14:creationId xmlns:p14="http://schemas.microsoft.com/office/powerpoint/2010/main" val="7334184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6</a:t>
            </a:fld>
            <a:endParaRPr lang="en-US"/>
          </a:p>
        </p:txBody>
      </p:sp>
    </p:spTree>
    <p:extLst>
      <p:ext uri="{BB962C8B-B14F-4D97-AF65-F5344CB8AC3E}">
        <p14:creationId xmlns:p14="http://schemas.microsoft.com/office/powerpoint/2010/main" val="9268091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7</a:t>
            </a:fld>
            <a:endParaRPr lang="en-US"/>
          </a:p>
        </p:txBody>
      </p:sp>
    </p:spTree>
    <p:extLst>
      <p:ext uri="{BB962C8B-B14F-4D97-AF65-F5344CB8AC3E}">
        <p14:creationId xmlns:p14="http://schemas.microsoft.com/office/powerpoint/2010/main" val="2689677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8</a:t>
            </a:fld>
            <a:endParaRPr lang="en-US"/>
          </a:p>
        </p:txBody>
      </p:sp>
    </p:spTree>
    <p:extLst>
      <p:ext uri="{BB962C8B-B14F-4D97-AF65-F5344CB8AC3E}">
        <p14:creationId xmlns:p14="http://schemas.microsoft.com/office/powerpoint/2010/main" val="159623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9</a:t>
            </a:fld>
            <a:endParaRPr lang="en-US"/>
          </a:p>
        </p:txBody>
      </p:sp>
    </p:spTree>
    <p:extLst>
      <p:ext uri="{BB962C8B-B14F-4D97-AF65-F5344CB8AC3E}">
        <p14:creationId xmlns:p14="http://schemas.microsoft.com/office/powerpoint/2010/main" val="4650672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1336641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927509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250180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6040794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8220161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5850721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1218687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Lbj</a:t>
            </a:r>
            <a:r>
              <a:rPr lang="en-US" dirty="0" smtClean="0"/>
              <a:t> signing</a:t>
            </a:r>
            <a:r>
              <a:rPr lang="en-US" baseline="0" dirty="0" smtClean="0"/>
              <a:t> </a:t>
            </a:r>
            <a:r>
              <a:rPr lang="en-US" baseline="0" dirty="0" err="1" smtClean="0"/>
              <a:t>tgr</a:t>
            </a:r>
            <a:endParaRPr lang="en-US" dirty="0"/>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2828373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2815112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4116062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3440831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9734862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Lbj</a:t>
            </a:r>
            <a:r>
              <a:rPr lang="en-US" dirty="0" smtClean="0"/>
              <a:t> </a:t>
            </a:r>
            <a:r>
              <a:rPr lang="en-US" dirty="0" err="1" smtClean="0"/>
              <a:t>rostow</a:t>
            </a:r>
            <a:endParaRPr lang="en-US" dirty="0"/>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14286073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6453958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7234823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FE2C29-F266-43F0-AD96-75D016C86A07}"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4686018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0874869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1731219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E5FE08F-0686-4DDE-838A-11F6C315652A}" type="datetimeFigureOut">
              <a:rPr lang="en-US" smtClean="0"/>
              <a:pPr/>
              <a:t>21-Apr-15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5FE08F-0686-4DDE-838A-11F6C315652A}" type="datetimeFigureOut">
              <a:rPr lang="en-US" smtClean="0"/>
              <a:pPr/>
              <a:t>21-Apr-15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5FE08F-0686-4DDE-838A-11F6C315652A}" type="datetimeFigureOut">
              <a:rPr lang="en-US" smtClean="0"/>
              <a:pPr/>
              <a:t>21-Apr-15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E5FE08F-0686-4DDE-838A-11F6C315652A}" type="datetimeFigureOut">
              <a:rPr lang="en-US" smtClean="0"/>
              <a:pPr/>
              <a:t>21-Apr-15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E5FE08F-0686-4DDE-838A-11F6C315652A}" type="datetimeFigureOut">
              <a:rPr lang="en-US" smtClean="0"/>
              <a:pPr/>
              <a:t>21-Apr-15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5FE08F-0686-4DDE-838A-11F6C315652A}" type="datetimeFigureOut">
              <a:rPr lang="en-US" smtClean="0"/>
              <a:pPr/>
              <a:t>21-Apr-15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5FE08F-0686-4DDE-838A-11F6C315652A}" type="datetimeFigureOut">
              <a:rPr lang="en-US" smtClean="0"/>
              <a:pPr/>
              <a:t>21-Apr-15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5FE08F-0686-4DDE-838A-11F6C315652A}" type="datetimeFigureOut">
              <a:rPr lang="en-US" smtClean="0"/>
              <a:pPr/>
              <a:t>21-Apr-15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5FE08F-0686-4DDE-838A-11F6C315652A}" type="datetimeFigureOut">
              <a:rPr lang="en-US" smtClean="0"/>
              <a:pPr/>
              <a:t>21-Apr-15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5FE08F-0686-4DDE-838A-11F6C315652A}" type="datetimeFigureOut">
              <a:rPr lang="en-US" smtClean="0"/>
              <a:pPr/>
              <a:t>21-Apr-15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5FE08F-0686-4DDE-838A-11F6C315652A}" type="datetimeFigureOut">
              <a:rPr lang="en-US" smtClean="0"/>
              <a:pPr/>
              <a:t>21-Apr-15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8C9A848-97BB-45B2-B04F-89401F19D1BF}" type="datetimeFigureOut">
              <a:rPr lang="en-US" smtClean="0">
                <a:solidFill>
                  <a:prstClr val="black">
                    <a:tint val="75000"/>
                  </a:prstClr>
                </a:solidFill>
              </a:rPr>
              <a:pPr/>
              <a:t>21-Apr-15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77744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C9A848-97BB-45B2-B04F-89401F19D1BF}" type="datetimeFigureOut">
              <a:rPr lang="en-US" smtClean="0">
                <a:solidFill>
                  <a:prstClr val="black">
                    <a:tint val="75000"/>
                  </a:prstClr>
                </a:solidFill>
              </a:rPr>
              <a:pPr/>
              <a:t>21-Apr-15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87204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C9A848-97BB-45B2-B04F-89401F19D1BF}" type="datetimeFigureOut">
              <a:rPr lang="en-US" smtClean="0">
                <a:solidFill>
                  <a:prstClr val="black">
                    <a:tint val="75000"/>
                  </a:prstClr>
                </a:solidFill>
              </a:rPr>
              <a:pPr/>
              <a:t>21-Apr-15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90532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8C9A848-97BB-45B2-B04F-89401F19D1BF}" type="datetimeFigureOut">
              <a:rPr lang="en-US" smtClean="0">
                <a:solidFill>
                  <a:prstClr val="black">
                    <a:tint val="75000"/>
                  </a:prstClr>
                </a:solidFill>
              </a:rPr>
              <a:pPr/>
              <a:t>21-Apr-15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56004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8C9A848-97BB-45B2-B04F-89401F19D1BF}" type="datetimeFigureOut">
              <a:rPr lang="en-US" smtClean="0">
                <a:solidFill>
                  <a:prstClr val="black">
                    <a:tint val="75000"/>
                  </a:prstClr>
                </a:solidFill>
              </a:rPr>
              <a:pPr/>
              <a:t>21-Apr-15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65667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8C9A848-97BB-45B2-B04F-89401F19D1BF}" type="datetimeFigureOut">
              <a:rPr lang="en-US" smtClean="0">
                <a:solidFill>
                  <a:prstClr val="black">
                    <a:tint val="75000"/>
                  </a:prstClr>
                </a:solidFill>
              </a:rPr>
              <a:pPr/>
              <a:t>21-Apr-15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375023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C9A848-97BB-45B2-B04F-89401F19D1BF}" type="datetimeFigureOut">
              <a:rPr lang="en-US" smtClean="0">
                <a:solidFill>
                  <a:prstClr val="black">
                    <a:tint val="75000"/>
                  </a:prstClr>
                </a:solidFill>
              </a:rPr>
              <a:pPr/>
              <a:t>21-Apr-15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15621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C9A848-97BB-45B2-B04F-89401F19D1BF}" type="datetimeFigureOut">
              <a:rPr lang="en-US" smtClean="0">
                <a:solidFill>
                  <a:prstClr val="black">
                    <a:tint val="75000"/>
                  </a:prstClr>
                </a:solidFill>
              </a:rPr>
              <a:pPr/>
              <a:t>21-Apr-15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43605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C9A848-97BB-45B2-B04F-89401F19D1BF}" type="datetimeFigureOut">
              <a:rPr lang="en-US" smtClean="0">
                <a:solidFill>
                  <a:prstClr val="black">
                    <a:tint val="75000"/>
                  </a:prstClr>
                </a:solidFill>
              </a:rPr>
              <a:pPr/>
              <a:t>21-Apr-15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04054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C9A848-97BB-45B2-B04F-89401F19D1BF}" type="datetimeFigureOut">
              <a:rPr lang="en-US" smtClean="0">
                <a:solidFill>
                  <a:prstClr val="black">
                    <a:tint val="75000"/>
                  </a:prstClr>
                </a:solidFill>
              </a:rPr>
              <a:pPr/>
              <a:t>21-Apr-15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640148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C9A848-97BB-45B2-B04F-89401F19D1BF}" type="datetimeFigureOut">
              <a:rPr lang="en-US" smtClean="0">
                <a:solidFill>
                  <a:prstClr val="black">
                    <a:tint val="75000"/>
                  </a:prstClr>
                </a:solidFill>
              </a:rPr>
              <a:pPr/>
              <a:t>21-Apr-15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8044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5FE08F-0686-4DDE-838A-11F6C315652A}" type="datetimeFigureOut">
              <a:rPr lang="en-US" smtClean="0"/>
              <a:pPr/>
              <a:t>21-Apr-15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AAC536-A85C-4B7D-89C5-3FB1D78287E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C9A848-97BB-45B2-B04F-89401F19D1BF}" type="datetimeFigureOut">
              <a:rPr lang="en-US" smtClean="0">
                <a:solidFill>
                  <a:prstClr val="black">
                    <a:tint val="75000"/>
                  </a:prstClr>
                </a:solidFill>
              </a:rPr>
              <a:pPr/>
              <a:t>21-Apr-15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11129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8.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8.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8.png"/><Relationship Id="rId4"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8.png"/><Relationship Id="rId4"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washingtonpost.com/wp-dyn/content/photo/2008/05/20/PH2008052001359.jpg"/>
          <p:cNvPicPr>
            <a:picLocks noChangeAspect="1" noChangeArrowheads="1"/>
          </p:cNvPicPr>
          <p:nvPr/>
        </p:nvPicPr>
        <p:blipFill>
          <a:blip r:embed="rId3" cstate="print"/>
          <a:srcRect/>
          <a:stretch>
            <a:fillRect/>
          </a:stretch>
        </p:blipFill>
        <p:spPr bwMode="auto">
          <a:xfrm>
            <a:off x="455413" y="0"/>
            <a:ext cx="8600914" cy="68580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erlin_wall_02.jpg"/>
          <p:cNvPicPr>
            <a:picLocks noChangeAspect="1"/>
          </p:cNvPicPr>
          <p:nvPr/>
        </p:nvPicPr>
        <p:blipFill>
          <a:blip r:embed="rId3" cstate="print"/>
          <a:stretch>
            <a:fillRect/>
          </a:stretch>
        </p:blipFill>
        <p:spPr>
          <a:xfrm>
            <a:off x="-37723" y="381000"/>
            <a:ext cx="9219445" cy="60960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61_berlin_wall3.jpg"/>
          <p:cNvPicPr>
            <a:picLocks noChangeAspect="1"/>
          </p:cNvPicPr>
          <p:nvPr/>
        </p:nvPicPr>
        <p:blipFill>
          <a:blip r:embed="rId3" cstate="print"/>
          <a:stretch>
            <a:fillRect/>
          </a:stretch>
        </p:blipFill>
        <p:spPr>
          <a:xfrm>
            <a:off x="760825" y="381000"/>
            <a:ext cx="7822938" cy="5943599"/>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img.timeinc.net/time/magazine/archive/covers/1961/1101610908_400.jpg"/>
          <p:cNvPicPr>
            <a:picLocks noChangeAspect="1" noChangeArrowheads="1"/>
          </p:cNvPicPr>
          <p:nvPr/>
        </p:nvPicPr>
        <p:blipFill>
          <a:blip r:embed="rId3" cstate="print"/>
          <a:srcRect/>
          <a:stretch>
            <a:fillRect/>
          </a:stretch>
        </p:blipFill>
        <p:spPr bwMode="auto">
          <a:xfrm>
            <a:off x="1850056" y="-41148"/>
            <a:ext cx="5236544" cy="6899148"/>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bamisslesite.jpg"/>
          <p:cNvPicPr>
            <a:picLocks noChangeAspect="1"/>
          </p:cNvPicPr>
          <p:nvPr/>
        </p:nvPicPr>
        <p:blipFill>
          <a:blip r:embed="rId3" cstate="print"/>
          <a:stretch>
            <a:fillRect/>
          </a:stretch>
        </p:blipFill>
        <p:spPr>
          <a:xfrm>
            <a:off x="387350" y="177800"/>
            <a:ext cx="8369300" cy="65024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quarantinemap.gif"/>
          <p:cNvPicPr>
            <a:picLocks noChangeAspect="1"/>
          </p:cNvPicPr>
          <p:nvPr/>
        </p:nvPicPr>
        <p:blipFill>
          <a:blip r:embed="rId3" cstate="print"/>
          <a:stretch>
            <a:fillRect/>
          </a:stretch>
        </p:blipFill>
        <p:spPr>
          <a:xfrm>
            <a:off x="857250" y="0"/>
            <a:ext cx="7429500" cy="68580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COMM_meeting,_Cuban_Missile_Crisis,_29_October_1962.jpg"/>
          <p:cNvPicPr>
            <a:picLocks noChangeAspect="1"/>
          </p:cNvPicPr>
          <p:nvPr/>
        </p:nvPicPr>
        <p:blipFill>
          <a:blip r:embed="rId3" cstate="print"/>
          <a:stretch>
            <a:fillRect/>
          </a:stretch>
        </p:blipFill>
        <p:spPr>
          <a:xfrm>
            <a:off x="196939" y="609600"/>
            <a:ext cx="8634989" cy="57150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0"/>
            <a:ext cx="8001000" cy="6924973"/>
          </a:xfrm>
          <a:prstGeom prst="rect">
            <a:avLst/>
          </a:prstGeom>
          <a:noFill/>
        </p:spPr>
        <p:txBody>
          <a:bodyPr wrap="square" rtlCol="0">
            <a:spAutoFit/>
          </a:bodyPr>
          <a:lstStyle/>
          <a:p>
            <a:r>
              <a:rPr lang="en-US" dirty="0" smtClean="0"/>
              <a:t>	</a:t>
            </a:r>
            <a:r>
              <a:rPr lang="en-US" sz="1200" b="1" cap="small" dirty="0" smtClean="0"/>
              <a:t>Deputy </a:t>
            </a:r>
            <a:r>
              <a:rPr lang="en-US" sz="1200" b="1" cap="small" dirty="0" err="1" smtClean="0"/>
              <a:t>Sec’y</a:t>
            </a:r>
            <a:r>
              <a:rPr lang="en-US" sz="1200" b="1" cap="small" dirty="0" smtClean="0"/>
              <a:t> of State George Ball</a:t>
            </a:r>
            <a:r>
              <a:rPr lang="en-US" sz="1200" cap="small" dirty="0" smtClean="0"/>
              <a:t>:</a:t>
            </a:r>
            <a:r>
              <a:rPr lang="en-US" sz="1200" dirty="0" smtClean="0"/>
              <a:t> We did it on a basis where, if we talked to the Turks, I mean, this would be an extremely unsettling business.</a:t>
            </a:r>
          </a:p>
          <a:p>
            <a:r>
              <a:rPr lang="en-US" sz="1200" dirty="0" smtClean="0"/>
              <a:t>	</a:t>
            </a:r>
            <a:r>
              <a:rPr lang="en-US" sz="1200" b="1" cap="small" dirty="0" smtClean="0"/>
              <a:t>President Kennedy</a:t>
            </a:r>
            <a:r>
              <a:rPr lang="en-US" sz="1200" dirty="0" smtClean="0"/>
              <a:t>: Well, </a:t>
            </a:r>
            <a:r>
              <a:rPr lang="en-US" sz="1200" i="1" dirty="0" smtClean="0"/>
              <a:t>this </a:t>
            </a:r>
            <a:r>
              <a:rPr lang="en-US" sz="1200" dirty="0" smtClean="0"/>
              <a:t>is unsettling </a:t>
            </a:r>
            <a:r>
              <a:rPr lang="en-US" sz="1200" i="1" dirty="0" smtClean="0"/>
              <a:t>now</a:t>
            </a:r>
            <a:r>
              <a:rPr lang="en-US" sz="1200" dirty="0" smtClean="0"/>
              <a:t>, George, because he’s [Khrushchev’s] got us in a pretty good spot here. Because most people would regard this as not an unreasonable proposal. I’ll just tell you that. In fact, in many ways—</a:t>
            </a:r>
          </a:p>
          <a:p>
            <a:r>
              <a:rPr lang="en-US" sz="1200" dirty="0" smtClean="0"/>
              <a:t>	</a:t>
            </a:r>
            <a:r>
              <a:rPr lang="en-US" sz="1200" b="1" cap="small" dirty="0" smtClean="0"/>
              <a:t>National Security Advisor </a:t>
            </a:r>
            <a:r>
              <a:rPr lang="en-US" sz="1200" b="1" cap="small" dirty="0" err="1" smtClean="0"/>
              <a:t>McGeorge</a:t>
            </a:r>
            <a:r>
              <a:rPr lang="en-US" sz="1200" b="1" cap="small" dirty="0" smtClean="0"/>
              <a:t> Bundy</a:t>
            </a:r>
            <a:r>
              <a:rPr lang="en-US" sz="1200" dirty="0" smtClean="0"/>
              <a:t>: But what “most people,” Mr. President?</a:t>
            </a:r>
          </a:p>
          <a:p>
            <a:r>
              <a:rPr lang="en-US" sz="1200" dirty="0" smtClean="0"/>
              <a:t>	</a:t>
            </a:r>
            <a:r>
              <a:rPr lang="en-US" sz="1200" b="1" cap="small" dirty="0" smtClean="0"/>
              <a:t>President Kennedy</a:t>
            </a:r>
            <a:r>
              <a:rPr lang="en-US" sz="1200" dirty="0" smtClean="0"/>
              <a:t>: I think you’re going to have it very difficult to explain why we are going to take hostile military action in Cuba, against these sites, which is what we’re thinking about, when he’s [Khrushchev’s] saying, “If you’ll get yours out of Turkey, we’ll get ours out of Cuba.” I think you’ve got a very touchy point here  . . .</a:t>
            </a:r>
          </a:p>
          <a:p>
            <a:r>
              <a:rPr lang="en-US" sz="1200" dirty="0" smtClean="0"/>
              <a:t>	</a:t>
            </a:r>
            <a:r>
              <a:rPr lang="en-US" sz="1200" b="1" cap="small" dirty="0" smtClean="0"/>
              <a:t>Bundy</a:t>
            </a:r>
            <a:r>
              <a:rPr lang="en-US" sz="1200" dirty="0" smtClean="0"/>
              <a:t>: It isn’t as if we’d got the [Jupiter] missiles out, Mr. President. It would be different. Or if we had any understanding with the Turks that they </a:t>
            </a:r>
            <a:r>
              <a:rPr lang="en-US" sz="1200" i="1" dirty="0" smtClean="0"/>
              <a:t>ought</a:t>
            </a:r>
            <a:r>
              <a:rPr lang="en-US" sz="1200" dirty="0" smtClean="0"/>
              <a:t> to come out, it would be different. Neither of these is the case.</a:t>
            </a:r>
          </a:p>
          <a:p>
            <a:r>
              <a:rPr lang="en-US" sz="1200" dirty="0" smtClean="0"/>
              <a:t>	</a:t>
            </a:r>
            <a:r>
              <a:rPr lang="en-US" sz="1200" b="1" cap="small" dirty="0" smtClean="0"/>
              <a:t>President Kennedy</a:t>
            </a:r>
            <a:r>
              <a:rPr lang="en-US" sz="1200" dirty="0" smtClean="0"/>
              <a:t>: Well, I’d just like to know how much we’ve done about it; because, as I say, we talked about it—</a:t>
            </a:r>
          </a:p>
          <a:p>
            <a:r>
              <a:rPr lang="en-US" sz="1200" dirty="0" smtClean="0"/>
              <a:t>	</a:t>
            </a:r>
            <a:r>
              <a:rPr lang="en-US" sz="1200" b="1" cap="small" dirty="0" smtClean="0"/>
              <a:t>Bundy</a:t>
            </a:r>
            <a:r>
              <a:rPr lang="en-US" sz="1200" dirty="0" smtClean="0"/>
              <a:t>: We decided </a:t>
            </a:r>
            <a:r>
              <a:rPr lang="en-US" sz="1200" i="1" dirty="0" smtClean="0"/>
              <a:t>not </a:t>
            </a:r>
            <a:r>
              <a:rPr lang="en-US" sz="1200" dirty="0" smtClean="0"/>
              <a:t>to, Mr. President. We decided </a:t>
            </a:r>
            <a:r>
              <a:rPr lang="en-US" sz="1200" i="1" dirty="0" smtClean="0"/>
              <a:t>not </a:t>
            </a:r>
            <a:r>
              <a:rPr lang="en-US" sz="1200" dirty="0" smtClean="0"/>
              <a:t>to play this directly with the Turks.</a:t>
            </a:r>
          </a:p>
          <a:p>
            <a:pPr lvl="2"/>
            <a:r>
              <a:rPr lang="en-US" sz="1200" b="1" cap="small" dirty="0" smtClean="0"/>
              <a:t>Secretary of State Dean Rusk</a:t>
            </a:r>
            <a:r>
              <a:rPr lang="en-US" sz="1200" dirty="0" smtClean="0"/>
              <a:t>: </a:t>
            </a:r>
            <a:r>
              <a:rPr lang="en-US" sz="1200" dirty="0"/>
              <a:t>Our own representative is—</a:t>
            </a:r>
          </a:p>
          <a:p>
            <a:r>
              <a:rPr lang="en-US" sz="1200" dirty="0"/>
              <a:t>	</a:t>
            </a:r>
            <a:r>
              <a:rPr lang="en-US" sz="1200" b="1" cap="small" dirty="0"/>
              <a:t>Ball</a:t>
            </a:r>
            <a:r>
              <a:rPr lang="en-US" sz="1200" cap="small" dirty="0"/>
              <a:t>:</a:t>
            </a:r>
            <a:r>
              <a:rPr lang="en-US" sz="1200" dirty="0"/>
              <a:t> If we talked to the Turks, they would bring it up in NATO. This thing would be all over Western Europe, and our position would have been undermined.</a:t>
            </a:r>
          </a:p>
          <a:p>
            <a:r>
              <a:rPr lang="en-US" sz="1200" dirty="0"/>
              <a:t>	</a:t>
            </a:r>
            <a:r>
              <a:rPr lang="en-US" sz="1200" b="1" cap="small" dirty="0"/>
              <a:t>Bundy</a:t>
            </a:r>
            <a:r>
              <a:rPr lang="en-US" sz="1200" dirty="0"/>
              <a:t>: That’s right.</a:t>
            </a:r>
          </a:p>
          <a:p>
            <a:r>
              <a:rPr lang="en-US" sz="1200" dirty="0"/>
              <a:t>	</a:t>
            </a:r>
            <a:r>
              <a:rPr lang="en-US" sz="1200" b="1" cap="small" dirty="0"/>
              <a:t>Ball</a:t>
            </a:r>
            <a:r>
              <a:rPr lang="en-US" sz="1200" cap="small" dirty="0"/>
              <a:t>:</a:t>
            </a:r>
            <a:r>
              <a:rPr lang="en-US" sz="1200" dirty="0"/>
              <a:t> Because immediately the Soviet Union would know that this thing was being discussed. The Turks feel very strongly about this. We persuaded them that this [stationing of missiles, in 1959] was an essential requirement, and they feel that it’s a matter of prestige and a matter of real—</a:t>
            </a:r>
          </a:p>
          <a:p>
            <a:r>
              <a:rPr lang="en-US" sz="1200" dirty="0"/>
              <a:t>	</a:t>
            </a:r>
            <a:r>
              <a:rPr lang="en-US" sz="1200" b="1" cap="small" dirty="0"/>
              <a:t>Bundy</a:t>
            </a:r>
            <a:r>
              <a:rPr lang="en-US" sz="1200" dirty="0"/>
              <a:t>: If we had talked to the Turks, it would already be clear that we were trying to sell our allies for our interests. That would be the view in all of NATO. Now, that’s irrational and it’s crazy, but it’s a terribly powerful fact.</a:t>
            </a:r>
          </a:p>
          <a:p>
            <a:r>
              <a:rPr lang="en-US" sz="1200" dirty="0"/>
              <a:t>	</a:t>
            </a:r>
            <a:r>
              <a:rPr lang="en-US" sz="1200" b="1" cap="small" dirty="0"/>
              <a:t>Former ambassador to the USSR</a:t>
            </a:r>
            <a:r>
              <a:rPr lang="en-US" sz="1200" cap="small" dirty="0"/>
              <a:t> </a:t>
            </a:r>
            <a:r>
              <a:rPr lang="en-US" sz="1200" b="1" cap="small" dirty="0"/>
              <a:t>Tommy Thompson</a:t>
            </a:r>
            <a:r>
              <a:rPr lang="en-US" sz="1200" cap="small" dirty="0"/>
              <a:t>:</a:t>
            </a:r>
            <a:r>
              <a:rPr lang="en-US" sz="1200" dirty="0"/>
              <a:t> Particularly in the case that this is a [Soviet] message to you and [UN General Secretary] U Thant.</a:t>
            </a:r>
          </a:p>
          <a:p>
            <a:r>
              <a:rPr lang="en-US" sz="1200" dirty="0"/>
              <a:t>	</a:t>
            </a:r>
            <a:r>
              <a:rPr lang="en-US" sz="1200" b="1" cap="small" dirty="0" err="1"/>
              <a:t>Ass’t</a:t>
            </a:r>
            <a:r>
              <a:rPr lang="en-US" sz="1200" b="1" cap="small" dirty="0"/>
              <a:t> Secretary of State U. Alexis Johnson</a:t>
            </a:r>
            <a:r>
              <a:rPr lang="en-US" sz="1200" cap="small" dirty="0"/>
              <a:t>:</a:t>
            </a:r>
            <a:r>
              <a:rPr lang="en-US" sz="1200" dirty="0"/>
              <a:t> It seems to me we ought to get word to [UN ambassador Adlai] Stevenson that, if this is put out up there, he should immediately saw we will not discuss this question of the Turkish bases.</a:t>
            </a:r>
          </a:p>
          <a:p>
            <a:r>
              <a:rPr lang="en-US" sz="1200" dirty="0"/>
              <a:t>	</a:t>
            </a:r>
            <a:r>
              <a:rPr lang="en-US" sz="1200" b="1" cap="small" dirty="0"/>
              <a:t>Bundy</a:t>
            </a:r>
            <a:r>
              <a:rPr lang="en-US" sz="1200" dirty="0"/>
              <a:t>: The problem is Cuba. The Turks are not a threat to the peace. Nobody tells the Turks as—</a:t>
            </a:r>
          </a:p>
          <a:p>
            <a:r>
              <a:rPr lang="en-US" sz="1200" dirty="0"/>
              <a:t>	</a:t>
            </a:r>
            <a:r>
              <a:rPr lang="en-US" sz="1200" b="1" cap="small" dirty="0"/>
              <a:t>President Kennedy</a:t>
            </a:r>
            <a:r>
              <a:rPr lang="en-US" sz="1200" dirty="0"/>
              <a:t>: I think it would be better, rather than saying that, until we get some time to think about it, just saying: “Well, the fact of the matter is that we received a letter last night from Khrushchev and it’s an entirely different proposal.” So, therefore, we first ought to get clarification from the Soviet Union of what they’re talking, at least to give us a </a:t>
            </a:r>
            <a:r>
              <a:rPr lang="en-US" sz="1200" dirty="0" smtClean="0"/>
              <a:t>…</a:t>
            </a:r>
            <a:endParaRPr lang="en-US" sz="1200" dirty="0"/>
          </a:p>
          <a:p>
            <a:r>
              <a:rPr lang="en-US" sz="1200" dirty="0"/>
              <a:t>	As I say, you’re going to find a lot of people who will find this is a rather reasonable position.</a:t>
            </a:r>
          </a:p>
          <a:p>
            <a:r>
              <a:rPr lang="en-US" sz="1200" dirty="0"/>
              <a:t>	</a:t>
            </a:r>
            <a:r>
              <a:rPr lang="en-US" sz="1200" b="1" cap="small" dirty="0"/>
              <a:t>Bundy</a:t>
            </a:r>
            <a:r>
              <a:rPr lang="en-US" sz="1200" dirty="0"/>
              <a:t>: That’s true.</a:t>
            </a:r>
          </a:p>
          <a:p>
            <a:r>
              <a:rPr lang="en-US" sz="1200" dirty="0"/>
              <a:t>	</a:t>
            </a:r>
            <a:r>
              <a:rPr lang="en-US" sz="1200" b="1" cap="small" dirty="0"/>
              <a:t>President Kennedy</a:t>
            </a:r>
            <a:r>
              <a:rPr lang="en-US" sz="1200" dirty="0"/>
              <a:t>: Let’s not kid ourselves.</a:t>
            </a:r>
          </a:p>
          <a:p>
            <a:endParaRPr lang="en-US" sz="1200" dirty="0" smtClean="0"/>
          </a:p>
          <a:p>
            <a:endParaRPr lang="en-US" dirty="0"/>
          </a:p>
        </p:txBody>
      </p:sp>
      <p:pic>
        <p:nvPicPr>
          <p:cNvPr id="3" name="jfkturke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924800" y="5791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1343"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ennedy speech.jpg"/>
          <p:cNvPicPr>
            <a:picLocks noChangeAspect="1"/>
          </p:cNvPicPr>
          <p:nvPr/>
        </p:nvPicPr>
        <p:blipFill>
          <a:blip r:embed="rId3" cstate="print"/>
          <a:stretch>
            <a:fillRect/>
          </a:stretch>
        </p:blipFill>
        <p:spPr>
          <a:xfrm>
            <a:off x="-228600" y="163286"/>
            <a:ext cx="9372600" cy="669471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http://cla.calpoly.edu/~lcall/204/8-10/vietnam_map.jpg"/>
          <p:cNvPicPr>
            <a:picLocks noChangeAspect="1" noChangeArrowheads="1"/>
          </p:cNvPicPr>
          <p:nvPr/>
        </p:nvPicPr>
        <p:blipFill>
          <a:blip r:embed="rId3" cstate="print"/>
          <a:srcRect/>
          <a:stretch>
            <a:fillRect/>
          </a:stretch>
        </p:blipFill>
        <p:spPr bwMode="auto">
          <a:xfrm>
            <a:off x="1255395" y="-19800"/>
            <a:ext cx="7279005" cy="6877800"/>
          </a:xfrm>
          <a:prstGeom prst="rect">
            <a:avLst/>
          </a:prstGeom>
          <a:noFill/>
        </p:spPr>
      </p:pic>
    </p:spTree>
    <p:extLst>
      <p:ext uri="{BB962C8B-B14F-4D97-AF65-F5344CB8AC3E}">
        <p14:creationId xmlns:p14="http://schemas.microsoft.com/office/powerpoint/2010/main" val="2443464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457200" y="228600"/>
          <a:ext cx="8153400" cy="6172199"/>
        </p:xfrm>
        <a:graphic>
          <a:graphicData uri="http://schemas.openxmlformats.org/drawingml/2006/table">
            <a:tbl>
              <a:tblPr/>
              <a:tblGrid>
                <a:gridCol w="2717800"/>
                <a:gridCol w="2609089"/>
                <a:gridCol w="2826511"/>
              </a:tblGrid>
              <a:tr h="2805545">
                <a:tc>
                  <a:txBody>
                    <a:bodyPr/>
                    <a:lstStyle/>
                    <a:p>
                      <a:pPr algn="ctr"/>
                      <a:r>
                        <a:rPr lang="en-US" b="1" i="1"/>
                        <a:t>Time Period</a:t>
                      </a:r>
                      <a:endParaRPr lang="en-US"/>
                    </a:p>
                  </a:txBody>
                  <a:tcPr anchor="ctr">
                    <a:lnL>
                      <a:noFill/>
                    </a:lnL>
                    <a:lnR>
                      <a:noFill/>
                    </a:lnR>
                    <a:lnT>
                      <a:noFill/>
                    </a:lnT>
                    <a:lnB>
                      <a:noFill/>
                    </a:lnB>
                  </a:tcPr>
                </a:tc>
                <a:tc>
                  <a:txBody>
                    <a:bodyPr/>
                    <a:lstStyle/>
                    <a:p>
                      <a:pPr algn="ctr"/>
                      <a:r>
                        <a:rPr lang="en-US" b="1" i="1"/>
                        <a:t>U.S. Troops </a:t>
                      </a:r>
                      <a:br>
                        <a:rPr lang="en-US" b="1" i="1"/>
                      </a:br>
                      <a:r>
                        <a:rPr lang="en-US" b="1" i="1"/>
                        <a:t>in Vietnam</a:t>
                      </a:r>
                      <a:endParaRPr lang="en-US"/>
                    </a:p>
                  </a:txBody>
                  <a:tcPr anchor="ctr">
                    <a:lnL>
                      <a:noFill/>
                    </a:lnL>
                    <a:lnR>
                      <a:noFill/>
                    </a:lnR>
                    <a:lnT>
                      <a:noFill/>
                    </a:lnT>
                    <a:lnB>
                      <a:noFill/>
                    </a:lnB>
                  </a:tcPr>
                </a:tc>
                <a:tc>
                  <a:txBody>
                    <a:bodyPr/>
                    <a:lstStyle/>
                    <a:p>
                      <a:pPr algn="ctr"/>
                      <a:r>
                        <a:rPr lang="en-US" b="1" i="1"/>
                        <a:t>U.S. Personnel </a:t>
                      </a:r>
                      <a:br>
                        <a:rPr lang="en-US" b="1" i="1"/>
                      </a:br>
                      <a:r>
                        <a:rPr lang="en-US" b="1" i="1"/>
                        <a:t>Killed</a:t>
                      </a:r>
                      <a:endParaRPr lang="en-US"/>
                    </a:p>
                  </a:txBody>
                  <a:tcPr anchor="ctr">
                    <a:lnL>
                      <a:noFill/>
                    </a:lnL>
                    <a:lnR>
                      <a:noFill/>
                    </a:lnR>
                    <a:lnT>
                      <a:noFill/>
                    </a:lnT>
                    <a:lnB>
                      <a:noFill/>
                    </a:lnB>
                  </a:tcPr>
                </a:tc>
              </a:tr>
              <a:tr h="1122218">
                <a:tc>
                  <a:txBody>
                    <a:bodyPr/>
                    <a:lstStyle/>
                    <a:p>
                      <a:pPr algn="ctr"/>
                      <a:r>
                        <a:rPr lang="en-US"/>
                        <a:t>End of 1961</a:t>
                      </a:r>
                    </a:p>
                  </a:txBody>
                  <a:tcPr anchor="ctr">
                    <a:lnL>
                      <a:noFill/>
                    </a:lnL>
                    <a:lnR>
                      <a:noFill/>
                    </a:lnR>
                    <a:lnT>
                      <a:noFill/>
                    </a:lnT>
                    <a:lnB>
                      <a:noFill/>
                    </a:lnB>
                  </a:tcPr>
                </a:tc>
                <a:tc>
                  <a:txBody>
                    <a:bodyPr/>
                    <a:lstStyle/>
                    <a:p>
                      <a:pPr algn="ctr"/>
                      <a:r>
                        <a:rPr lang="en-US"/>
                        <a:t>2,067</a:t>
                      </a:r>
                    </a:p>
                  </a:txBody>
                  <a:tcPr anchor="ctr">
                    <a:lnL>
                      <a:noFill/>
                    </a:lnL>
                    <a:lnR>
                      <a:noFill/>
                    </a:lnR>
                    <a:lnT>
                      <a:noFill/>
                    </a:lnT>
                    <a:lnB>
                      <a:noFill/>
                    </a:lnB>
                  </a:tcPr>
                </a:tc>
                <a:tc>
                  <a:txBody>
                    <a:bodyPr/>
                    <a:lstStyle/>
                    <a:p>
                      <a:pPr algn="ctr"/>
                      <a:r>
                        <a:rPr lang="en-US"/>
                        <a:t>16</a:t>
                      </a:r>
                    </a:p>
                  </a:txBody>
                  <a:tcPr anchor="ctr">
                    <a:lnL>
                      <a:noFill/>
                    </a:lnL>
                    <a:lnR>
                      <a:noFill/>
                    </a:lnR>
                    <a:lnT>
                      <a:noFill/>
                    </a:lnT>
                    <a:lnB>
                      <a:noFill/>
                    </a:lnB>
                  </a:tcPr>
                </a:tc>
              </a:tr>
              <a:tr h="1122218">
                <a:tc>
                  <a:txBody>
                    <a:bodyPr/>
                    <a:lstStyle/>
                    <a:p>
                      <a:pPr algn="ctr"/>
                      <a:r>
                        <a:rPr lang="en-US"/>
                        <a:t>End of 1962</a:t>
                      </a:r>
                    </a:p>
                  </a:txBody>
                  <a:tcPr anchor="ctr">
                    <a:lnL>
                      <a:noFill/>
                    </a:lnL>
                    <a:lnR>
                      <a:noFill/>
                    </a:lnR>
                    <a:lnT>
                      <a:noFill/>
                    </a:lnT>
                    <a:lnB>
                      <a:noFill/>
                    </a:lnB>
                  </a:tcPr>
                </a:tc>
                <a:tc>
                  <a:txBody>
                    <a:bodyPr/>
                    <a:lstStyle/>
                    <a:p>
                      <a:pPr algn="ctr"/>
                      <a:r>
                        <a:rPr lang="en-US"/>
                        <a:t>11,500</a:t>
                      </a:r>
                    </a:p>
                  </a:txBody>
                  <a:tcPr anchor="ctr">
                    <a:lnL>
                      <a:noFill/>
                    </a:lnL>
                    <a:lnR>
                      <a:noFill/>
                    </a:lnR>
                    <a:lnT>
                      <a:noFill/>
                    </a:lnT>
                    <a:lnB>
                      <a:noFill/>
                    </a:lnB>
                  </a:tcPr>
                </a:tc>
                <a:tc>
                  <a:txBody>
                    <a:bodyPr/>
                    <a:lstStyle/>
                    <a:p>
                      <a:pPr algn="ctr"/>
                      <a:r>
                        <a:rPr lang="en-US"/>
                        <a:t>52</a:t>
                      </a:r>
                    </a:p>
                  </a:txBody>
                  <a:tcPr anchor="ctr">
                    <a:lnL>
                      <a:noFill/>
                    </a:lnL>
                    <a:lnR>
                      <a:noFill/>
                    </a:lnR>
                    <a:lnT>
                      <a:noFill/>
                    </a:lnT>
                    <a:lnB>
                      <a:noFill/>
                    </a:lnB>
                  </a:tcPr>
                </a:tc>
              </a:tr>
              <a:tr h="1122218">
                <a:tc>
                  <a:txBody>
                    <a:bodyPr/>
                    <a:lstStyle/>
                    <a:p>
                      <a:pPr algn="ctr"/>
                      <a:r>
                        <a:rPr lang="en-US"/>
                        <a:t>End of 1963</a:t>
                      </a:r>
                    </a:p>
                  </a:txBody>
                  <a:tcPr anchor="ctr">
                    <a:lnL>
                      <a:noFill/>
                    </a:lnL>
                    <a:lnR>
                      <a:noFill/>
                    </a:lnR>
                    <a:lnT>
                      <a:noFill/>
                    </a:lnT>
                    <a:lnB>
                      <a:noFill/>
                    </a:lnB>
                  </a:tcPr>
                </a:tc>
                <a:tc>
                  <a:txBody>
                    <a:bodyPr/>
                    <a:lstStyle/>
                    <a:p>
                      <a:pPr algn="ctr"/>
                      <a:r>
                        <a:rPr lang="en-US" dirty="0" smtClean="0"/>
                        <a:t>19,000</a:t>
                      </a:r>
                      <a:r>
                        <a:rPr lang="en-US" dirty="0"/>
                        <a:t>+</a:t>
                      </a:r>
                    </a:p>
                  </a:txBody>
                  <a:tcPr anchor="ctr">
                    <a:lnL>
                      <a:noFill/>
                    </a:lnL>
                    <a:lnR>
                      <a:noFill/>
                    </a:lnR>
                    <a:lnT>
                      <a:noFill/>
                    </a:lnT>
                    <a:lnB>
                      <a:noFill/>
                    </a:lnB>
                  </a:tcPr>
                </a:tc>
                <a:tc>
                  <a:txBody>
                    <a:bodyPr/>
                    <a:lstStyle/>
                    <a:p>
                      <a:pPr algn="ctr"/>
                      <a:r>
                        <a:rPr lang="en-US" dirty="0"/>
                        <a:t>118</a:t>
                      </a:r>
                    </a:p>
                  </a:txBody>
                  <a:tcPr anchor="ctr">
                    <a:lnL>
                      <a:noFill/>
                    </a:lnL>
                    <a:lnR>
                      <a:noFill/>
                    </a:lnR>
                    <a:lnT>
                      <a:noFill/>
                    </a:lnT>
                    <a:lnB>
                      <a:noFill/>
                    </a:lnB>
                  </a:tcPr>
                </a:tc>
              </a:tr>
            </a:tbl>
          </a:graphicData>
        </a:graphic>
      </p:graphicFrame>
      <p:sp>
        <p:nvSpPr>
          <p:cNvPr id="18433"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en-US" smtClean="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030960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vn2.jpg"/>
          <p:cNvPicPr>
            <a:picLocks noChangeAspect="1"/>
          </p:cNvPicPr>
          <p:nvPr/>
        </p:nvPicPr>
        <p:blipFill>
          <a:blip r:embed="rId3" cstate="print"/>
          <a:stretch>
            <a:fillRect/>
          </a:stretch>
        </p:blipFill>
        <p:spPr>
          <a:xfrm>
            <a:off x="1821051" y="0"/>
            <a:ext cx="5501898" cy="6858000"/>
          </a:xfrm>
          <a:prstGeom prst="rect">
            <a:avLst/>
          </a:prstGeom>
        </p:spPr>
      </p:pic>
    </p:spTree>
    <p:extLst>
      <p:ext uri="{BB962C8B-B14F-4D97-AF65-F5344CB8AC3E}">
        <p14:creationId xmlns:p14="http://schemas.microsoft.com/office/powerpoint/2010/main" val="11120879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dgesep.jpg"/>
          <p:cNvPicPr>
            <a:picLocks noChangeAspect="1"/>
          </p:cNvPicPr>
          <p:nvPr/>
        </p:nvPicPr>
        <p:blipFill>
          <a:blip r:embed="rId3" cstate="print"/>
          <a:stretch>
            <a:fillRect/>
          </a:stretch>
        </p:blipFill>
        <p:spPr>
          <a:xfrm>
            <a:off x="1919377" y="-18585"/>
            <a:ext cx="5319623" cy="6876585"/>
          </a:xfrm>
          <a:prstGeom prst="rect">
            <a:avLst/>
          </a:prstGeom>
        </p:spPr>
      </p:pic>
    </p:spTree>
    <p:extLst>
      <p:ext uri="{BB962C8B-B14F-4D97-AF65-F5344CB8AC3E}">
        <p14:creationId xmlns:p14="http://schemas.microsoft.com/office/powerpoint/2010/main" val="25280628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www.puppetgov.com/wp-content/uploads/2010/02/mcnamara-with-lbj.jpg"/>
          <p:cNvPicPr>
            <a:picLocks noChangeAspect="1" noChangeArrowheads="1"/>
          </p:cNvPicPr>
          <p:nvPr/>
        </p:nvPicPr>
        <p:blipFill>
          <a:blip r:embed="rId3" cstate="print"/>
          <a:srcRect/>
          <a:stretch>
            <a:fillRect/>
          </a:stretch>
        </p:blipFill>
        <p:spPr bwMode="auto">
          <a:xfrm>
            <a:off x="255692" y="427571"/>
            <a:ext cx="8888308" cy="5973229"/>
          </a:xfrm>
          <a:prstGeom prst="rect">
            <a:avLst/>
          </a:prstGeom>
          <a:noFill/>
        </p:spPr>
      </p:pic>
    </p:spTree>
    <p:extLst>
      <p:ext uri="{BB962C8B-B14F-4D97-AF65-F5344CB8AC3E}">
        <p14:creationId xmlns:p14="http://schemas.microsoft.com/office/powerpoint/2010/main" val="1382390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381000"/>
            <a:ext cx="7620000" cy="6555641"/>
          </a:xfrm>
          <a:prstGeom prst="rect">
            <a:avLst/>
          </a:prstGeom>
          <a:noFill/>
        </p:spPr>
        <p:txBody>
          <a:bodyPr wrap="square" rtlCol="0">
            <a:spAutoFit/>
          </a:bodyPr>
          <a:lstStyle/>
          <a:p>
            <a:r>
              <a:rPr lang="en-US" sz="1400" b="1" cap="small" dirty="0" smtClean="0">
                <a:solidFill>
                  <a:prstClr val="black"/>
                </a:solidFill>
              </a:rPr>
              <a:t>	President </a:t>
            </a:r>
            <a:r>
              <a:rPr lang="en-US" sz="1400" b="1" cap="small" dirty="0">
                <a:solidFill>
                  <a:prstClr val="black"/>
                </a:solidFill>
              </a:rPr>
              <a:t>Johnson:</a:t>
            </a:r>
            <a:r>
              <a:rPr lang="en-US" sz="1400" dirty="0">
                <a:solidFill>
                  <a:prstClr val="black"/>
                </a:solidFill>
              </a:rPr>
              <a:t> Do you think it’s a mistake to explain what I’m saying now about Vietnam, and what we’re faced with?</a:t>
            </a:r>
          </a:p>
          <a:p>
            <a:r>
              <a:rPr lang="en-US" sz="1400" b="1" cap="small" dirty="0" smtClean="0">
                <a:solidFill>
                  <a:prstClr val="black"/>
                </a:solidFill>
              </a:rPr>
              <a:t>	Robert </a:t>
            </a:r>
            <a:r>
              <a:rPr lang="en-US" sz="1400" b="1" cap="small" dirty="0">
                <a:solidFill>
                  <a:prstClr val="black"/>
                </a:solidFill>
              </a:rPr>
              <a:t>McNamara:</a:t>
            </a:r>
            <a:r>
              <a:rPr lang="en-US" sz="1400" dirty="0">
                <a:solidFill>
                  <a:prstClr val="black"/>
                </a:solidFill>
              </a:rPr>
              <a:t> Well, I do think, Mr. President, that it would be wise for you to say as little as possible.</a:t>
            </a:r>
          </a:p>
          <a:p>
            <a:r>
              <a:rPr lang="en-US" sz="1400" dirty="0" smtClean="0">
                <a:solidFill>
                  <a:prstClr val="black"/>
                </a:solidFill>
              </a:rPr>
              <a:t>	The </a:t>
            </a:r>
            <a:r>
              <a:rPr lang="en-US" sz="1400" dirty="0">
                <a:solidFill>
                  <a:prstClr val="black"/>
                </a:solidFill>
              </a:rPr>
              <a:t>frank answer is we don’t know what’s going on out there. The signs I see coming through the cables are disturbing signs—poor morale in Vietnamese forces, poor morale in the armed forces, disunity, a tremendous amount of coup planning against </a:t>
            </a:r>
            <a:r>
              <a:rPr lang="en-US" sz="1400" dirty="0" smtClean="0">
                <a:solidFill>
                  <a:prstClr val="black"/>
                </a:solidFill>
              </a:rPr>
              <a:t>[South Vietnamese leader Nguyen</a:t>
            </a:r>
            <a:r>
              <a:rPr lang="en-US" sz="1400" dirty="0">
                <a:solidFill>
                  <a:prstClr val="black"/>
                </a:solidFill>
              </a:rPr>
              <a:t>] </a:t>
            </a:r>
            <a:r>
              <a:rPr lang="en-US" sz="1400" dirty="0" err="1">
                <a:solidFill>
                  <a:prstClr val="black"/>
                </a:solidFill>
              </a:rPr>
              <a:t>Khanh</a:t>
            </a:r>
            <a:r>
              <a:rPr lang="en-US" sz="1400" dirty="0">
                <a:solidFill>
                  <a:prstClr val="black"/>
                </a:solidFill>
              </a:rPr>
              <a:t>. About what you’d expect in a situation that’s had three governments in </a:t>
            </a:r>
            <a:r>
              <a:rPr lang="en-US" sz="1400" dirty="0" smtClean="0">
                <a:solidFill>
                  <a:prstClr val="black"/>
                </a:solidFill>
              </a:rPr>
              <a:t>four </a:t>
            </a:r>
            <a:r>
              <a:rPr lang="en-US" sz="1400" dirty="0">
                <a:solidFill>
                  <a:prstClr val="black"/>
                </a:solidFill>
              </a:rPr>
              <a:t>months—</a:t>
            </a:r>
          </a:p>
          <a:p>
            <a:r>
              <a:rPr lang="en-US" sz="1400" b="1" cap="small" dirty="0" smtClean="0">
                <a:solidFill>
                  <a:prstClr val="black"/>
                </a:solidFill>
              </a:rPr>
              <a:t>	President </a:t>
            </a:r>
            <a:r>
              <a:rPr lang="en-US" sz="1400" b="1" cap="small" dirty="0">
                <a:solidFill>
                  <a:prstClr val="black"/>
                </a:solidFill>
              </a:rPr>
              <a:t>Johnson:</a:t>
            </a:r>
            <a:r>
              <a:rPr lang="en-US" sz="1400" dirty="0">
                <a:solidFill>
                  <a:prstClr val="black"/>
                </a:solidFill>
              </a:rPr>
              <a:t> Well, then why don’t we take some pretty offensive steps pretty quickly, then? Why don’t we commend </a:t>
            </a:r>
            <a:r>
              <a:rPr lang="en-US" sz="1400" dirty="0" err="1">
                <a:solidFill>
                  <a:prstClr val="black"/>
                </a:solidFill>
              </a:rPr>
              <a:t>Khanh</a:t>
            </a:r>
            <a:r>
              <a:rPr lang="en-US" sz="1400" dirty="0">
                <a:solidFill>
                  <a:prstClr val="black"/>
                </a:solidFill>
              </a:rPr>
              <a:t> on his operation and try to prop him up? Why don’t we raise the salary of their soldiers to improve that morale, instead of waiting a long time? Why don’t we do some of these things that are inclined to bolster ‘</a:t>
            </a:r>
            <a:r>
              <a:rPr lang="en-US" sz="1400" dirty="0" err="1">
                <a:solidFill>
                  <a:prstClr val="black"/>
                </a:solidFill>
              </a:rPr>
              <a:t>em</a:t>
            </a:r>
            <a:r>
              <a:rPr lang="en-US" sz="1400" dirty="0" smtClean="0">
                <a:solidFill>
                  <a:prstClr val="black"/>
                </a:solidFill>
              </a:rPr>
              <a:t>?</a:t>
            </a:r>
          </a:p>
          <a:p>
            <a:r>
              <a:rPr lang="en-US" sz="1400" b="1" cap="small" dirty="0" smtClean="0">
                <a:solidFill>
                  <a:prstClr val="black"/>
                </a:solidFill>
              </a:rPr>
              <a:t>	McNamara</a:t>
            </a:r>
            <a:r>
              <a:rPr lang="en-US" sz="1400" b="1" cap="small" dirty="0">
                <a:solidFill>
                  <a:prstClr val="black"/>
                </a:solidFill>
              </a:rPr>
              <a:t>:</a:t>
            </a:r>
            <a:r>
              <a:rPr lang="en-US" sz="1400" dirty="0">
                <a:solidFill>
                  <a:prstClr val="black"/>
                </a:solidFill>
              </a:rPr>
              <a:t> Well, I’m not sure that they </a:t>
            </a:r>
            <a:r>
              <a:rPr lang="en-US" sz="1400" dirty="0" smtClean="0">
                <a:solidFill>
                  <a:prstClr val="black"/>
                </a:solidFill>
              </a:rPr>
              <a:t>here . . .</a:t>
            </a:r>
          </a:p>
          <a:p>
            <a:r>
              <a:rPr lang="en-US" sz="1400" b="1" cap="small" dirty="0" smtClean="0">
                <a:solidFill>
                  <a:prstClr val="black"/>
                </a:solidFill>
              </a:rPr>
              <a:t>	President </a:t>
            </a:r>
            <a:r>
              <a:rPr lang="en-US" sz="1400" b="1" cap="small" dirty="0">
                <a:solidFill>
                  <a:prstClr val="black"/>
                </a:solidFill>
              </a:rPr>
              <a:t>Johnson:</a:t>
            </a:r>
            <a:r>
              <a:rPr lang="en-US" sz="1400" dirty="0">
                <a:solidFill>
                  <a:prstClr val="black"/>
                </a:solidFill>
              </a:rPr>
              <a:t> I sure as hell don’t want to get in the position of Lodge recommending to me—the one thing he recommended is “please give us a little more pay for our soldiers,” and we turned him down.</a:t>
            </a:r>
          </a:p>
          <a:p>
            <a:r>
              <a:rPr lang="en-US" sz="1400" b="1" cap="small" dirty="0">
                <a:solidFill>
                  <a:prstClr val="black"/>
                </a:solidFill>
              </a:rPr>
              <a:t>	McNamara:</a:t>
            </a:r>
            <a:r>
              <a:rPr lang="en-US" sz="1400" dirty="0">
                <a:solidFill>
                  <a:prstClr val="black"/>
                </a:solidFill>
              </a:rPr>
              <a:t> Oh, no, we’ve done that, sir.</a:t>
            </a:r>
          </a:p>
          <a:p>
            <a:r>
              <a:rPr lang="en-US" sz="1400" b="1" cap="small" dirty="0">
                <a:solidFill>
                  <a:prstClr val="black"/>
                </a:solidFill>
              </a:rPr>
              <a:t>	President Johnson:</a:t>
            </a:r>
            <a:r>
              <a:rPr lang="en-US" sz="1400" dirty="0">
                <a:solidFill>
                  <a:prstClr val="black"/>
                </a:solidFill>
              </a:rPr>
              <a:t> We haven’t acted. We said we’re going to wait till you go out there [to Vietnam].</a:t>
            </a:r>
          </a:p>
          <a:p>
            <a:r>
              <a:rPr lang="en-US" sz="1400" b="1" cap="small" dirty="0">
                <a:solidFill>
                  <a:prstClr val="black"/>
                </a:solidFill>
              </a:rPr>
              <a:t>	McNamara:</a:t>
            </a:r>
            <a:r>
              <a:rPr lang="en-US" sz="1400" dirty="0">
                <a:solidFill>
                  <a:prstClr val="black"/>
                </a:solidFill>
              </a:rPr>
              <a:t> Well, no. He knows there’s money for that. There’s no problem on that issue.</a:t>
            </a:r>
          </a:p>
          <a:p>
            <a:r>
              <a:rPr lang="en-US" sz="1400" b="1" cap="small" dirty="0">
                <a:solidFill>
                  <a:prstClr val="black"/>
                </a:solidFill>
              </a:rPr>
              <a:t>	President Johnson:</a:t>
            </a:r>
            <a:r>
              <a:rPr lang="en-US" sz="1400" dirty="0">
                <a:solidFill>
                  <a:prstClr val="black"/>
                </a:solidFill>
              </a:rPr>
              <a:t> Well, then, why don’t we clear it up, so that we get him answered?</a:t>
            </a:r>
          </a:p>
          <a:p>
            <a:r>
              <a:rPr lang="en-US" sz="1400" dirty="0">
                <a:solidFill>
                  <a:prstClr val="black"/>
                </a:solidFill>
              </a:rPr>
              <a:t>	Now, I think that politically—I’m not a military strategist—but I think that as long as we’ve got him [Lodge] there, and he makes recommendations, and we act on ‘</a:t>
            </a:r>
            <a:r>
              <a:rPr lang="en-US" sz="1400" dirty="0" err="1">
                <a:solidFill>
                  <a:prstClr val="black"/>
                </a:solidFill>
              </a:rPr>
              <a:t>em</a:t>
            </a:r>
            <a:r>
              <a:rPr lang="en-US" sz="1400" dirty="0">
                <a:solidFill>
                  <a:prstClr val="black"/>
                </a:solidFill>
              </a:rPr>
              <a:t>, particularly if we act favorably, we’re not in too bad a condition politically.</a:t>
            </a:r>
          </a:p>
          <a:p>
            <a:r>
              <a:rPr lang="en-US" sz="1400" dirty="0">
                <a:solidFill>
                  <a:prstClr val="black"/>
                </a:solidFill>
              </a:rPr>
              <a:t>	But I think when he wires us and says, “The only damn thing I want you to do is to give ‘</a:t>
            </a:r>
            <a:r>
              <a:rPr lang="en-US" sz="1400" dirty="0" err="1">
                <a:solidFill>
                  <a:prstClr val="black"/>
                </a:solidFill>
              </a:rPr>
              <a:t>em</a:t>
            </a:r>
            <a:r>
              <a:rPr lang="en-US" sz="1400" dirty="0">
                <a:solidFill>
                  <a:prstClr val="black"/>
                </a:solidFill>
              </a:rPr>
              <a:t> an increase in pay because morale’s terrible,” and we say, “Well, wait,” then if something happens in between, I think we </a:t>
            </a:r>
            <a:r>
              <a:rPr lang="en-US" sz="1400" i="1" dirty="0">
                <a:solidFill>
                  <a:prstClr val="black"/>
                </a:solidFill>
              </a:rPr>
              <a:t>are </a:t>
            </a:r>
            <a:r>
              <a:rPr lang="en-US" sz="1400" dirty="0">
                <a:solidFill>
                  <a:prstClr val="black"/>
                </a:solidFill>
              </a:rPr>
              <a:t>caught with our britches down.</a:t>
            </a:r>
          </a:p>
          <a:p>
            <a:endParaRPr lang="en-US" sz="1400" dirty="0">
              <a:solidFill>
                <a:prstClr val="black"/>
              </a:solidFill>
            </a:endParaRPr>
          </a:p>
          <a:p>
            <a:endParaRPr lang="en-US" sz="1400" dirty="0">
              <a:solidFill>
                <a:prstClr val="black"/>
              </a:solidFill>
            </a:endParaRPr>
          </a:p>
          <a:p>
            <a:endParaRPr lang="en-US" sz="1400" dirty="0">
              <a:solidFill>
                <a:prstClr val="black"/>
              </a:solidFill>
            </a:endParaRPr>
          </a:p>
        </p:txBody>
      </p:sp>
      <p:pic>
        <p:nvPicPr>
          <p:cNvPr id="3" name="1--lbj_McN_2March_Lodge+politics+V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77200" y="5867400"/>
            <a:ext cx="609600" cy="609600"/>
          </a:xfrm>
          <a:prstGeom prst="rect">
            <a:avLst/>
          </a:prstGeom>
        </p:spPr>
      </p:pic>
    </p:spTree>
    <p:extLst>
      <p:ext uri="{BB962C8B-B14F-4D97-AF65-F5344CB8AC3E}">
        <p14:creationId xmlns:p14="http://schemas.microsoft.com/office/powerpoint/2010/main" val="6395807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008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bert-mcnamara-vietnam.jpg"/>
          <p:cNvPicPr>
            <a:picLocks noChangeAspect="1"/>
          </p:cNvPicPr>
          <p:nvPr/>
        </p:nvPicPr>
        <p:blipFill>
          <a:blip r:embed="rId3" cstate="print"/>
          <a:stretch>
            <a:fillRect/>
          </a:stretch>
        </p:blipFill>
        <p:spPr>
          <a:xfrm>
            <a:off x="494228" y="101286"/>
            <a:ext cx="8421171" cy="6451913"/>
          </a:xfrm>
          <a:prstGeom prst="rect">
            <a:avLst/>
          </a:prstGeom>
        </p:spPr>
      </p:pic>
    </p:spTree>
    <p:extLst>
      <p:ext uri="{BB962C8B-B14F-4D97-AF65-F5344CB8AC3E}">
        <p14:creationId xmlns:p14="http://schemas.microsoft.com/office/powerpoint/2010/main" val="26269819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presidentialtimeline.org/html/images/objects/0359_lg.jpg"/>
          <p:cNvPicPr>
            <a:picLocks noChangeAspect="1" noChangeArrowheads="1"/>
          </p:cNvPicPr>
          <p:nvPr/>
        </p:nvPicPr>
        <p:blipFill>
          <a:blip r:embed="rId3" cstate="print"/>
          <a:srcRect/>
          <a:stretch>
            <a:fillRect/>
          </a:stretch>
        </p:blipFill>
        <p:spPr bwMode="auto">
          <a:xfrm>
            <a:off x="1752600" y="381000"/>
            <a:ext cx="6286500" cy="6210301"/>
          </a:xfrm>
          <a:prstGeom prst="rect">
            <a:avLst/>
          </a:prstGeom>
          <a:noFill/>
        </p:spPr>
      </p:pic>
    </p:spTree>
    <p:extLst>
      <p:ext uri="{BB962C8B-B14F-4D97-AF65-F5344CB8AC3E}">
        <p14:creationId xmlns:p14="http://schemas.microsoft.com/office/powerpoint/2010/main" val="20476138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pictures.historicimages.net/pictures/_2/1134/113374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304800"/>
            <a:ext cx="5776722" cy="723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12406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www.oregonrogue.com/images/Wayne_Morse.jpg"/>
          <p:cNvPicPr>
            <a:picLocks noChangeAspect="1" noChangeArrowheads="1"/>
          </p:cNvPicPr>
          <p:nvPr/>
        </p:nvPicPr>
        <p:blipFill>
          <a:blip r:embed="rId3" cstate="print"/>
          <a:srcRect/>
          <a:stretch>
            <a:fillRect/>
          </a:stretch>
        </p:blipFill>
        <p:spPr bwMode="auto">
          <a:xfrm>
            <a:off x="2286000" y="990600"/>
            <a:ext cx="7709597" cy="4648200"/>
          </a:xfrm>
          <a:prstGeom prst="rect">
            <a:avLst/>
          </a:prstGeom>
          <a:noFill/>
        </p:spPr>
      </p:pic>
      <p:pic>
        <p:nvPicPr>
          <p:cNvPr id="2" name="Picture 1"/>
          <p:cNvPicPr>
            <a:picLocks noChangeAspect="1"/>
          </p:cNvPicPr>
          <p:nvPr/>
        </p:nvPicPr>
        <p:blipFill>
          <a:blip r:embed="rId4"/>
          <a:stretch>
            <a:fillRect/>
          </a:stretch>
        </p:blipFill>
        <p:spPr>
          <a:xfrm>
            <a:off x="-228600" y="609600"/>
            <a:ext cx="4328535" cy="5566130"/>
          </a:xfrm>
          <a:prstGeom prst="rect">
            <a:avLst/>
          </a:prstGeom>
        </p:spPr>
      </p:pic>
    </p:spTree>
    <p:extLst>
      <p:ext uri="{BB962C8B-B14F-4D97-AF65-F5344CB8AC3E}">
        <p14:creationId xmlns:p14="http://schemas.microsoft.com/office/powerpoint/2010/main" val="16479008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0"/>
            <a:ext cx="7848600" cy="5324535"/>
          </a:xfrm>
          <a:prstGeom prst="rect">
            <a:avLst/>
          </a:prstGeom>
          <a:noFill/>
        </p:spPr>
        <p:txBody>
          <a:bodyPr wrap="square" rtlCol="0">
            <a:spAutoFit/>
          </a:bodyPr>
          <a:lstStyle/>
          <a:p>
            <a:r>
              <a:rPr lang="en-US" sz="2000" b="1" cap="small" dirty="0" smtClean="0">
                <a:solidFill>
                  <a:prstClr val="black"/>
                </a:solidFill>
              </a:rPr>
              <a:t>	</a:t>
            </a:r>
            <a:r>
              <a:rPr lang="en-US" sz="1600" b="1" cap="small" dirty="0" smtClean="0">
                <a:solidFill>
                  <a:prstClr val="black"/>
                </a:solidFill>
              </a:rPr>
              <a:t>President </a:t>
            </a:r>
            <a:r>
              <a:rPr lang="en-US" sz="1600" b="1" cap="small" dirty="0">
                <a:solidFill>
                  <a:prstClr val="black"/>
                </a:solidFill>
              </a:rPr>
              <a:t>Johnson:</a:t>
            </a:r>
            <a:r>
              <a:rPr lang="en-US" sz="1600" dirty="0">
                <a:solidFill>
                  <a:prstClr val="black"/>
                </a:solidFill>
              </a:rPr>
              <a:t> That was a good vote you had today.</a:t>
            </a:r>
          </a:p>
          <a:p>
            <a:r>
              <a:rPr lang="en-US" sz="1600" b="1" cap="small" dirty="0" smtClean="0">
                <a:solidFill>
                  <a:prstClr val="black"/>
                </a:solidFill>
              </a:rPr>
              <a:t>	Speaker </a:t>
            </a:r>
            <a:r>
              <a:rPr lang="en-US" sz="1600" b="1" cap="small" dirty="0">
                <a:solidFill>
                  <a:prstClr val="black"/>
                </a:solidFill>
              </a:rPr>
              <a:t>McCormack:</a:t>
            </a:r>
            <a:r>
              <a:rPr lang="en-US" sz="1600" dirty="0">
                <a:solidFill>
                  <a:prstClr val="black"/>
                </a:solidFill>
              </a:rPr>
              <a:t> Yes, it was very good. 414 to nothing; one present. What’d the Senate do?</a:t>
            </a:r>
          </a:p>
          <a:p>
            <a:r>
              <a:rPr lang="en-US" sz="1600" b="1" cap="small" dirty="0" smtClean="0">
                <a:solidFill>
                  <a:prstClr val="black"/>
                </a:solidFill>
              </a:rPr>
              <a:t>	President </a:t>
            </a:r>
            <a:r>
              <a:rPr lang="en-US" sz="1600" b="1" cap="small" dirty="0">
                <a:solidFill>
                  <a:prstClr val="black"/>
                </a:solidFill>
              </a:rPr>
              <a:t>Johnson:</a:t>
            </a:r>
            <a:r>
              <a:rPr lang="en-US" sz="1600" dirty="0">
                <a:solidFill>
                  <a:prstClr val="black"/>
                </a:solidFill>
              </a:rPr>
              <a:t> 88 to 2. Morse and </a:t>
            </a:r>
            <a:r>
              <a:rPr lang="en-US" sz="1600" dirty="0" err="1">
                <a:solidFill>
                  <a:prstClr val="black"/>
                </a:solidFill>
              </a:rPr>
              <a:t>Gruening</a:t>
            </a:r>
            <a:r>
              <a:rPr lang="en-US" sz="1600" dirty="0">
                <a:solidFill>
                  <a:prstClr val="black"/>
                </a:solidFill>
              </a:rPr>
              <a:t>.</a:t>
            </a:r>
          </a:p>
          <a:p>
            <a:r>
              <a:rPr lang="en-US" sz="1600" b="1" cap="small" dirty="0" smtClean="0">
                <a:solidFill>
                  <a:prstClr val="black"/>
                </a:solidFill>
              </a:rPr>
              <a:t>	McCormack</a:t>
            </a:r>
            <a:r>
              <a:rPr lang="en-US" sz="1600" b="1" cap="small" dirty="0">
                <a:solidFill>
                  <a:prstClr val="black"/>
                </a:solidFill>
              </a:rPr>
              <a:t>:</a:t>
            </a:r>
            <a:r>
              <a:rPr lang="en-US" sz="1600" dirty="0">
                <a:solidFill>
                  <a:prstClr val="black"/>
                </a:solidFill>
              </a:rPr>
              <a:t> I don’t understand </a:t>
            </a:r>
            <a:r>
              <a:rPr lang="en-US" sz="1600" dirty="0" err="1">
                <a:solidFill>
                  <a:prstClr val="black"/>
                </a:solidFill>
              </a:rPr>
              <a:t>Gruening</a:t>
            </a:r>
            <a:r>
              <a:rPr lang="en-US" sz="1600" dirty="0">
                <a:solidFill>
                  <a:prstClr val="black"/>
                </a:solidFill>
              </a:rPr>
              <a:t>.</a:t>
            </a:r>
          </a:p>
          <a:p>
            <a:r>
              <a:rPr lang="en-US" sz="1600" b="1" cap="small" dirty="0" smtClean="0">
                <a:solidFill>
                  <a:prstClr val="black"/>
                </a:solidFill>
              </a:rPr>
              <a:t>	President </a:t>
            </a:r>
            <a:r>
              <a:rPr lang="en-US" sz="1600" b="1" cap="small" dirty="0">
                <a:solidFill>
                  <a:prstClr val="black"/>
                </a:solidFill>
              </a:rPr>
              <a:t>Johnson:</a:t>
            </a:r>
            <a:r>
              <a:rPr lang="en-US" sz="1600" dirty="0">
                <a:solidFill>
                  <a:prstClr val="black"/>
                </a:solidFill>
              </a:rPr>
              <a:t> Oh, he’s no good. He’s worse than Morse. He’s just no good. I’ve spent millions on him up in Alaska [in reconstruction funds after the March 1964 Alaska earthquake]. He’s just no good.</a:t>
            </a:r>
          </a:p>
          <a:p>
            <a:r>
              <a:rPr lang="en-US" sz="1600" dirty="0" smtClean="0">
                <a:solidFill>
                  <a:prstClr val="black"/>
                </a:solidFill>
              </a:rPr>
              <a:t>	And </a:t>
            </a:r>
            <a:r>
              <a:rPr lang="en-US" sz="1600" dirty="0">
                <a:solidFill>
                  <a:prstClr val="black"/>
                </a:solidFill>
              </a:rPr>
              <a:t>Morse is just as undependable and erratic as he can be.</a:t>
            </a:r>
          </a:p>
          <a:p>
            <a:r>
              <a:rPr lang="en-US" sz="1600" b="1" cap="small" dirty="0" smtClean="0">
                <a:solidFill>
                  <a:prstClr val="black"/>
                </a:solidFill>
              </a:rPr>
              <a:t>	McCormack</a:t>
            </a:r>
            <a:r>
              <a:rPr lang="en-US" sz="1600" b="1" cap="small" dirty="0">
                <a:solidFill>
                  <a:prstClr val="black"/>
                </a:solidFill>
              </a:rPr>
              <a:t>:</a:t>
            </a:r>
            <a:r>
              <a:rPr lang="en-US" sz="1600" dirty="0">
                <a:solidFill>
                  <a:prstClr val="black"/>
                </a:solidFill>
              </a:rPr>
              <a:t> I know that. But I can’t understand the other fellow.</a:t>
            </a:r>
          </a:p>
          <a:p>
            <a:r>
              <a:rPr lang="en-US" sz="1600" b="1" cap="small" dirty="0" smtClean="0">
                <a:solidFill>
                  <a:prstClr val="black"/>
                </a:solidFill>
              </a:rPr>
              <a:t>	President </a:t>
            </a:r>
            <a:r>
              <a:rPr lang="en-US" sz="1600" b="1" cap="small" dirty="0">
                <a:solidFill>
                  <a:prstClr val="black"/>
                </a:solidFill>
              </a:rPr>
              <a:t>Johnson:</a:t>
            </a:r>
            <a:r>
              <a:rPr lang="en-US" sz="1600" dirty="0">
                <a:solidFill>
                  <a:prstClr val="black"/>
                </a:solidFill>
              </a:rPr>
              <a:t> Say, I wanted to point out this little </a:t>
            </a:r>
            <a:r>
              <a:rPr lang="en-US" sz="1600" dirty="0" err="1">
                <a:solidFill>
                  <a:prstClr val="black"/>
                </a:solidFill>
              </a:rPr>
              <a:t>shitass</a:t>
            </a:r>
            <a:r>
              <a:rPr lang="en-US" sz="1600" dirty="0">
                <a:solidFill>
                  <a:prstClr val="black"/>
                </a:solidFill>
              </a:rPr>
              <a:t> [Ed] Foreman today got up and said that we [Johnson] acted impulsively by announcing that we had an answer on the way [to the Tonkin Gulf incidents] before the planes dropped their bombs.</a:t>
            </a:r>
          </a:p>
          <a:p>
            <a:r>
              <a:rPr lang="en-US" sz="1600" dirty="0">
                <a:solidFill>
                  <a:prstClr val="black"/>
                </a:solidFill>
              </a:rPr>
              <a:t>[</a:t>
            </a:r>
            <a:r>
              <a:rPr lang="en-US" sz="1600" i="1" dirty="0">
                <a:solidFill>
                  <a:prstClr val="black"/>
                </a:solidFill>
              </a:rPr>
              <a:t>Break</a:t>
            </a:r>
            <a:r>
              <a:rPr lang="en-US" sz="1600" dirty="0">
                <a:solidFill>
                  <a:prstClr val="black"/>
                </a:solidFill>
              </a:rPr>
              <a:t>.]</a:t>
            </a:r>
          </a:p>
          <a:p>
            <a:r>
              <a:rPr lang="en-US" sz="1600" b="1" cap="small" dirty="0" smtClean="0">
                <a:solidFill>
                  <a:prstClr val="black"/>
                </a:solidFill>
              </a:rPr>
              <a:t>	President </a:t>
            </a:r>
            <a:r>
              <a:rPr lang="en-US" sz="1600" b="1" cap="small" dirty="0">
                <a:solidFill>
                  <a:prstClr val="black"/>
                </a:solidFill>
              </a:rPr>
              <a:t>Johnson:</a:t>
            </a:r>
            <a:r>
              <a:rPr lang="en-US" sz="1600" dirty="0">
                <a:solidFill>
                  <a:prstClr val="black"/>
                </a:solidFill>
              </a:rPr>
              <a:t> It’s just a pure lie, and smokescreen.</a:t>
            </a:r>
          </a:p>
          <a:p>
            <a:r>
              <a:rPr lang="en-US" sz="1600" b="1" cap="small" dirty="0" smtClean="0">
                <a:solidFill>
                  <a:prstClr val="black"/>
                </a:solidFill>
              </a:rPr>
              <a:t>	McCormack</a:t>
            </a:r>
            <a:r>
              <a:rPr lang="en-US" sz="1600" b="1" cap="small" dirty="0">
                <a:solidFill>
                  <a:prstClr val="black"/>
                </a:solidFill>
              </a:rPr>
              <a:t>:</a:t>
            </a:r>
            <a:r>
              <a:rPr lang="en-US" sz="1600" dirty="0">
                <a:solidFill>
                  <a:prstClr val="black"/>
                </a:solidFill>
              </a:rPr>
              <a:t> But he was booed two or three times. Tremendous booing on the Democratic side. He was—everybody knew he was just cheap and mean and contemptible. Well, you know what he is.</a:t>
            </a:r>
          </a:p>
          <a:p>
            <a:r>
              <a:rPr lang="en-US" sz="1600" b="1" cap="small" dirty="0" smtClean="0">
                <a:solidFill>
                  <a:prstClr val="black"/>
                </a:solidFill>
              </a:rPr>
              <a:t>	President </a:t>
            </a:r>
            <a:r>
              <a:rPr lang="en-US" sz="1600" b="1" cap="small" dirty="0">
                <a:solidFill>
                  <a:prstClr val="black"/>
                </a:solidFill>
              </a:rPr>
              <a:t>Johnson:</a:t>
            </a:r>
            <a:r>
              <a:rPr lang="en-US" sz="1600" dirty="0">
                <a:solidFill>
                  <a:prstClr val="black"/>
                </a:solidFill>
              </a:rPr>
              <a:t> Yeah. Yeah, he’s no good</a:t>
            </a:r>
            <a:r>
              <a:rPr lang="en-US" sz="1600" dirty="0" smtClean="0">
                <a:solidFill>
                  <a:prstClr val="black"/>
                </a:solidFill>
              </a:rPr>
              <a:t>.</a:t>
            </a:r>
          </a:p>
          <a:p>
            <a:endParaRPr lang="en-US" sz="1600" dirty="0">
              <a:solidFill>
                <a:prstClr val="black"/>
              </a:solidFill>
            </a:endParaRPr>
          </a:p>
          <a:p>
            <a:endParaRPr lang="en-US" sz="1600" dirty="0">
              <a:solidFill>
                <a:prstClr val="black"/>
              </a:solidFill>
            </a:endParaRPr>
          </a:p>
        </p:txBody>
      </p:sp>
      <p:pic>
        <p:nvPicPr>
          <p:cNvPr id="3" name="3--LBJ_McCormack_7Ag_reaction_to_TGR_vot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10400" y="5324535"/>
            <a:ext cx="609600" cy="609600"/>
          </a:xfrm>
          <a:prstGeom prst="rect">
            <a:avLst/>
          </a:prstGeom>
        </p:spPr>
      </p:pic>
    </p:spTree>
    <p:extLst>
      <p:ext uri="{BB962C8B-B14F-4D97-AF65-F5344CB8AC3E}">
        <p14:creationId xmlns:p14="http://schemas.microsoft.com/office/powerpoint/2010/main" val="30943770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763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William_Westmoreland.jpg"/>
          <p:cNvPicPr>
            <a:picLocks noChangeAspect="1"/>
          </p:cNvPicPr>
          <p:nvPr/>
        </p:nvPicPr>
        <p:blipFill>
          <a:blip r:embed="rId3" cstate="print"/>
          <a:stretch>
            <a:fillRect/>
          </a:stretch>
        </p:blipFill>
        <p:spPr>
          <a:xfrm>
            <a:off x="2278117" y="0"/>
            <a:ext cx="4587766" cy="6858000"/>
          </a:xfrm>
          <a:prstGeom prst="rect">
            <a:avLst/>
          </a:prstGeom>
        </p:spPr>
      </p:pic>
    </p:spTree>
    <p:extLst>
      <p:ext uri="{BB962C8B-B14F-4D97-AF65-F5344CB8AC3E}">
        <p14:creationId xmlns:p14="http://schemas.microsoft.com/office/powerpoint/2010/main" val="17094850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oops.PNG"/>
          <p:cNvPicPr>
            <a:picLocks noChangeAspect="1"/>
          </p:cNvPicPr>
          <p:nvPr/>
        </p:nvPicPr>
        <p:blipFill>
          <a:blip r:embed="rId3" cstate="print"/>
          <a:stretch>
            <a:fillRect/>
          </a:stretch>
        </p:blipFill>
        <p:spPr>
          <a:xfrm>
            <a:off x="107444" y="1828800"/>
            <a:ext cx="8929112" cy="3200399"/>
          </a:xfrm>
          <a:prstGeom prst="rect">
            <a:avLst/>
          </a:prstGeom>
        </p:spPr>
      </p:pic>
    </p:spTree>
    <p:extLst>
      <p:ext uri="{BB962C8B-B14F-4D97-AF65-F5344CB8AC3E}">
        <p14:creationId xmlns:p14="http://schemas.microsoft.com/office/powerpoint/2010/main" val="38488363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www.racematters.org/assets/WaltRostow.jpg"/>
          <p:cNvPicPr>
            <a:picLocks noChangeAspect="1" noChangeArrowheads="1"/>
          </p:cNvPicPr>
          <p:nvPr/>
        </p:nvPicPr>
        <p:blipFill>
          <a:blip r:embed="rId3" cstate="print"/>
          <a:srcRect/>
          <a:stretch>
            <a:fillRect/>
          </a:stretch>
        </p:blipFill>
        <p:spPr bwMode="auto">
          <a:xfrm>
            <a:off x="166616" y="432777"/>
            <a:ext cx="8824984" cy="5053623"/>
          </a:xfrm>
          <a:prstGeom prst="rect">
            <a:avLst/>
          </a:prstGeom>
          <a:noFill/>
        </p:spPr>
      </p:pic>
    </p:spTree>
    <p:extLst>
      <p:ext uri="{BB962C8B-B14F-4D97-AF65-F5344CB8AC3E}">
        <p14:creationId xmlns:p14="http://schemas.microsoft.com/office/powerpoint/2010/main" val="3418540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www.smh.com.au/ffximage/2006/01/05/conscription6106_narrowweb__300x305,0.jpg"/>
          <p:cNvPicPr>
            <a:picLocks noChangeAspect="1" noChangeArrowheads="1"/>
          </p:cNvPicPr>
          <p:nvPr/>
        </p:nvPicPr>
        <p:blipFill>
          <a:blip r:embed="rId3" cstate="print"/>
          <a:srcRect/>
          <a:stretch>
            <a:fillRect/>
          </a:stretch>
        </p:blipFill>
        <p:spPr bwMode="auto">
          <a:xfrm>
            <a:off x="1640797" y="152400"/>
            <a:ext cx="6295869" cy="6400800"/>
          </a:xfrm>
          <a:prstGeom prst="rect">
            <a:avLst/>
          </a:prstGeom>
          <a:noFill/>
        </p:spPr>
      </p:pic>
    </p:spTree>
    <p:extLst>
      <p:ext uri="{BB962C8B-B14F-4D97-AF65-F5344CB8AC3E}">
        <p14:creationId xmlns:p14="http://schemas.microsoft.com/office/powerpoint/2010/main" val="35830852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26-66_demo.jpg"/>
          <p:cNvPicPr>
            <a:picLocks noChangeAspect="1"/>
          </p:cNvPicPr>
          <p:nvPr/>
        </p:nvPicPr>
        <p:blipFill>
          <a:blip r:embed="rId3" cstate="print"/>
          <a:stretch>
            <a:fillRect/>
          </a:stretch>
        </p:blipFill>
        <p:spPr>
          <a:xfrm>
            <a:off x="-41286" y="457200"/>
            <a:ext cx="9111240" cy="6019800"/>
          </a:xfrm>
          <a:prstGeom prst="rect">
            <a:avLst/>
          </a:prstGeom>
        </p:spPr>
      </p:pic>
    </p:spTree>
    <p:extLst>
      <p:ext uri="{BB962C8B-B14F-4D97-AF65-F5344CB8AC3E}">
        <p14:creationId xmlns:p14="http://schemas.microsoft.com/office/powerpoint/2010/main" val="34975745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0"/>
            <a:ext cx="5429250" cy="6947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73912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66" y="137159"/>
            <a:ext cx="9122834" cy="6568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87662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campaignrhetoric.files.wordpress.com/2011/05/hubert-humphrey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836"/>
            <a:ext cx="4114800" cy="467590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stretch>
            <a:fillRect/>
          </a:stretch>
        </p:blipFill>
        <p:spPr>
          <a:xfrm>
            <a:off x="-152400" y="3657600"/>
            <a:ext cx="9604595" cy="2975657"/>
          </a:xfrm>
          <a:prstGeom prst="rect">
            <a:avLst/>
          </a:prstGeom>
        </p:spPr>
      </p:pic>
    </p:spTree>
    <p:extLst>
      <p:ext uri="{BB962C8B-B14F-4D97-AF65-F5344CB8AC3E}">
        <p14:creationId xmlns:p14="http://schemas.microsoft.com/office/powerpoint/2010/main" val="35803887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093" y="1524000"/>
            <a:ext cx="8951815"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06500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ALLACE MELAY.jpg"/>
          <p:cNvPicPr>
            <a:picLocks noChangeAspect="1"/>
          </p:cNvPicPr>
          <p:nvPr/>
        </p:nvPicPr>
        <p:blipFill>
          <a:blip r:embed="rId3" cstate="print"/>
          <a:stretch>
            <a:fillRect/>
          </a:stretch>
        </p:blipFill>
        <p:spPr>
          <a:xfrm>
            <a:off x="1969344" y="216408"/>
            <a:ext cx="5041056" cy="6641592"/>
          </a:xfrm>
          <a:prstGeom prst="rect">
            <a:avLst/>
          </a:prstGeom>
        </p:spPr>
      </p:pic>
    </p:spTree>
    <p:extLst>
      <p:ext uri="{BB962C8B-B14F-4D97-AF65-F5344CB8AC3E}">
        <p14:creationId xmlns:p14="http://schemas.microsoft.com/office/powerpoint/2010/main" val="3767908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w.radcliffe.harvard.edu/sites/radcliffe.harvard.edu/files/styles/collection_exhibit_item/public/field_item_image/collection_exhibit_item/W632992_10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5258" y="176610"/>
            <a:ext cx="5183741" cy="6452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69932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152400"/>
            <a:ext cx="8077200" cy="6555641"/>
          </a:xfrm>
          <a:prstGeom prst="rect">
            <a:avLst/>
          </a:prstGeom>
          <a:noFill/>
        </p:spPr>
        <p:txBody>
          <a:bodyPr wrap="square" rtlCol="0">
            <a:spAutoFit/>
          </a:bodyPr>
          <a:lstStyle/>
          <a:p>
            <a:r>
              <a:rPr lang="en-US" dirty="0" smtClean="0">
                <a:solidFill>
                  <a:prstClr val="black"/>
                </a:solidFill>
              </a:rPr>
              <a:t> 	</a:t>
            </a:r>
            <a:r>
              <a:rPr lang="en-US" sz="1200" b="1" cap="small" dirty="0" smtClean="0">
                <a:solidFill>
                  <a:prstClr val="black"/>
                </a:solidFill>
              </a:rPr>
              <a:t>President Johnson</a:t>
            </a:r>
            <a:r>
              <a:rPr lang="en-US" sz="1200" dirty="0" smtClean="0">
                <a:solidFill>
                  <a:prstClr val="black"/>
                </a:solidFill>
              </a:rPr>
              <a:t>: Now, I’m reading their hand, Everett. I don’t want to get this in the campaign. </a:t>
            </a:r>
          </a:p>
          <a:p>
            <a:r>
              <a:rPr lang="en-US" sz="1200" dirty="0" smtClean="0">
                <a:solidFill>
                  <a:prstClr val="black"/>
                </a:solidFill>
              </a:rPr>
              <a:t> 	</a:t>
            </a:r>
            <a:r>
              <a:rPr lang="en-US" sz="1200" b="1" cap="small" dirty="0" smtClean="0">
                <a:solidFill>
                  <a:prstClr val="black"/>
                </a:solidFill>
              </a:rPr>
              <a:t>Everett Dirksen:</a:t>
            </a:r>
            <a:r>
              <a:rPr lang="en-US" sz="1200" dirty="0" smtClean="0">
                <a:solidFill>
                  <a:prstClr val="black"/>
                </a:solidFill>
              </a:rPr>
              <a:t> That’s right. </a:t>
            </a:r>
          </a:p>
          <a:p>
            <a:r>
              <a:rPr lang="en-US" sz="1200" dirty="0" smtClean="0">
                <a:solidFill>
                  <a:prstClr val="black"/>
                </a:solidFill>
              </a:rPr>
              <a:t> 	</a:t>
            </a:r>
            <a:r>
              <a:rPr lang="en-US" sz="1200" b="1" cap="small" dirty="0" smtClean="0">
                <a:solidFill>
                  <a:prstClr val="black"/>
                </a:solidFill>
              </a:rPr>
              <a:t>President Johnson</a:t>
            </a:r>
            <a:r>
              <a:rPr lang="en-US" sz="1200" dirty="0" smtClean="0">
                <a:solidFill>
                  <a:prstClr val="black"/>
                </a:solidFill>
              </a:rPr>
              <a:t> And they oughtn’t to be doing this. This is treason. </a:t>
            </a:r>
          </a:p>
          <a:p>
            <a:r>
              <a:rPr lang="en-US" sz="1200" dirty="0" smtClean="0">
                <a:solidFill>
                  <a:prstClr val="black"/>
                </a:solidFill>
              </a:rPr>
              <a:t> 	</a:t>
            </a:r>
            <a:r>
              <a:rPr lang="en-US" sz="1200" b="1" cap="small" dirty="0" smtClean="0">
                <a:solidFill>
                  <a:prstClr val="black"/>
                </a:solidFill>
              </a:rPr>
              <a:t>Dirksen:</a:t>
            </a:r>
            <a:r>
              <a:rPr lang="en-US" sz="1200" dirty="0" smtClean="0">
                <a:solidFill>
                  <a:prstClr val="black"/>
                </a:solidFill>
              </a:rPr>
              <a:t> I know. </a:t>
            </a:r>
          </a:p>
          <a:p>
            <a:r>
              <a:rPr lang="en-US" sz="1200" dirty="0" smtClean="0">
                <a:solidFill>
                  <a:prstClr val="black"/>
                </a:solidFill>
              </a:rPr>
              <a:t> [</a:t>
            </a:r>
            <a:r>
              <a:rPr lang="en-US" sz="1200" i="1" dirty="0" smtClean="0">
                <a:solidFill>
                  <a:prstClr val="black"/>
                </a:solidFill>
              </a:rPr>
              <a:t>Break.</a:t>
            </a:r>
            <a:r>
              <a:rPr lang="en-US" sz="1200" dirty="0" smtClean="0">
                <a:solidFill>
                  <a:prstClr val="black"/>
                </a:solidFill>
              </a:rPr>
              <a:t>]</a:t>
            </a:r>
          </a:p>
          <a:p>
            <a:r>
              <a:rPr lang="en-US" sz="1200" dirty="0" smtClean="0">
                <a:solidFill>
                  <a:prstClr val="black"/>
                </a:solidFill>
              </a:rPr>
              <a:t> 	</a:t>
            </a:r>
            <a:r>
              <a:rPr lang="en-US" sz="1200" b="1" cap="small" dirty="0" smtClean="0">
                <a:solidFill>
                  <a:prstClr val="black"/>
                </a:solidFill>
              </a:rPr>
              <a:t>President Johnson</a:t>
            </a:r>
            <a:r>
              <a:rPr lang="en-US" sz="1200" dirty="0" smtClean="0">
                <a:solidFill>
                  <a:prstClr val="black"/>
                </a:solidFill>
              </a:rPr>
              <a:t>: [</a:t>
            </a:r>
            <a:r>
              <a:rPr lang="en-US" sz="1200" i="1" dirty="0" smtClean="0">
                <a:solidFill>
                  <a:prstClr val="black"/>
                </a:solidFill>
              </a:rPr>
              <a:t>with Dirksen assenting</a:t>
            </a:r>
            <a:r>
              <a:rPr lang="en-US" sz="1200" dirty="0" smtClean="0">
                <a:solidFill>
                  <a:prstClr val="black"/>
                </a:solidFill>
              </a:rPr>
              <a:t>] Now, I can identify ‘</a:t>
            </a:r>
            <a:r>
              <a:rPr lang="en-US" sz="1200" dirty="0" err="1" smtClean="0">
                <a:solidFill>
                  <a:prstClr val="black"/>
                </a:solidFill>
              </a:rPr>
              <a:t>em</a:t>
            </a:r>
            <a:r>
              <a:rPr lang="en-US" sz="1200" dirty="0" smtClean="0">
                <a:solidFill>
                  <a:prstClr val="black"/>
                </a:solidFill>
              </a:rPr>
              <a:t>, because I know who’s doing this. I don’t want to identify it. I think it would shock America if a principal candidate was playing with a source like this on a matter this important.</a:t>
            </a:r>
          </a:p>
          <a:p>
            <a:r>
              <a:rPr lang="en-US" sz="1200" dirty="0" smtClean="0">
                <a:solidFill>
                  <a:prstClr val="black"/>
                </a:solidFill>
              </a:rPr>
              <a:t> 	I don’t want to do that. But if they’re going to put this kind of stuff out, they ought to know that we know what they’re doing. I know who they’re talking to, and I know what they’re saying. </a:t>
            </a:r>
          </a:p>
          <a:p>
            <a:r>
              <a:rPr lang="en-US" sz="1200" dirty="0" smtClean="0">
                <a:solidFill>
                  <a:prstClr val="black"/>
                </a:solidFill>
              </a:rPr>
              <a:t>	Well, now, what do you think we ought to do about it? </a:t>
            </a:r>
          </a:p>
          <a:p>
            <a:r>
              <a:rPr lang="en-US" sz="1200" dirty="0" smtClean="0">
                <a:solidFill>
                  <a:prstClr val="black"/>
                </a:solidFill>
              </a:rPr>
              <a:t> 	</a:t>
            </a:r>
            <a:r>
              <a:rPr lang="en-US" sz="1200" b="1" cap="small" dirty="0" smtClean="0">
                <a:solidFill>
                  <a:prstClr val="black"/>
                </a:solidFill>
              </a:rPr>
              <a:t>Dirksen:</a:t>
            </a:r>
            <a:r>
              <a:rPr lang="en-US" sz="1200" dirty="0" smtClean="0">
                <a:solidFill>
                  <a:prstClr val="black"/>
                </a:solidFill>
              </a:rPr>
              <a:t> I better get in touch with him, I think, and tell him about it. </a:t>
            </a:r>
          </a:p>
          <a:p>
            <a:r>
              <a:rPr lang="en-US" sz="1200" dirty="0" smtClean="0">
                <a:solidFill>
                  <a:prstClr val="black"/>
                </a:solidFill>
              </a:rPr>
              <a:t> 	</a:t>
            </a:r>
            <a:r>
              <a:rPr lang="en-US" sz="1200" b="1" cap="small" dirty="0" smtClean="0">
                <a:solidFill>
                  <a:prstClr val="black"/>
                </a:solidFill>
              </a:rPr>
              <a:t>President Johnson</a:t>
            </a:r>
            <a:r>
              <a:rPr lang="en-US" sz="1200" dirty="0" smtClean="0">
                <a:solidFill>
                  <a:prstClr val="black"/>
                </a:solidFill>
              </a:rPr>
              <a:t>: I think you better tell him that </a:t>
            </a:r>
            <a:r>
              <a:rPr lang="en-US" sz="1200" i="1" dirty="0" smtClean="0">
                <a:solidFill>
                  <a:prstClr val="black"/>
                </a:solidFill>
              </a:rPr>
              <a:t>his</a:t>
            </a:r>
            <a:r>
              <a:rPr lang="en-US" sz="1200" dirty="0" smtClean="0">
                <a:solidFill>
                  <a:prstClr val="black"/>
                </a:solidFill>
              </a:rPr>
              <a:t> people are saying to these folks that they oughtn’t to go through with this meeting [in Paris]. Now, if they don’t go through with the meeting, it’s not going to be me that’s hurt. I think it’s going to be whoever’s elected.</a:t>
            </a:r>
            <a:endParaRPr lang="en-US" sz="1200" b="1" cap="small" dirty="0" smtClean="0">
              <a:solidFill>
                <a:prstClr val="black"/>
              </a:solidFill>
            </a:endParaRPr>
          </a:p>
          <a:p>
            <a:r>
              <a:rPr lang="en-US" sz="1200" b="1" cap="small" dirty="0">
                <a:solidFill>
                  <a:prstClr val="black"/>
                </a:solidFill>
              </a:rPr>
              <a:t>	</a:t>
            </a:r>
            <a:r>
              <a:rPr lang="en-US" sz="1200" b="1" cap="small" dirty="0" smtClean="0">
                <a:solidFill>
                  <a:prstClr val="black"/>
                </a:solidFill>
              </a:rPr>
              <a:t>Dirksen</a:t>
            </a:r>
            <a:r>
              <a:rPr lang="en-US" sz="1200" b="1" cap="small" dirty="0">
                <a:solidFill>
                  <a:prstClr val="black"/>
                </a:solidFill>
              </a:rPr>
              <a:t>:</a:t>
            </a:r>
            <a:r>
              <a:rPr lang="en-US" sz="1200" dirty="0">
                <a:solidFill>
                  <a:prstClr val="black"/>
                </a:solidFill>
              </a:rPr>
              <a:t> That’s right. </a:t>
            </a:r>
          </a:p>
          <a:p>
            <a:r>
              <a:rPr lang="en-US" sz="1200" dirty="0">
                <a:solidFill>
                  <a:prstClr val="black"/>
                </a:solidFill>
              </a:rPr>
              <a:t> 	</a:t>
            </a:r>
            <a:r>
              <a:rPr lang="en-US" sz="1200" b="1" cap="small" dirty="0">
                <a:solidFill>
                  <a:prstClr val="black"/>
                </a:solidFill>
              </a:rPr>
              <a:t>President Johnson</a:t>
            </a:r>
            <a:r>
              <a:rPr lang="en-US" sz="1200" dirty="0">
                <a:solidFill>
                  <a:prstClr val="black"/>
                </a:solidFill>
              </a:rPr>
              <a:t>: It may be—my guess—him. </a:t>
            </a:r>
          </a:p>
          <a:p>
            <a:r>
              <a:rPr lang="en-US" sz="1200" dirty="0">
                <a:solidFill>
                  <a:prstClr val="black"/>
                </a:solidFill>
              </a:rPr>
              <a:t> 	</a:t>
            </a:r>
            <a:r>
              <a:rPr lang="en-US" sz="1200" b="1" cap="small" dirty="0">
                <a:solidFill>
                  <a:prstClr val="black"/>
                </a:solidFill>
              </a:rPr>
              <a:t>Dirksen:</a:t>
            </a:r>
            <a:r>
              <a:rPr lang="en-US" sz="1200" dirty="0">
                <a:solidFill>
                  <a:prstClr val="black"/>
                </a:solidFill>
              </a:rPr>
              <a:t> Yeah. </a:t>
            </a:r>
            <a:endParaRPr lang="en-US" sz="1200" dirty="0" smtClean="0">
              <a:solidFill>
                <a:prstClr val="black"/>
              </a:solidFill>
            </a:endParaRPr>
          </a:p>
          <a:p>
            <a:r>
              <a:rPr lang="en-US" sz="1200" b="1" cap="small" dirty="0" smtClean="0">
                <a:solidFill>
                  <a:prstClr val="black"/>
                </a:solidFill>
              </a:rPr>
              <a:t>	President </a:t>
            </a:r>
            <a:r>
              <a:rPr lang="en-US" sz="1200" b="1" cap="small" dirty="0">
                <a:solidFill>
                  <a:prstClr val="black"/>
                </a:solidFill>
              </a:rPr>
              <a:t>Johnson</a:t>
            </a:r>
            <a:r>
              <a:rPr lang="en-US" sz="1200" dirty="0">
                <a:solidFill>
                  <a:prstClr val="black"/>
                </a:solidFill>
              </a:rPr>
              <a:t>: And I think they’re making a very serious mistake. And I don’t want to say this. </a:t>
            </a:r>
          </a:p>
          <a:p>
            <a:r>
              <a:rPr lang="en-US" sz="1200" dirty="0">
                <a:solidFill>
                  <a:prstClr val="black"/>
                </a:solidFill>
              </a:rPr>
              <a:t> 	</a:t>
            </a:r>
            <a:r>
              <a:rPr lang="en-US" sz="1200" b="1" cap="small" dirty="0">
                <a:solidFill>
                  <a:prstClr val="black"/>
                </a:solidFill>
              </a:rPr>
              <a:t>Dirksen:</a:t>
            </a:r>
            <a:r>
              <a:rPr lang="en-US" sz="1200" dirty="0">
                <a:solidFill>
                  <a:prstClr val="black"/>
                </a:solidFill>
              </a:rPr>
              <a:t> Yeah. </a:t>
            </a:r>
          </a:p>
          <a:p>
            <a:r>
              <a:rPr lang="en-US" sz="1200" dirty="0">
                <a:solidFill>
                  <a:prstClr val="black"/>
                </a:solidFill>
              </a:rPr>
              <a:t> 	</a:t>
            </a:r>
            <a:r>
              <a:rPr lang="en-US" sz="1200" b="1" cap="small" dirty="0">
                <a:solidFill>
                  <a:prstClr val="black"/>
                </a:solidFill>
              </a:rPr>
              <a:t>President Johnson</a:t>
            </a:r>
            <a:r>
              <a:rPr lang="en-US" sz="1200" dirty="0">
                <a:solidFill>
                  <a:prstClr val="black"/>
                </a:solidFill>
              </a:rPr>
              <a:t>: And you’re the only one I’m going to say it to. </a:t>
            </a:r>
          </a:p>
          <a:p>
            <a:r>
              <a:rPr lang="en-US" sz="1200" dirty="0">
                <a:solidFill>
                  <a:prstClr val="black"/>
                </a:solidFill>
              </a:rPr>
              <a:t> 	</a:t>
            </a:r>
            <a:r>
              <a:rPr lang="en-US" sz="1200" b="1" cap="small" dirty="0">
                <a:solidFill>
                  <a:prstClr val="black"/>
                </a:solidFill>
              </a:rPr>
              <a:t>Dirksen:</a:t>
            </a:r>
            <a:r>
              <a:rPr lang="en-US" sz="1200" dirty="0">
                <a:solidFill>
                  <a:prstClr val="black"/>
                </a:solidFill>
              </a:rPr>
              <a:t> Yeah. </a:t>
            </a:r>
          </a:p>
          <a:p>
            <a:r>
              <a:rPr lang="en-US" sz="1200" dirty="0">
                <a:solidFill>
                  <a:prstClr val="black"/>
                </a:solidFill>
              </a:rPr>
              <a:t> [</a:t>
            </a:r>
            <a:r>
              <a:rPr lang="en-US" sz="1200" i="1" dirty="0">
                <a:solidFill>
                  <a:prstClr val="black"/>
                </a:solidFill>
              </a:rPr>
              <a:t>Break</a:t>
            </a:r>
            <a:r>
              <a:rPr lang="en-US" sz="1200" dirty="0">
                <a:solidFill>
                  <a:prstClr val="black"/>
                </a:solidFill>
              </a:rPr>
              <a:t>.] </a:t>
            </a:r>
          </a:p>
          <a:p>
            <a:r>
              <a:rPr lang="en-US" sz="1200" dirty="0">
                <a:solidFill>
                  <a:prstClr val="black"/>
                </a:solidFill>
              </a:rPr>
              <a:t> 	</a:t>
            </a:r>
            <a:r>
              <a:rPr lang="en-US" sz="1200" b="1" cap="small" dirty="0">
                <a:solidFill>
                  <a:prstClr val="black"/>
                </a:solidFill>
              </a:rPr>
              <a:t>President Johnson</a:t>
            </a:r>
            <a:r>
              <a:rPr lang="en-US" sz="1200" dirty="0">
                <a:solidFill>
                  <a:prstClr val="black"/>
                </a:solidFill>
              </a:rPr>
              <a:t>: Well, I don’t know who it is that’s with Nixon. It may be [Wisconsin congressman Mel] Laird. It may be [aide Bryce] Harlow. It may be [campaign manager John] Mitchell. I don’t know who it is. </a:t>
            </a:r>
          </a:p>
          <a:p>
            <a:r>
              <a:rPr lang="en-US" sz="1200" dirty="0">
                <a:solidFill>
                  <a:prstClr val="black"/>
                </a:solidFill>
              </a:rPr>
              <a:t> 	I know this: that they’re contacting a foreign power in the middle of a war. </a:t>
            </a:r>
          </a:p>
          <a:p>
            <a:r>
              <a:rPr lang="en-US" sz="1200" dirty="0">
                <a:solidFill>
                  <a:prstClr val="black"/>
                </a:solidFill>
              </a:rPr>
              <a:t> 	</a:t>
            </a:r>
            <a:r>
              <a:rPr lang="en-US" sz="1200" b="1" cap="small" dirty="0">
                <a:solidFill>
                  <a:prstClr val="black"/>
                </a:solidFill>
              </a:rPr>
              <a:t>Dirksen:</a:t>
            </a:r>
            <a:r>
              <a:rPr lang="en-US" sz="1200" dirty="0">
                <a:solidFill>
                  <a:prstClr val="black"/>
                </a:solidFill>
              </a:rPr>
              <a:t> That’s a mistake! </a:t>
            </a:r>
          </a:p>
          <a:p>
            <a:r>
              <a:rPr lang="en-US" sz="1200" dirty="0">
                <a:solidFill>
                  <a:prstClr val="black"/>
                </a:solidFill>
              </a:rPr>
              <a:t> 	</a:t>
            </a:r>
            <a:r>
              <a:rPr lang="en-US" sz="1200" b="1" cap="small" dirty="0">
                <a:solidFill>
                  <a:prstClr val="black"/>
                </a:solidFill>
              </a:rPr>
              <a:t>President Johnson</a:t>
            </a:r>
            <a:r>
              <a:rPr lang="en-US" sz="1200" dirty="0">
                <a:solidFill>
                  <a:prstClr val="black"/>
                </a:solidFill>
              </a:rPr>
              <a:t>: And it’s a damn bad mistake. </a:t>
            </a:r>
          </a:p>
          <a:p>
            <a:r>
              <a:rPr lang="en-US" sz="1200" dirty="0">
                <a:solidFill>
                  <a:prstClr val="black"/>
                </a:solidFill>
              </a:rPr>
              <a:t> 	</a:t>
            </a:r>
            <a:r>
              <a:rPr lang="en-US" sz="1200" b="1" cap="small" dirty="0">
                <a:solidFill>
                  <a:prstClr val="black"/>
                </a:solidFill>
              </a:rPr>
              <a:t>Dirksen:</a:t>
            </a:r>
            <a:r>
              <a:rPr lang="en-US" sz="1200" dirty="0">
                <a:solidFill>
                  <a:prstClr val="black"/>
                </a:solidFill>
              </a:rPr>
              <a:t> Oh, it is. </a:t>
            </a:r>
          </a:p>
          <a:p>
            <a:r>
              <a:rPr lang="en-US" sz="1200" dirty="0">
                <a:solidFill>
                  <a:prstClr val="black"/>
                </a:solidFill>
              </a:rPr>
              <a:t> 	</a:t>
            </a:r>
            <a:r>
              <a:rPr lang="en-US" sz="1200" b="1" cap="small" dirty="0">
                <a:solidFill>
                  <a:prstClr val="black"/>
                </a:solidFill>
              </a:rPr>
              <a:t>President Johnson</a:t>
            </a:r>
            <a:r>
              <a:rPr lang="en-US" sz="1200" dirty="0">
                <a:solidFill>
                  <a:prstClr val="black"/>
                </a:solidFill>
              </a:rPr>
              <a:t>: [</a:t>
            </a:r>
            <a:r>
              <a:rPr lang="en-US" sz="1200" i="1" dirty="0">
                <a:solidFill>
                  <a:prstClr val="black"/>
                </a:solidFill>
              </a:rPr>
              <a:t>with Dirksen assenting</a:t>
            </a:r>
            <a:r>
              <a:rPr lang="en-US" sz="1200" dirty="0">
                <a:solidFill>
                  <a:prstClr val="black"/>
                </a:solidFill>
              </a:rPr>
              <a:t>] And I don’t want to say you, and you’re the only man that I have enough confidence in to tell ‘</a:t>
            </a:r>
            <a:r>
              <a:rPr lang="en-US" sz="1200" dirty="0" err="1">
                <a:solidFill>
                  <a:prstClr val="black"/>
                </a:solidFill>
              </a:rPr>
              <a:t>em</a:t>
            </a:r>
            <a:r>
              <a:rPr lang="en-US" sz="1200" dirty="0">
                <a:solidFill>
                  <a:prstClr val="black"/>
                </a:solidFill>
              </a:rPr>
              <a:t>. But you better tell ‘</a:t>
            </a:r>
            <a:r>
              <a:rPr lang="en-US" sz="1200" dirty="0" err="1">
                <a:solidFill>
                  <a:prstClr val="black"/>
                </a:solidFill>
              </a:rPr>
              <a:t>em</a:t>
            </a:r>
            <a:r>
              <a:rPr lang="en-US" sz="1200" dirty="0">
                <a:solidFill>
                  <a:prstClr val="black"/>
                </a:solidFill>
              </a:rPr>
              <a:t> they better quit playing with it. You just tell ‘</a:t>
            </a:r>
            <a:r>
              <a:rPr lang="en-US" sz="1200" dirty="0" err="1">
                <a:solidFill>
                  <a:prstClr val="black"/>
                </a:solidFill>
              </a:rPr>
              <a:t>em</a:t>
            </a:r>
            <a:r>
              <a:rPr lang="en-US" sz="1200" dirty="0">
                <a:solidFill>
                  <a:prstClr val="black"/>
                </a:solidFill>
              </a:rPr>
              <a:t> that their people are messing around in this thing, and if they don’t want it on the front pages, they better quit </a:t>
            </a:r>
            <a:r>
              <a:rPr lang="en-US" sz="1200" dirty="0" smtClean="0">
                <a:solidFill>
                  <a:prstClr val="black"/>
                </a:solidFill>
              </a:rPr>
              <a:t>it!</a:t>
            </a:r>
          </a:p>
          <a:p>
            <a:endParaRPr lang="en-US" sz="1200" dirty="0">
              <a:solidFill>
                <a:prstClr val="black"/>
              </a:solidFill>
            </a:endParaRPr>
          </a:p>
          <a:p>
            <a:endParaRPr lang="en-US" dirty="0">
              <a:solidFill>
                <a:prstClr val="black"/>
              </a:solidFill>
            </a:endParaRPr>
          </a:p>
        </p:txBody>
      </p:sp>
      <p:pic>
        <p:nvPicPr>
          <p:cNvPr id="4" name="lbj-dirksen--edite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48600" y="3125420"/>
            <a:ext cx="609600" cy="609600"/>
          </a:xfrm>
          <a:prstGeom prst="rect">
            <a:avLst/>
          </a:prstGeom>
        </p:spPr>
      </p:pic>
    </p:spTree>
    <p:extLst>
      <p:ext uri="{BB962C8B-B14F-4D97-AF65-F5344CB8AC3E}">
        <p14:creationId xmlns:p14="http://schemas.microsoft.com/office/powerpoint/2010/main" val="31412886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72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4269</TotalTime>
  <Words>56</Words>
  <Application>Microsoft Office PowerPoint</Application>
  <PresentationFormat>On-screen Show (4:3)</PresentationFormat>
  <Paragraphs>109</Paragraphs>
  <Slides>32</Slides>
  <Notes>27</Notes>
  <HiddenSlides>0</HiddenSlides>
  <MMClips>4</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32</vt:i4>
      </vt:variant>
    </vt:vector>
  </HeadingPairs>
  <TitlesOfParts>
    <vt:vector size="36" baseType="lpstr">
      <vt:lpstr>Arial</vt:lpstr>
      <vt:lpstr>Calibri</vt:lpstr>
      <vt:lpstr>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kc9</dc:creator>
  <cp:lastModifiedBy>KC Johnson</cp:lastModifiedBy>
  <cp:revision>45</cp:revision>
  <dcterms:created xsi:type="dcterms:W3CDTF">2009-11-10T04:37:18Z</dcterms:created>
  <dcterms:modified xsi:type="dcterms:W3CDTF">2015-04-22T02:19:10Z</dcterms:modified>
</cp:coreProperties>
</file>