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7"/>
  </p:notesMasterIdLst>
  <p:sldIdLst>
    <p:sldId id="293" r:id="rId3"/>
    <p:sldId id="265" r:id="rId4"/>
    <p:sldId id="291" r:id="rId5"/>
    <p:sldId id="295" r:id="rId6"/>
    <p:sldId id="296" r:id="rId7"/>
    <p:sldId id="298" r:id="rId8"/>
    <p:sldId id="299" r:id="rId9"/>
    <p:sldId id="301" r:id="rId10"/>
    <p:sldId id="302" r:id="rId11"/>
    <p:sldId id="303" r:id="rId12"/>
    <p:sldId id="304" r:id="rId13"/>
    <p:sldId id="315" r:id="rId14"/>
    <p:sldId id="312" r:id="rId15"/>
    <p:sldId id="313" r:id="rId16"/>
    <p:sldId id="314" r:id="rId17"/>
    <p:sldId id="305" r:id="rId18"/>
    <p:sldId id="306" r:id="rId19"/>
    <p:sldId id="308" r:id="rId20"/>
    <p:sldId id="316" r:id="rId21"/>
    <p:sldId id="317" r:id="rId22"/>
    <p:sldId id="318" r:id="rId23"/>
    <p:sldId id="319" r:id="rId24"/>
    <p:sldId id="320" r:id="rId25"/>
    <p:sldId id="321" r:id="rId26"/>
    <p:sldId id="322" r:id="rId27"/>
    <p:sldId id="325" r:id="rId28"/>
    <p:sldId id="329" r:id="rId29"/>
    <p:sldId id="330" r:id="rId30"/>
    <p:sldId id="331" r:id="rId31"/>
    <p:sldId id="332" r:id="rId32"/>
    <p:sldId id="333" r:id="rId33"/>
    <p:sldId id="338" r:id="rId34"/>
    <p:sldId id="339" r:id="rId35"/>
    <p:sldId id="340" r:id="rId36"/>
    <p:sldId id="335" r:id="rId37"/>
    <p:sldId id="336" r:id="rId38"/>
    <p:sldId id="337" r:id="rId39"/>
    <p:sldId id="341" r:id="rId40"/>
    <p:sldId id="342" r:id="rId41"/>
    <p:sldId id="343" r:id="rId42"/>
    <p:sldId id="344" r:id="rId43"/>
    <p:sldId id="345" r:id="rId44"/>
    <p:sldId id="346" r:id="rId45"/>
    <p:sldId id="347" r:id="rId46"/>
    <p:sldId id="348" r:id="rId47"/>
    <p:sldId id="349" r:id="rId48"/>
    <p:sldId id="350" r:id="rId49"/>
    <p:sldId id="352" r:id="rId50"/>
    <p:sldId id="356" r:id="rId51"/>
    <p:sldId id="357" r:id="rId52"/>
    <p:sldId id="358" r:id="rId53"/>
    <p:sldId id="360" r:id="rId54"/>
    <p:sldId id="361" r:id="rId55"/>
    <p:sldId id="365" r:id="rId56"/>
    <p:sldId id="379" r:id="rId57"/>
    <p:sldId id="380" r:id="rId58"/>
    <p:sldId id="366" r:id="rId59"/>
    <p:sldId id="367" r:id="rId60"/>
    <p:sldId id="368" r:id="rId61"/>
    <p:sldId id="369" r:id="rId62"/>
    <p:sldId id="370" r:id="rId63"/>
    <p:sldId id="371" r:id="rId64"/>
    <p:sldId id="373" r:id="rId65"/>
    <p:sldId id="374" r:id="rId66"/>
    <p:sldId id="375" r:id="rId67"/>
    <p:sldId id="376" r:id="rId68"/>
    <p:sldId id="377" r:id="rId69"/>
    <p:sldId id="378" r:id="rId70"/>
    <p:sldId id="381" r:id="rId71"/>
    <p:sldId id="382" r:id="rId72"/>
    <p:sldId id="383" r:id="rId73"/>
    <p:sldId id="386" r:id="rId74"/>
    <p:sldId id="384" r:id="rId75"/>
    <p:sldId id="385"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1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8F9BA3-BF72-42A4-A09B-A839AF3D1097}" type="datetimeFigureOut">
              <a:rPr lang="en-US" smtClean="0"/>
              <a:pPr/>
              <a:t>02-May-15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B7F69-2B56-449D-B2F8-BAB53F42CA89}" type="slidenum">
              <a:rPr lang="en-US" smtClean="0"/>
              <a:pPr/>
              <a:t>‹#›</a:t>
            </a:fld>
            <a:endParaRPr lang="en-US"/>
          </a:p>
        </p:txBody>
      </p:sp>
    </p:spTree>
    <p:extLst>
      <p:ext uri="{BB962C8B-B14F-4D97-AF65-F5344CB8AC3E}">
        <p14:creationId xmlns:p14="http://schemas.microsoft.com/office/powerpoint/2010/main" val="3183133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a:t>
            </a:fld>
            <a:endParaRPr lang="en-US"/>
          </a:p>
        </p:txBody>
      </p:sp>
    </p:spTree>
    <p:extLst>
      <p:ext uri="{BB962C8B-B14F-4D97-AF65-F5344CB8AC3E}">
        <p14:creationId xmlns:p14="http://schemas.microsoft.com/office/powerpoint/2010/main" val="65709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376084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64110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012746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73801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092084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995618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872734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72A52C6-B4BE-46DE-A3D9-F23730B47E04}" type="slidenum">
              <a:rPr lang="en-US" altLang="en-US">
                <a:solidFill>
                  <a:prstClr val="black"/>
                </a:solidFill>
              </a:rPr>
              <a:pPr/>
              <a:t>12</a:t>
            </a:fld>
            <a:endParaRPr lang="en-US" altLang="en-US">
              <a:solidFill>
                <a:prstClr val="black"/>
              </a:solidFill>
            </a:endParaRPr>
          </a:p>
        </p:txBody>
      </p:sp>
    </p:spTree>
    <p:extLst>
      <p:ext uri="{BB962C8B-B14F-4D97-AF65-F5344CB8AC3E}">
        <p14:creationId xmlns:p14="http://schemas.microsoft.com/office/powerpoint/2010/main" val="3520369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CB6A9026-BF74-4146-BE0C-D78297B56CFD}" type="slidenum">
              <a:rPr lang="en-US" altLang="en-US">
                <a:solidFill>
                  <a:prstClr val="black"/>
                </a:solidFill>
              </a:rPr>
              <a:pPr/>
              <a:t>13</a:t>
            </a:fld>
            <a:endParaRPr lang="en-US" altLang="en-US">
              <a:solidFill>
                <a:prstClr val="black"/>
              </a:solidFill>
            </a:endParaRPr>
          </a:p>
        </p:txBody>
      </p:sp>
    </p:spTree>
    <p:extLst>
      <p:ext uri="{BB962C8B-B14F-4D97-AF65-F5344CB8AC3E}">
        <p14:creationId xmlns:p14="http://schemas.microsoft.com/office/powerpoint/2010/main" val="3353963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B59D45D2-A2EA-45C9-A22E-6B5E245B7940}" type="slidenum">
              <a:rPr lang="en-US" altLang="en-US">
                <a:solidFill>
                  <a:prstClr val="black"/>
                </a:solidFill>
              </a:rPr>
              <a:pPr/>
              <a:t>14</a:t>
            </a:fld>
            <a:endParaRPr lang="en-US" altLang="en-US">
              <a:solidFill>
                <a:prstClr val="black"/>
              </a:solidFill>
            </a:endParaRPr>
          </a:p>
        </p:txBody>
      </p:sp>
    </p:spTree>
    <p:extLst>
      <p:ext uri="{BB962C8B-B14F-4D97-AF65-F5344CB8AC3E}">
        <p14:creationId xmlns:p14="http://schemas.microsoft.com/office/powerpoint/2010/main" val="3611165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8C72AC26-5121-4986-977B-35A503A4D6F5}" type="slidenum">
              <a:rPr lang="en-US" altLang="en-US">
                <a:solidFill>
                  <a:prstClr val="black"/>
                </a:solidFill>
              </a:rPr>
              <a:pPr/>
              <a:t>15</a:t>
            </a:fld>
            <a:endParaRPr lang="en-US" altLang="en-US">
              <a:solidFill>
                <a:prstClr val="black"/>
              </a:solidFill>
            </a:endParaRPr>
          </a:p>
        </p:txBody>
      </p:sp>
    </p:spTree>
    <p:extLst>
      <p:ext uri="{BB962C8B-B14F-4D97-AF65-F5344CB8AC3E}">
        <p14:creationId xmlns:p14="http://schemas.microsoft.com/office/powerpoint/2010/main" val="1216189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01F6987D-D8BC-414D-A4D9-5529EE9C96D6}" type="slidenum">
              <a:rPr lang="en-US" altLang="en-US">
                <a:solidFill>
                  <a:prstClr val="black"/>
                </a:solidFill>
              </a:rPr>
              <a:pPr/>
              <a:t>16</a:t>
            </a:fld>
            <a:endParaRPr lang="en-US" altLang="en-US">
              <a:solidFill>
                <a:prstClr val="black"/>
              </a:solidFill>
            </a:endParaRPr>
          </a:p>
        </p:txBody>
      </p:sp>
    </p:spTree>
    <p:extLst>
      <p:ext uri="{BB962C8B-B14F-4D97-AF65-F5344CB8AC3E}">
        <p14:creationId xmlns:p14="http://schemas.microsoft.com/office/powerpoint/2010/main" val="1056591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stimson</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A5F3AFE7-5270-4363-ACB7-6637F7291B7A}" type="slidenum">
              <a:rPr lang="en-US" altLang="en-US">
                <a:solidFill>
                  <a:prstClr val="black"/>
                </a:solidFill>
              </a:rPr>
              <a:pPr/>
              <a:t>17</a:t>
            </a:fld>
            <a:endParaRPr lang="en-US" altLang="en-US">
              <a:solidFill>
                <a:prstClr val="black"/>
              </a:solidFill>
            </a:endParaRPr>
          </a:p>
        </p:txBody>
      </p:sp>
    </p:spTree>
    <p:extLst>
      <p:ext uri="{BB962C8B-B14F-4D97-AF65-F5344CB8AC3E}">
        <p14:creationId xmlns:p14="http://schemas.microsoft.com/office/powerpoint/2010/main" val="1542340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D8C4099-4B6B-441B-9957-97F1B033E192}" type="slidenum">
              <a:rPr lang="en-US" altLang="en-US">
                <a:solidFill>
                  <a:prstClr val="black"/>
                </a:solidFill>
              </a:rPr>
              <a:pPr/>
              <a:t>18</a:t>
            </a:fld>
            <a:endParaRPr lang="en-US" altLang="en-US">
              <a:solidFill>
                <a:prstClr val="black"/>
              </a:solidFill>
            </a:endParaRPr>
          </a:p>
        </p:txBody>
      </p:sp>
    </p:spTree>
    <p:extLst>
      <p:ext uri="{BB962C8B-B14F-4D97-AF65-F5344CB8AC3E}">
        <p14:creationId xmlns:p14="http://schemas.microsoft.com/office/powerpoint/2010/main" val="2614005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977522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480D53-734B-4422-8AC4-BC9DB8572DE6}"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975973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27</a:t>
            </a:fld>
            <a:endParaRPr lang="en-US"/>
          </a:p>
        </p:txBody>
      </p:sp>
    </p:spTree>
    <p:extLst>
      <p:ext uri="{BB962C8B-B14F-4D97-AF65-F5344CB8AC3E}">
        <p14:creationId xmlns:p14="http://schemas.microsoft.com/office/powerpoint/2010/main" val="4144019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03061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178250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Connally</a:t>
            </a:r>
            <a:r>
              <a:rPr lang="en-US" dirty="0" smtClean="0"/>
              <a:t>, </a:t>
            </a:r>
            <a:r>
              <a:rPr lang="en-US" dirty="0" err="1" smtClean="0"/>
              <a:t>vandenberg</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747716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mcmahon</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582078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Vinson opinion</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653101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63608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bricker</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312675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24817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848117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422128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67083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725880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012767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589839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246551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126946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9311379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673689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514354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2817129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4565760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7630964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6848707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38277728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2154057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666332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14329933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351993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9105900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2194121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2888672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1E7BDC-FF87-4AFB-8EF5-F4CA9877D7AE}"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787032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02-May-15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02-May-15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pPr/>
              <a:t>02-May-15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pPr/>
              <a:t>02-May-15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pPr/>
              <a:t>02-May-15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pPr/>
              <a:t>02-May-15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pPr/>
              <a:t>02-May-15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02-May-15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02-May-15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02-May-15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02-May-15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7D91D00-04E2-444E-AE46-0F2D58C9429B}" type="datetimeFigureOut">
              <a:rPr lang="en-US">
                <a:solidFill>
                  <a:prstClr val="black">
                    <a:tint val="75000"/>
                  </a:prstClr>
                </a:solidFill>
              </a:rPr>
              <a:pPr>
                <a:defRPr/>
              </a:pPr>
              <a:t>02-May-15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85B83E-EB7D-42E7-AF92-6E2CE67FF95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9189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9581F4-8E22-48A6-8EE0-4B9C8BEC1CCE}" type="datetimeFigureOut">
              <a:rPr lang="en-US">
                <a:solidFill>
                  <a:prstClr val="black">
                    <a:tint val="75000"/>
                  </a:prstClr>
                </a:solidFill>
              </a:rPr>
              <a:pPr>
                <a:defRPr/>
              </a:pPr>
              <a:t>02-May-15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959AE75-3476-4331-9146-BB6888189F7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87001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EBB07DC-003E-4FB5-876A-38667D8C4A48}" type="datetimeFigureOut">
              <a:rPr lang="en-US">
                <a:solidFill>
                  <a:prstClr val="black">
                    <a:tint val="75000"/>
                  </a:prstClr>
                </a:solidFill>
              </a:rPr>
              <a:pPr>
                <a:defRPr/>
              </a:pPr>
              <a:t>02-May-15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66A8F71-3AC6-48F0-80E7-65D1E4FAD3E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84302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BACDD8B-0531-4D92-B6FA-A487BEE8B73B}" type="datetimeFigureOut">
              <a:rPr lang="en-US">
                <a:solidFill>
                  <a:prstClr val="black">
                    <a:tint val="75000"/>
                  </a:prstClr>
                </a:solidFill>
              </a:rPr>
              <a:pPr>
                <a:defRPr/>
              </a:pPr>
              <a:t>02-May-15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616261E-DFDC-4115-9BA5-6F5563B93D0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21035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8254E32-A941-42A5-91B0-884AD7CA6BA2}" type="datetimeFigureOut">
              <a:rPr lang="en-US">
                <a:solidFill>
                  <a:prstClr val="black">
                    <a:tint val="75000"/>
                  </a:prstClr>
                </a:solidFill>
              </a:rPr>
              <a:pPr>
                <a:defRPr/>
              </a:pPr>
              <a:t>02-May-15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724737FE-52C3-4257-B423-16EBBD5E1AE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2995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0244D94-2B86-4358-8510-4ADF554C7B5B}" type="datetimeFigureOut">
              <a:rPr lang="en-US">
                <a:solidFill>
                  <a:prstClr val="black">
                    <a:tint val="75000"/>
                  </a:prstClr>
                </a:solidFill>
              </a:rPr>
              <a:pPr>
                <a:defRPr/>
              </a:pPr>
              <a:t>02-May-15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83200B0-AAA9-4405-83AA-36FC75E75C4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24855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BC3DF00-F8A5-4E96-9EFE-158414144314}" type="datetimeFigureOut">
              <a:rPr lang="en-US">
                <a:solidFill>
                  <a:prstClr val="black">
                    <a:tint val="75000"/>
                  </a:prstClr>
                </a:solidFill>
              </a:rPr>
              <a:pPr>
                <a:defRPr/>
              </a:pPr>
              <a:t>02-May-15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16F3C13-2F1D-4DF3-AAA2-CE689ACA37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97689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B1FAECC-47B1-476E-93AD-A10D397AC0E4}" type="datetimeFigureOut">
              <a:rPr lang="en-US">
                <a:solidFill>
                  <a:prstClr val="black">
                    <a:tint val="75000"/>
                  </a:prstClr>
                </a:solidFill>
              </a:rPr>
              <a:pPr>
                <a:defRPr/>
              </a:pPr>
              <a:t>02-May-15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855663E-670B-4EA0-90AD-056C0260B49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91693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A6C726-A236-46CC-A682-CEED3C1FD54A}" type="datetimeFigureOut">
              <a:rPr lang="en-US">
                <a:solidFill>
                  <a:prstClr val="black">
                    <a:tint val="75000"/>
                  </a:prstClr>
                </a:solidFill>
              </a:rPr>
              <a:pPr>
                <a:defRPr/>
              </a:pPr>
              <a:t>02-May-15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E2D79AD-6D4B-4DA4-BC5B-43755B78E41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767438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316A6F7-C69E-40E6-971E-3CCAA598D2BD}" type="datetimeFigureOut">
              <a:rPr lang="en-US">
                <a:solidFill>
                  <a:prstClr val="black">
                    <a:tint val="75000"/>
                  </a:prstClr>
                </a:solidFill>
              </a:rPr>
              <a:pPr>
                <a:defRPr/>
              </a:pPr>
              <a:t>02-May-15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30078C1-97D7-46EA-B4FF-EBA0818FFA7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4702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FAD27DD-1DC1-4A4A-9806-FFE422EE4BCA}" type="datetimeFigureOut">
              <a:rPr lang="en-US">
                <a:solidFill>
                  <a:prstClr val="black">
                    <a:tint val="75000"/>
                  </a:prstClr>
                </a:solidFill>
              </a:rPr>
              <a:pPr>
                <a:defRPr/>
              </a:pPr>
              <a:t>02-May-15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1303CB-2533-44C2-A4F2-29BB713C6C2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1348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pPr/>
              <a:t>02-May-15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E220F62-67F1-4853-AAFB-9985BD53CAD5}" type="datetimeFigureOut">
              <a:rPr lang="en-US">
                <a:solidFill>
                  <a:prstClr val="black">
                    <a:tint val="75000"/>
                  </a:prstClr>
                </a:solidFill>
              </a:rPr>
              <a:pPr>
                <a:defRPr/>
              </a:pPr>
              <a:t>02-May-15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0C2B131-5F5B-426C-8A69-4112635E5F0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0624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8.png"/><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5.png"/><Relationship Id="rId4"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6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638800" cy="742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350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612845"/>
            <a:ext cx="5410200" cy="5632311"/>
          </a:xfrm>
          <a:prstGeom prst="rect">
            <a:avLst/>
          </a:prstGeom>
        </p:spPr>
        <p:txBody>
          <a:bodyPr wrap="square">
            <a:spAutoFit/>
          </a:bodyPr>
          <a:lstStyle/>
          <a:p>
            <a:pPr algn="ctr"/>
            <a:r>
              <a:rPr lang="en-US" sz="2000" dirty="0" smtClean="0"/>
              <a:t>Article I, Section 8</a:t>
            </a:r>
          </a:p>
          <a:p>
            <a:endParaRPr lang="en-US" sz="2000" dirty="0"/>
          </a:p>
          <a:p>
            <a:r>
              <a:rPr lang="en-US" sz="2000" dirty="0" smtClean="0"/>
              <a:t>Congress shall have power . . . </a:t>
            </a:r>
            <a:r>
              <a:rPr lang="en-US" sz="2000" dirty="0"/>
              <a:t>t</a:t>
            </a:r>
            <a:r>
              <a:rPr lang="en-US" sz="2000" dirty="0" smtClean="0"/>
              <a:t>o declare war, grant </a:t>
            </a:r>
            <a:r>
              <a:rPr lang="en-US" sz="2000" b="1" dirty="0" smtClean="0">
                <a:solidFill>
                  <a:srgbClr val="FF0000"/>
                </a:solidFill>
              </a:rPr>
              <a:t>letters of marque and reprisal</a:t>
            </a:r>
            <a:r>
              <a:rPr lang="en-US" sz="2000" dirty="0" smtClean="0"/>
              <a:t>, and make rules concerning captures on land and water; </a:t>
            </a:r>
          </a:p>
          <a:p>
            <a:endParaRPr lang="en-US" sz="2000" dirty="0" smtClean="0"/>
          </a:p>
          <a:p>
            <a:pPr>
              <a:buFont typeface="Arial" pitchFamily="34" charset="0"/>
              <a:buChar char="•"/>
            </a:pPr>
            <a:r>
              <a:rPr lang="en-US" sz="2000" dirty="0" smtClean="0"/>
              <a:t>To raise and support armies, but no appropriation of money to that use shall be for a longer term than two years; </a:t>
            </a:r>
          </a:p>
          <a:p>
            <a:pPr>
              <a:buFont typeface="Arial" pitchFamily="34" charset="0"/>
              <a:buChar char="•"/>
            </a:pPr>
            <a:endParaRPr lang="en-US" sz="2000" dirty="0" smtClean="0"/>
          </a:p>
          <a:p>
            <a:pPr>
              <a:buFont typeface="Arial" pitchFamily="34" charset="0"/>
              <a:buChar char="•"/>
            </a:pPr>
            <a:r>
              <a:rPr lang="en-US" sz="2000" dirty="0" smtClean="0"/>
              <a:t>To provide and maintain a navy; </a:t>
            </a:r>
          </a:p>
          <a:p>
            <a:pPr>
              <a:buFont typeface="Arial" pitchFamily="34" charset="0"/>
              <a:buChar char="•"/>
            </a:pPr>
            <a:endParaRPr lang="en-US" sz="2000" dirty="0" smtClean="0"/>
          </a:p>
          <a:p>
            <a:pPr>
              <a:buFont typeface="Arial" pitchFamily="34" charset="0"/>
              <a:buChar char="•"/>
            </a:pPr>
            <a:r>
              <a:rPr lang="en-US" sz="2000" dirty="0" smtClean="0"/>
              <a:t>To make rules for the government and regulation of the land and naval forces; </a:t>
            </a:r>
          </a:p>
          <a:p>
            <a:pPr>
              <a:buFont typeface="Arial" pitchFamily="34" charset="0"/>
              <a:buChar char="•"/>
            </a:pPr>
            <a:endParaRPr lang="en-US" sz="2000" dirty="0" smtClean="0"/>
          </a:p>
          <a:p>
            <a:pPr>
              <a:buFont typeface="Arial" pitchFamily="34" charset="0"/>
              <a:buChar char="•"/>
            </a:pPr>
            <a:r>
              <a:rPr lang="en-US" sz="2000" dirty="0" smtClean="0"/>
              <a:t>To provide for calling forth the militia to execute the laws of the union, suppress insurrections and repel invasions.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42863"/>
            <a:ext cx="5238750" cy="677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815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age 1 of the Original Jay Treaty"/>
          <p:cNvPicPr>
            <a:picLocks noChangeAspect="1" noChangeArrowheads="1"/>
          </p:cNvPicPr>
          <p:nvPr/>
        </p:nvPicPr>
        <p:blipFill>
          <a:blip r:embed="rId3" cstate="print"/>
          <a:srcRect/>
          <a:stretch>
            <a:fillRect/>
          </a:stretch>
        </p:blipFill>
        <p:spPr bwMode="auto">
          <a:xfrm>
            <a:off x="4773782" y="7434"/>
            <a:ext cx="4392520" cy="6929946"/>
          </a:xfrm>
          <a:prstGeom prst="rect">
            <a:avLst/>
          </a:prstGeom>
          <a:noFill/>
        </p:spPr>
      </p:pic>
      <p:pic>
        <p:nvPicPr>
          <p:cNvPr id="2" name="Picture 1"/>
          <p:cNvPicPr>
            <a:picLocks noChangeAspect="1"/>
          </p:cNvPicPr>
          <p:nvPr/>
        </p:nvPicPr>
        <p:blipFill>
          <a:blip r:embed="rId4"/>
          <a:stretch>
            <a:fillRect/>
          </a:stretch>
        </p:blipFill>
        <p:spPr>
          <a:xfrm>
            <a:off x="44729" y="381000"/>
            <a:ext cx="4742063" cy="5943600"/>
          </a:xfrm>
          <a:prstGeom prst="rect">
            <a:avLst/>
          </a:prstGeom>
        </p:spPr>
      </p:pic>
    </p:spTree>
    <p:extLst>
      <p:ext uri="{BB962C8B-B14F-4D97-AF65-F5344CB8AC3E}">
        <p14:creationId xmlns:p14="http://schemas.microsoft.com/office/powerpoint/2010/main" val="40080930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alexanderhamiltonfacts.com/images/alexander_hamilton.jpg"/>
          <p:cNvPicPr>
            <a:picLocks noChangeAspect="1" noChangeArrowheads="1"/>
          </p:cNvPicPr>
          <p:nvPr/>
        </p:nvPicPr>
        <p:blipFill>
          <a:blip r:embed="rId3" cstate="print"/>
          <a:srcRect/>
          <a:stretch>
            <a:fillRect/>
          </a:stretch>
        </p:blipFill>
        <p:spPr bwMode="auto">
          <a:xfrm>
            <a:off x="1943888" y="0"/>
            <a:ext cx="5533697" cy="6858000"/>
          </a:xfrm>
          <a:prstGeom prst="rect">
            <a:avLst/>
          </a:prstGeom>
          <a:noFill/>
        </p:spPr>
      </p:pic>
    </p:spTree>
    <p:extLst>
      <p:ext uri="{BB962C8B-B14F-4D97-AF65-F5344CB8AC3E}">
        <p14:creationId xmlns:p14="http://schemas.microsoft.com/office/powerpoint/2010/main" val="9184018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832640"/>
          </a:xfrm>
          <a:prstGeom prst="rect">
            <a:avLst/>
          </a:prstGeom>
          <a:noFill/>
        </p:spPr>
        <p:txBody>
          <a:bodyPr wrap="square" rtlCol="0">
            <a:spAutoFit/>
          </a:bodyPr>
          <a:lstStyle/>
          <a:p>
            <a:pPr algn="ctr"/>
            <a:r>
              <a:rPr lang="en-US" sz="2000" dirty="0" smtClean="0">
                <a:solidFill>
                  <a:prstClr val="black"/>
                </a:solidFill>
              </a:rPr>
              <a:t>Buchanan message to Congress (Feb. 1859)</a:t>
            </a:r>
          </a:p>
          <a:p>
            <a:endParaRPr lang="en-US" sz="2000" dirty="0">
              <a:solidFill>
                <a:prstClr val="black"/>
              </a:solidFill>
            </a:endParaRPr>
          </a:p>
          <a:p>
            <a:r>
              <a:rPr lang="en-US" sz="2000" dirty="0">
                <a:solidFill>
                  <a:prstClr val="black"/>
                </a:solidFill>
              </a:rPr>
              <a:t>The republics south of the United States on this continent have unfortunately been frequently in a state of revolution and civil war ever since they achieved their independence . . . </a:t>
            </a:r>
            <a:r>
              <a:rPr lang="en-US" sz="2000" b="1" dirty="0" smtClean="0">
                <a:solidFill>
                  <a:srgbClr val="FF0000"/>
                </a:solidFill>
              </a:rPr>
              <a:t>The </a:t>
            </a:r>
            <a:r>
              <a:rPr lang="en-US" sz="2000" b="1" dirty="0">
                <a:solidFill>
                  <a:srgbClr val="FF0000"/>
                </a:solidFill>
              </a:rPr>
              <a:t>Executive Governments of Great Britain, France, and other countries, possessing the war-making power, can promptly employ the necessary means to enforce immediate redress for similar outrages upon their subjects. Not so the Executive Government of the United States</a:t>
            </a:r>
            <a:r>
              <a:rPr lang="en-US" sz="2000" b="1" dirty="0" smtClean="0">
                <a:solidFill>
                  <a:prstClr val="black"/>
                </a:solidFill>
              </a:rPr>
              <a:t>.</a:t>
            </a:r>
          </a:p>
          <a:p>
            <a:endParaRPr lang="en-US" sz="2000" dirty="0">
              <a:solidFill>
                <a:prstClr val="black"/>
              </a:solidFill>
            </a:endParaRPr>
          </a:p>
          <a:p>
            <a:r>
              <a:rPr lang="en-US" sz="2000" dirty="0">
                <a:solidFill>
                  <a:prstClr val="black"/>
                </a:solidFill>
              </a:rPr>
              <a:t>I therefore earnestly recommend to Congress, on whom the responsibility exclusively rests, to pass a law . . . conferring on the President the power to protect the lives and property of American citizens . . . The knowledge that such a law exists would of itself go far to prevent the outrages which it is intended to redress, and to render the employment of force unnecessary</a:t>
            </a:r>
            <a:r>
              <a:rPr lang="en-US" sz="2000" dirty="0" smtClean="0">
                <a:solidFill>
                  <a:prstClr val="black"/>
                </a:solidFill>
              </a:rPr>
              <a:t>.</a:t>
            </a:r>
          </a:p>
          <a:p>
            <a:endParaRPr lang="en-US" sz="2000" dirty="0">
              <a:solidFill>
                <a:prstClr val="black"/>
              </a:solidFill>
            </a:endParaRPr>
          </a:p>
          <a:p>
            <a:r>
              <a:rPr lang="en-US" sz="2000" b="1" dirty="0">
                <a:solidFill>
                  <a:srgbClr val="FF0000"/>
                </a:solidFill>
              </a:rPr>
              <a:t>Such a grant of authority, thus limited in its extent, could in no just cause be regarded as a transfer of war-making power to the Executive, but only as an appropriate exercise of that power by the body to whom it exclusively </a:t>
            </a:r>
            <a:r>
              <a:rPr lang="en-US" sz="2000" b="1" dirty="0" smtClean="0">
                <a:solidFill>
                  <a:srgbClr val="FF0000"/>
                </a:solidFill>
              </a:rPr>
              <a:t>belongs.</a:t>
            </a:r>
            <a:endParaRPr lang="en-US" sz="2000" b="1" dirty="0">
              <a:solidFill>
                <a:srgbClr val="FF0000"/>
              </a:solidFill>
            </a:endParaRPr>
          </a:p>
          <a:p>
            <a:endParaRPr lang="en-US" dirty="0">
              <a:solidFill>
                <a:prstClr val="black"/>
              </a:solidFill>
            </a:endParaRPr>
          </a:p>
        </p:txBody>
      </p:sp>
    </p:spTree>
    <p:extLst>
      <p:ext uri="{BB962C8B-B14F-4D97-AF65-F5344CB8AC3E}">
        <p14:creationId xmlns:p14="http://schemas.microsoft.com/office/powerpoint/2010/main" val="2811207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32857" y="-38100"/>
            <a:ext cx="5910943" cy="6896100"/>
          </a:xfrm>
          <a:prstGeom prst="rect">
            <a:avLst/>
          </a:prstGeom>
        </p:spPr>
      </p:pic>
    </p:spTree>
    <p:extLst>
      <p:ext uri="{BB962C8B-B14F-4D97-AF65-F5344CB8AC3E}">
        <p14:creationId xmlns:p14="http://schemas.microsoft.com/office/powerpoint/2010/main" val="2960829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extLst>
      <p:ext uri="{BB962C8B-B14F-4D97-AF65-F5344CB8AC3E}">
        <p14:creationId xmlns:p14="http://schemas.microsoft.com/office/powerpoint/2010/main" val="3808829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515697" y="762000"/>
            <a:ext cx="8231909" cy="5257800"/>
          </a:xfrm>
          <a:prstGeom prst="rect">
            <a:avLst/>
          </a:prstGeom>
        </p:spPr>
      </p:pic>
    </p:spTree>
    <p:extLst>
      <p:ext uri="{BB962C8B-B14F-4D97-AF65-F5344CB8AC3E}">
        <p14:creationId xmlns:p14="http://schemas.microsoft.com/office/powerpoint/2010/main" val="2002340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533400"/>
            <a:ext cx="6934200" cy="5324535"/>
          </a:xfrm>
          <a:prstGeom prst="rect">
            <a:avLst/>
          </a:prstGeom>
          <a:noFill/>
        </p:spPr>
        <p:txBody>
          <a:bodyPr wrap="square" rtlCol="0">
            <a:spAutoFit/>
          </a:bodyPr>
          <a:lstStyle/>
          <a:p>
            <a:pPr algn="ctr"/>
            <a:r>
              <a:rPr lang="en-US" sz="2000" i="1" dirty="0" err="1" smtClean="0">
                <a:solidFill>
                  <a:prstClr val="black"/>
                </a:solidFill>
              </a:rPr>
              <a:t>Downes</a:t>
            </a:r>
            <a:r>
              <a:rPr lang="en-US" sz="2000" i="1" dirty="0" smtClean="0">
                <a:solidFill>
                  <a:prstClr val="black"/>
                </a:solidFill>
              </a:rPr>
              <a:t> v. Bidwell </a:t>
            </a:r>
            <a:r>
              <a:rPr lang="en-US" sz="2000" dirty="0" smtClean="0">
                <a:solidFill>
                  <a:prstClr val="black"/>
                </a:solidFill>
              </a:rPr>
              <a:t>(1901) [Insular Cases]</a:t>
            </a:r>
          </a:p>
          <a:p>
            <a:endParaRPr lang="en-US" sz="2000" dirty="0">
              <a:solidFill>
                <a:prstClr val="black"/>
              </a:solidFill>
            </a:endParaRPr>
          </a:p>
          <a:p>
            <a:r>
              <a:rPr lang="en-US" sz="2000" dirty="0">
                <a:solidFill>
                  <a:prstClr val="black"/>
                </a:solidFill>
              </a:rPr>
              <a:t>Choice in some cases, the natural gravitation of small bodies towards large ones in others, the result of a successful war in still others, may bring about conditions which would render the annexation of distant </a:t>
            </a:r>
            <a:r>
              <a:rPr lang="en-US" sz="2000" dirty="0" smtClean="0">
                <a:solidFill>
                  <a:prstClr val="black"/>
                </a:solidFill>
              </a:rPr>
              <a:t>possessions </a:t>
            </a:r>
            <a:r>
              <a:rPr lang="en-US" sz="2000" dirty="0">
                <a:solidFill>
                  <a:prstClr val="black"/>
                </a:solidFill>
              </a:rPr>
              <a:t>desirable. </a:t>
            </a:r>
            <a:r>
              <a:rPr lang="en-US" sz="2000" b="1" dirty="0">
                <a:solidFill>
                  <a:srgbClr val="FF0000"/>
                </a:solidFill>
              </a:rPr>
              <a:t>If those possessions are inhabited by alien races, differing from us in religion, customs, laws, methods of taxation, and modes of thought, the administration of government and justice, according to Anglo-Saxon principles, may for a time be impossible; and the question at once arises whether large concessions ought not to be made for a time, that ultimately our own theories may be carried out, and the blessings of a free government under the Constitution extended to them</a:t>
            </a:r>
            <a:r>
              <a:rPr lang="en-US" sz="2000" dirty="0">
                <a:solidFill>
                  <a:srgbClr val="FF0000"/>
                </a:solidFill>
              </a:rPr>
              <a:t>.</a:t>
            </a:r>
            <a:r>
              <a:rPr lang="en-US" sz="2000" dirty="0">
                <a:solidFill>
                  <a:prstClr val="black"/>
                </a:solidFill>
              </a:rPr>
              <a:t> We decline to hold that there is anything in the Constitution to forbid such action.</a:t>
            </a:r>
          </a:p>
          <a:p>
            <a:r>
              <a:rPr lang="en-US" sz="2000" dirty="0" smtClean="0">
                <a:solidFill>
                  <a:prstClr val="black"/>
                </a:solidFill>
              </a:rPr>
              <a:t/>
            </a:r>
            <a:br>
              <a:rPr lang="en-US" sz="2000" dirty="0" smtClean="0">
                <a:solidFill>
                  <a:prstClr val="black"/>
                </a:solidFill>
              </a:rPr>
            </a:br>
            <a:endParaRPr lang="en-US" sz="2000" dirty="0">
              <a:solidFill>
                <a:prstClr val="black"/>
              </a:solidFill>
            </a:endParaRPr>
          </a:p>
        </p:txBody>
      </p:sp>
    </p:spTree>
    <p:extLst>
      <p:ext uri="{BB962C8B-B14F-4D97-AF65-F5344CB8AC3E}">
        <p14:creationId xmlns:p14="http://schemas.microsoft.com/office/powerpoint/2010/main" val="29294467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04800"/>
            <a:ext cx="6781800" cy="6740307"/>
          </a:xfrm>
          <a:prstGeom prst="rect">
            <a:avLst/>
          </a:prstGeom>
          <a:noFill/>
        </p:spPr>
        <p:txBody>
          <a:bodyPr wrap="square" rtlCol="0">
            <a:spAutoFit/>
          </a:bodyPr>
          <a:lstStyle/>
          <a:p>
            <a:pPr algn="ctr"/>
            <a:r>
              <a:rPr lang="en-US" i="1" dirty="0" err="1" smtClean="0">
                <a:solidFill>
                  <a:prstClr val="black"/>
                </a:solidFill>
              </a:rPr>
              <a:t>Downes</a:t>
            </a:r>
            <a:r>
              <a:rPr lang="en-US" dirty="0" smtClean="0">
                <a:solidFill>
                  <a:prstClr val="black"/>
                </a:solidFill>
              </a:rPr>
              <a:t> —Harlan dissent</a:t>
            </a:r>
          </a:p>
          <a:p>
            <a:endParaRPr lang="en-US" dirty="0">
              <a:solidFill>
                <a:prstClr val="black"/>
              </a:solidFill>
            </a:endParaRPr>
          </a:p>
          <a:p>
            <a:r>
              <a:rPr lang="en-US" dirty="0">
                <a:solidFill>
                  <a:prstClr val="black"/>
                </a:solidFill>
              </a:rPr>
              <a:t>It will be an evil day for American liberty if the theory of a government outside of the supreme law of the land finds lodgment in our constitutional jurisprudence. No higher duty rests upon this court than to exert its full authority to prevent all violation of the principles of the </a:t>
            </a:r>
            <a:r>
              <a:rPr lang="en-US" dirty="0" smtClean="0">
                <a:solidFill>
                  <a:prstClr val="black"/>
                </a:solidFill>
              </a:rPr>
              <a:t>Constitution.</a:t>
            </a:r>
          </a:p>
          <a:p>
            <a:endParaRPr lang="en-US" dirty="0">
              <a:solidFill>
                <a:prstClr val="black"/>
              </a:solidFill>
            </a:endParaRPr>
          </a:p>
          <a:p>
            <a:r>
              <a:rPr lang="en-US" dirty="0">
                <a:solidFill>
                  <a:prstClr val="black"/>
                </a:solidFill>
              </a:rPr>
              <a:t>Again, it is said that Congress has assumed, in its past history, that the Constitution goes into territories acquired by purchase or conquest only when and as it shall so direct, and we are informed of the liberality of Congress in legislating the Constitution into all our contiguous territories. This is a view of the Constitution that may well cause surprise, if not alarm. </a:t>
            </a:r>
            <a:r>
              <a:rPr lang="en-US" b="1" dirty="0">
                <a:solidFill>
                  <a:srgbClr val="FF0000"/>
                </a:solidFill>
              </a:rPr>
              <a:t>Congress, as I have observed, has no existence except by virtue of the Constitution. It is the creature of the Constitution. It has no powers which that instrument has not granted, expressly or by necessary implication. I confess that I cannot grasp the thought that Congress, which lives and moves and has its being in the Constitution, and is consequently the mere creature of that instrument, can, at its pleasure, legislate or exclude its creator from territories which were acquired only by authority of the Constitution.</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4007775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1524000" y="381000"/>
            <a:ext cx="6400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dirty="0" smtClean="0">
                <a:solidFill>
                  <a:prstClr val="black"/>
                </a:solidFill>
                <a:cs typeface="Arial" charset="0"/>
              </a:rPr>
              <a:t>ARTICLE </a:t>
            </a:r>
            <a:r>
              <a:rPr lang="en-US" altLang="en-US" dirty="0" smtClean="0">
                <a:solidFill>
                  <a:prstClr val="black"/>
                </a:solidFill>
                <a:cs typeface="Arial" charset="0"/>
              </a:rPr>
              <a:t>XI</a:t>
            </a:r>
            <a:endParaRPr lang="en-US" altLang="en-US" dirty="0">
              <a:solidFill>
                <a:prstClr val="black"/>
              </a:solidFill>
              <a:cs typeface="Arial" charset="0"/>
            </a:endParaRPr>
          </a:p>
          <a:p>
            <a:pPr fontAlgn="base">
              <a:spcBef>
                <a:spcPct val="0"/>
              </a:spcBef>
              <a:spcAft>
                <a:spcPct val="0"/>
              </a:spcAft>
            </a:pPr>
            <a:endParaRPr lang="en-US" altLang="en-US" dirty="0">
              <a:solidFill>
                <a:prstClr val="black"/>
              </a:solidFill>
              <a:cs typeface="Arial" charset="0"/>
            </a:endParaRPr>
          </a:p>
          <a:p>
            <a:pPr fontAlgn="base">
              <a:spcBef>
                <a:spcPct val="0"/>
              </a:spcBef>
              <a:spcAft>
                <a:spcPct val="0"/>
              </a:spcAft>
            </a:pPr>
            <a:r>
              <a:rPr lang="en-US" altLang="en-US" dirty="0">
                <a:solidFill>
                  <a:prstClr val="black"/>
                </a:solidFill>
                <a:cs typeface="Arial" charset="0"/>
              </a:rPr>
              <a:t>Any war or threat of war, whether immediately affecting any of the Members of the League or not, is hereby declared a matter of concern to the whole League, and the League shall take any action that may be deemed wise and effectual to safeguard the peace of nations. In case any such emergency should arise the Secretary General shall on the request of any Member of the League forthwith summon a meeting of the Council.</a:t>
            </a:r>
          </a:p>
          <a:p>
            <a:pPr fontAlgn="base">
              <a:spcBef>
                <a:spcPct val="0"/>
              </a:spcBef>
              <a:spcAft>
                <a:spcPct val="0"/>
              </a:spcAft>
            </a:pPr>
            <a:endParaRPr lang="en-US" altLang="en-US" dirty="0">
              <a:solidFill>
                <a:prstClr val="black"/>
              </a:solidFill>
              <a:cs typeface="Arial" charset="0"/>
            </a:endParaRPr>
          </a:p>
          <a:p>
            <a:pPr fontAlgn="base">
              <a:spcBef>
                <a:spcPct val="0"/>
              </a:spcBef>
              <a:spcAft>
                <a:spcPct val="0"/>
              </a:spcAft>
            </a:pPr>
            <a:r>
              <a:rPr lang="en-US" altLang="en-US" dirty="0">
                <a:solidFill>
                  <a:prstClr val="black"/>
                </a:solidFill>
                <a:cs typeface="Arial" charset="0"/>
              </a:rPr>
              <a:t>It is also declared to be the friendly right of </a:t>
            </a:r>
            <a:r>
              <a:rPr lang="en-US" altLang="en-US" b="1" dirty="0">
                <a:solidFill>
                  <a:srgbClr val="FF0000"/>
                </a:solidFill>
                <a:cs typeface="Arial" charset="0"/>
              </a:rPr>
              <a:t>each Member of the League to bring to the attention of the Assembly or of the Council any circumstance whatever affecting international relations which threatens to disturb international peace </a:t>
            </a:r>
            <a:r>
              <a:rPr lang="en-US" altLang="en-US" dirty="0">
                <a:solidFill>
                  <a:prstClr val="black"/>
                </a:solidFill>
                <a:cs typeface="Arial" charset="0"/>
              </a:rPr>
              <a:t>or the good understanding between nations upon which peace depends.</a:t>
            </a:r>
          </a:p>
          <a:p>
            <a:pPr fontAlgn="base">
              <a:spcBef>
                <a:spcPct val="0"/>
              </a:spcBef>
              <a:spcAft>
                <a:spcPct val="0"/>
              </a:spcAft>
            </a:pPr>
            <a:endParaRPr lang="en-US" altLang="en-US" dirty="0">
              <a:solidFill>
                <a:prstClr val="black"/>
              </a:solidFill>
              <a:cs typeface="Arial" charset="0"/>
            </a:endParaRPr>
          </a:p>
        </p:txBody>
      </p:sp>
    </p:spTree>
    <p:extLst>
      <p:ext uri="{BB962C8B-B14F-4D97-AF65-F5344CB8AC3E}">
        <p14:creationId xmlns:p14="http://schemas.microsoft.com/office/powerpoint/2010/main" val="2497417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russian_civil_w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5850" y="0"/>
            <a:ext cx="6972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2945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American_troops_in_Vladivostok_1918_HD-SN-99-02013.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1825"/>
            <a:ext cx="9144000" cy="559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1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learncalifornia.org/GoDocUserFiles/1833.f3757-43-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962" y="-54673"/>
            <a:ext cx="8695038" cy="683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377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nicaragu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6025" y="0"/>
            <a:ext cx="671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2086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upload.wikimedia.org/wikipedia/commons/archive/6/61/20080909212854!Henry_Stimson,_Harris_%26_Ewing_bw_photo_portrait,_19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5" y="77563"/>
            <a:ext cx="4585045"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4572000" y="77563"/>
            <a:ext cx="4682134" cy="6633023"/>
          </a:xfrm>
          <a:prstGeom prst="rect">
            <a:avLst/>
          </a:prstGeom>
        </p:spPr>
      </p:pic>
    </p:spTree>
    <p:extLst>
      <p:ext uri="{BB962C8B-B14F-4D97-AF65-F5344CB8AC3E}">
        <p14:creationId xmlns:p14="http://schemas.microsoft.com/office/powerpoint/2010/main" val="3720597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descr="http://www.latinamericanstudies.org/sandino/marines-ocotal-1.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endParaRPr lang="en-US" altLang="en-US" smtClean="0">
              <a:solidFill>
                <a:prstClr val="black"/>
              </a:solidFill>
              <a:cs typeface="Arial" charset="0"/>
            </a:endParaRPr>
          </a:p>
        </p:txBody>
      </p:sp>
      <p:pic>
        <p:nvPicPr>
          <p:cNvPr id="30723" name="Picture 4" descr="http://www.latinamericanstudies.org/sandino/marines-ocota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3" y="457200"/>
            <a:ext cx="88677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670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14400"/>
            <a:ext cx="3848100" cy="5086350"/>
          </a:xfrm>
          <a:prstGeom prst="rect">
            <a:avLst/>
          </a:prstGeom>
        </p:spPr>
      </p:pic>
      <p:pic>
        <p:nvPicPr>
          <p:cNvPr id="3" name="Picture 2"/>
          <p:cNvPicPr>
            <a:picLocks noChangeAspect="1"/>
          </p:cNvPicPr>
          <p:nvPr/>
        </p:nvPicPr>
        <p:blipFill>
          <a:blip r:embed="rId3"/>
          <a:stretch>
            <a:fillRect/>
          </a:stretch>
        </p:blipFill>
        <p:spPr>
          <a:xfrm>
            <a:off x="5305425" y="914400"/>
            <a:ext cx="3800475" cy="5038725"/>
          </a:xfrm>
          <a:prstGeom prst="rect">
            <a:avLst/>
          </a:prstGeom>
        </p:spPr>
      </p:pic>
    </p:spTree>
    <p:extLst>
      <p:ext uri="{BB962C8B-B14F-4D97-AF65-F5344CB8AC3E}">
        <p14:creationId xmlns:p14="http://schemas.microsoft.com/office/powerpoint/2010/main" val="1903485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Clarence Cleveland Dill.jpg"/>
          <p:cNvPicPr>
            <a:picLocks noChangeAspect="1" noChangeArrowheads="1"/>
          </p:cNvPicPr>
          <p:nvPr/>
        </p:nvPicPr>
        <p:blipFill>
          <a:blip r:embed="rId3" cstate="print"/>
          <a:srcRect/>
          <a:stretch>
            <a:fillRect/>
          </a:stretch>
        </p:blipFill>
        <p:spPr bwMode="auto">
          <a:xfrm>
            <a:off x="152400" y="152400"/>
            <a:ext cx="4317997" cy="6096000"/>
          </a:xfrm>
          <a:prstGeom prst="rect">
            <a:avLst/>
          </a:prstGeom>
          <a:noFill/>
        </p:spPr>
      </p:pic>
      <p:pic>
        <p:nvPicPr>
          <p:cNvPr id="2" name="Picture 1"/>
          <p:cNvPicPr>
            <a:picLocks noChangeAspect="1"/>
          </p:cNvPicPr>
          <p:nvPr/>
        </p:nvPicPr>
        <p:blipFill>
          <a:blip r:embed="rId4"/>
          <a:stretch>
            <a:fillRect/>
          </a:stretch>
        </p:blipFill>
        <p:spPr>
          <a:xfrm>
            <a:off x="6553200" y="152400"/>
            <a:ext cx="2085975" cy="2505075"/>
          </a:xfrm>
          <a:prstGeom prst="rect">
            <a:avLst/>
          </a:prstGeom>
        </p:spPr>
      </p:pic>
      <p:pic>
        <p:nvPicPr>
          <p:cNvPr id="3" name="Picture 2"/>
          <p:cNvPicPr>
            <a:picLocks noChangeAspect="1"/>
          </p:cNvPicPr>
          <p:nvPr/>
        </p:nvPicPr>
        <p:blipFill>
          <a:blip r:embed="rId5"/>
          <a:stretch>
            <a:fillRect/>
          </a:stretch>
        </p:blipFill>
        <p:spPr>
          <a:xfrm>
            <a:off x="6542809" y="2895600"/>
            <a:ext cx="2314575" cy="3590925"/>
          </a:xfrm>
          <a:prstGeom prst="rect">
            <a:avLst/>
          </a:prstGeom>
        </p:spPr>
      </p:pic>
    </p:spTree>
    <p:extLst>
      <p:ext uri="{BB962C8B-B14F-4D97-AF65-F5344CB8AC3E}">
        <p14:creationId xmlns:p14="http://schemas.microsoft.com/office/powerpoint/2010/main" val="270629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152400"/>
            <a:ext cx="4904560" cy="6172200"/>
          </a:xfrm>
          <a:prstGeom prst="rect">
            <a:avLst/>
          </a:prstGeom>
        </p:spPr>
      </p:pic>
      <p:sp>
        <p:nvSpPr>
          <p:cNvPr id="3" name="TextBox 2"/>
          <p:cNvSpPr txBox="1"/>
          <p:nvPr/>
        </p:nvSpPr>
        <p:spPr>
          <a:xfrm>
            <a:off x="152400" y="838200"/>
            <a:ext cx="4038600" cy="3385542"/>
          </a:xfrm>
          <a:prstGeom prst="rect">
            <a:avLst/>
          </a:prstGeom>
          <a:noFill/>
        </p:spPr>
        <p:txBody>
          <a:bodyPr wrap="square" rtlCol="0">
            <a:spAutoFit/>
          </a:bodyPr>
          <a:lstStyle/>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r>
              <a:rPr lang="en-US" sz="2000" dirty="0" smtClean="0">
                <a:solidFill>
                  <a:prstClr val="black"/>
                </a:solidFill>
              </a:rPr>
              <a:t>“When [George Norris] wants to be technical about the use of the term ‘war,’ he should be careful to distinguish the use of the word ‘marines,’ who, everyone recognizes, may be properly used in foreign countries for the protection of American life and property.”</a:t>
            </a:r>
            <a:endParaRPr lang="en-US" sz="2000" dirty="0">
              <a:solidFill>
                <a:prstClr val="black"/>
              </a:solidFill>
            </a:endParaRPr>
          </a:p>
        </p:txBody>
      </p:sp>
    </p:spTree>
    <p:extLst>
      <p:ext uri="{BB962C8B-B14F-4D97-AF65-F5344CB8AC3E}">
        <p14:creationId xmlns:p14="http://schemas.microsoft.com/office/powerpoint/2010/main" val="274539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685800"/>
            <a:ext cx="3733800" cy="5117163"/>
          </a:xfrm>
          <a:prstGeom prst="rect">
            <a:avLst/>
          </a:prstGeom>
        </p:spPr>
      </p:pic>
      <p:sp>
        <p:nvSpPr>
          <p:cNvPr id="3" name="TextBox 2"/>
          <p:cNvSpPr txBox="1"/>
          <p:nvPr/>
        </p:nvSpPr>
        <p:spPr>
          <a:xfrm>
            <a:off x="4800600" y="1219200"/>
            <a:ext cx="4114800" cy="3754874"/>
          </a:xfrm>
          <a:prstGeom prst="rect">
            <a:avLst/>
          </a:prstGeom>
          <a:noFill/>
        </p:spPr>
        <p:txBody>
          <a:bodyPr wrap="square" rtlCol="0">
            <a:spAutoFit/>
          </a:bodyPr>
          <a:lstStyle/>
          <a:p>
            <a:endParaRPr lang="en-US" dirty="0" smtClean="0">
              <a:solidFill>
                <a:prstClr val="black"/>
              </a:solidFill>
            </a:endParaRPr>
          </a:p>
          <a:p>
            <a:r>
              <a:rPr lang="en-US" sz="2000" dirty="0" smtClean="0">
                <a:solidFill>
                  <a:prstClr val="black"/>
                </a:solidFill>
              </a:rPr>
              <a:t>“The blood of these [Nicaraguan] boys, of these men, of these women and children, is upon the hands of those who have directed the hostile and war activities against the Republic of Nicaragua, acts contrary to all precedent in the history of this Republic, contrary to the law and the Constitution of this Republic, contrary to the rules and customs that prevail among the nations of the world.”</a:t>
            </a:r>
            <a:endParaRPr lang="en-US" sz="2000" dirty="0">
              <a:solidFill>
                <a:prstClr val="black"/>
              </a:solidFill>
            </a:endParaRPr>
          </a:p>
        </p:txBody>
      </p:sp>
    </p:spTree>
    <p:extLst>
      <p:ext uri="{BB962C8B-B14F-4D97-AF65-F5344CB8AC3E}">
        <p14:creationId xmlns:p14="http://schemas.microsoft.com/office/powerpoint/2010/main" val="498010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457200"/>
            <a:ext cx="6096000" cy="2031325"/>
          </a:xfrm>
          <a:prstGeom prst="rect">
            <a:avLst/>
          </a:prstGeom>
          <a:noFill/>
        </p:spPr>
        <p:txBody>
          <a:bodyPr wrap="square" rtlCol="0">
            <a:spAutoFit/>
          </a:bodyPr>
          <a:lstStyle/>
          <a:p>
            <a:pPr algn="ctr"/>
            <a:r>
              <a:rPr lang="en-US" dirty="0" smtClean="0">
                <a:solidFill>
                  <a:prstClr val="black"/>
                </a:solidFill>
              </a:rPr>
              <a:t>Neutrality Act (1935)</a:t>
            </a:r>
          </a:p>
          <a:p>
            <a:endParaRPr lang="en-US" dirty="0">
              <a:solidFill>
                <a:prstClr val="black"/>
              </a:solidFill>
            </a:endParaRPr>
          </a:p>
          <a:p>
            <a:pPr marL="285750" indent="-285750">
              <a:buFont typeface="Arial" panose="020B0604020202020204" pitchFamily="34" charset="0"/>
              <a:buChar char="•"/>
            </a:pPr>
            <a:r>
              <a:rPr lang="en-US" dirty="0" smtClean="0">
                <a:solidFill>
                  <a:prstClr val="black"/>
                </a:solidFill>
              </a:rPr>
              <a:t>Embargo on all war materiel (arms, ammunition, etc.) to countries at war—applies to all U.S.-owned companies</a:t>
            </a:r>
          </a:p>
          <a:p>
            <a:pPr marL="285750" indent="-285750">
              <a:buFont typeface="Arial" panose="020B0604020202020204" pitchFamily="34" charset="0"/>
              <a:buChar char="•"/>
            </a:pPr>
            <a:endParaRPr lang="en-US" dirty="0">
              <a:solidFill>
                <a:prstClr val="black"/>
              </a:solidFill>
            </a:endParaRPr>
          </a:p>
          <a:p>
            <a:pPr marL="285750" indent="-285750">
              <a:buFont typeface="Arial" panose="020B0604020202020204" pitchFamily="34" charset="0"/>
              <a:buChar char="•"/>
            </a:pPr>
            <a:r>
              <a:rPr lang="en-US" dirty="0" smtClean="0">
                <a:solidFill>
                  <a:prstClr val="black"/>
                </a:solidFill>
              </a:rPr>
              <a:t>American citizens travel on ships of warring countries at their own risk</a:t>
            </a:r>
            <a:endParaRPr lang="en-US" dirty="0">
              <a:solidFill>
                <a:prstClr val="black"/>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2895600"/>
            <a:ext cx="5126567" cy="369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1116" y="2705202"/>
            <a:ext cx="5126567" cy="3848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92065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164" y="20370"/>
            <a:ext cx="6801836" cy="6761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2150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co.jpg"/>
          <p:cNvPicPr>
            <a:picLocks noChangeAspect="1"/>
          </p:cNvPicPr>
          <p:nvPr/>
        </p:nvPicPr>
        <p:blipFill>
          <a:blip r:embed="rId3" cstate="print"/>
          <a:stretch>
            <a:fillRect/>
          </a:stretch>
        </p:blipFill>
        <p:spPr>
          <a:xfrm>
            <a:off x="31595" y="0"/>
            <a:ext cx="5301234" cy="3429000"/>
          </a:xfrm>
          <a:prstGeom prst="rect">
            <a:avLst/>
          </a:prstGeom>
        </p:spPr>
      </p:pic>
      <p:pic>
        <p:nvPicPr>
          <p:cNvPr id="3" name="Picture 2"/>
          <p:cNvPicPr>
            <a:picLocks noChangeAspect="1"/>
          </p:cNvPicPr>
          <p:nvPr/>
        </p:nvPicPr>
        <p:blipFill>
          <a:blip r:embed="rId4"/>
          <a:stretch>
            <a:fillRect/>
          </a:stretch>
        </p:blipFill>
        <p:spPr>
          <a:xfrm>
            <a:off x="4121573" y="3047670"/>
            <a:ext cx="5054022" cy="3810330"/>
          </a:xfrm>
          <a:prstGeom prst="rect">
            <a:avLst/>
          </a:prstGeom>
        </p:spPr>
      </p:pic>
    </p:spTree>
    <p:extLst>
      <p:ext uri="{BB962C8B-B14F-4D97-AF65-F5344CB8AC3E}">
        <p14:creationId xmlns:p14="http://schemas.microsoft.com/office/powerpoint/2010/main" val="14722629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457200"/>
            <a:ext cx="6096000" cy="2031325"/>
          </a:xfrm>
          <a:prstGeom prst="rect">
            <a:avLst/>
          </a:prstGeom>
          <a:noFill/>
        </p:spPr>
        <p:txBody>
          <a:bodyPr wrap="square" rtlCol="0">
            <a:spAutoFit/>
          </a:bodyPr>
          <a:lstStyle/>
          <a:p>
            <a:pPr algn="ctr"/>
            <a:r>
              <a:rPr lang="en-US" dirty="0" smtClean="0"/>
              <a:t>Neutrality Act (1935)</a:t>
            </a:r>
          </a:p>
          <a:p>
            <a:endParaRPr lang="en-US" dirty="0"/>
          </a:p>
          <a:p>
            <a:pPr marL="285750" indent="-285750">
              <a:buFont typeface="Arial" panose="020B0604020202020204" pitchFamily="34" charset="0"/>
              <a:buChar char="•"/>
            </a:pPr>
            <a:r>
              <a:rPr lang="en-US" dirty="0" smtClean="0"/>
              <a:t>Embargo on all war materiel (arms, ammunition, etc.) to countries at war—applies to all U.S.-owned companies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American citizens travel on ships of warring countries at their own risk</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2895600"/>
            <a:ext cx="5126567" cy="369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1116" y="2705202"/>
            <a:ext cx="5126567" cy="3848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81704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28600"/>
            <a:ext cx="7620000" cy="5878532"/>
          </a:xfrm>
          <a:prstGeom prst="rect">
            <a:avLst/>
          </a:prstGeom>
          <a:noFill/>
        </p:spPr>
        <p:txBody>
          <a:bodyPr wrap="square" rtlCol="0">
            <a:spAutoFit/>
          </a:bodyPr>
          <a:lstStyle/>
          <a:p>
            <a:pPr algn="ctr"/>
            <a:r>
              <a:rPr lang="en-US" i="1" dirty="0" smtClean="0"/>
              <a:t>U.S. v. Curtiss-Wright Export Co. </a:t>
            </a:r>
            <a:r>
              <a:rPr lang="en-US" dirty="0" smtClean="0"/>
              <a:t>(1936)</a:t>
            </a:r>
          </a:p>
          <a:p>
            <a:endParaRPr lang="en-US" dirty="0"/>
          </a:p>
          <a:p>
            <a:r>
              <a:rPr lang="en-US" sz="2000" dirty="0" smtClean="0"/>
              <a:t> The </a:t>
            </a:r>
            <a:r>
              <a:rPr lang="en-US" sz="2000" dirty="0"/>
              <a:t>whole aim of the resolution is to affect a situation entirely external to the United States, and falling within the category of foreign </a:t>
            </a:r>
            <a:r>
              <a:rPr lang="en-US" sz="2000" dirty="0" smtClean="0"/>
              <a:t>affairs . . . </a:t>
            </a:r>
            <a:r>
              <a:rPr lang="en-US" sz="2000" dirty="0"/>
              <a:t>In other words, assuming (but not deciding) that the challenged delegation, if it were confined to internal affairs, would be invalid, may it nevertheless be sustained on the ground that its exclusive aim is to afford a remedy for a hurtful condition within foreign territory</a:t>
            </a:r>
            <a:r>
              <a:rPr lang="en-US" sz="2000" dirty="0" smtClean="0"/>
              <a:t>? . . .</a:t>
            </a:r>
          </a:p>
          <a:p>
            <a:endParaRPr lang="en-US" sz="2000" dirty="0"/>
          </a:p>
          <a:p>
            <a:r>
              <a:rPr lang="en-US" sz="2000" dirty="0"/>
              <a:t>The President is the constitutional representative of the United States with regard to foreign </a:t>
            </a:r>
            <a:r>
              <a:rPr lang="en-US" sz="2000" dirty="0" smtClean="0"/>
              <a:t>nations . . . </a:t>
            </a:r>
            <a:r>
              <a:rPr lang="en-US" sz="2000" dirty="0" smtClean="0"/>
              <a:t>Not </a:t>
            </a:r>
            <a:r>
              <a:rPr lang="en-US" sz="2000" dirty="0" smtClean="0"/>
              <a:t>only is </a:t>
            </a:r>
            <a:r>
              <a:rPr lang="en-US" sz="2000" dirty="0"/>
              <a:t>the federal power over external affairs in origin and essential character different from that over internal affairs, but participation in the exercise of the power is significantly limited. In this vast external realm, with its important, complicated, delicate and manifold problems, </a:t>
            </a:r>
            <a:r>
              <a:rPr lang="en-US" sz="2000" b="1" dirty="0">
                <a:solidFill>
                  <a:srgbClr val="FF0000"/>
                </a:solidFill>
              </a:rPr>
              <a:t>the President alone has the power to speak or listen as a representative of the nation. He makes treaties with the advice and consent of the Senate; but he alone negotiates. Into the field of negotiation the Senate cannot intrude, and Congress itself is powerless to invade it</a:t>
            </a:r>
            <a:r>
              <a:rPr lang="en-US" sz="2000" dirty="0" smtClean="0"/>
              <a:t>.</a:t>
            </a:r>
            <a:endParaRPr lang="en-US" sz="2000" dirty="0"/>
          </a:p>
        </p:txBody>
      </p:sp>
    </p:spTree>
    <p:extLst>
      <p:ext uri="{BB962C8B-B14F-4D97-AF65-F5344CB8AC3E}">
        <p14:creationId xmlns:p14="http://schemas.microsoft.com/office/powerpoint/2010/main" val="24267835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mikeferner.org/files/images/nuremberg%20-%20jackson_2.gif"/>
          <p:cNvPicPr>
            <a:picLocks noChangeAspect="1" noChangeArrowheads="1"/>
          </p:cNvPicPr>
          <p:nvPr/>
        </p:nvPicPr>
        <p:blipFill>
          <a:blip r:embed="rId3" cstate="print"/>
          <a:srcRect/>
          <a:stretch>
            <a:fillRect/>
          </a:stretch>
        </p:blipFill>
        <p:spPr bwMode="auto">
          <a:xfrm>
            <a:off x="114885" y="227631"/>
            <a:ext cx="8800515" cy="6096969"/>
          </a:xfrm>
          <a:prstGeom prst="rect">
            <a:avLst/>
          </a:prstGeom>
          <a:noFill/>
        </p:spPr>
      </p:pic>
    </p:spTree>
    <p:extLst>
      <p:ext uri="{BB962C8B-B14F-4D97-AF65-F5344CB8AC3E}">
        <p14:creationId xmlns:p14="http://schemas.microsoft.com/office/powerpoint/2010/main" val="1648036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457200"/>
            <a:ext cx="6705600" cy="4524315"/>
          </a:xfrm>
          <a:prstGeom prst="rect">
            <a:avLst/>
          </a:prstGeom>
          <a:noFill/>
        </p:spPr>
        <p:txBody>
          <a:bodyPr wrap="square" rtlCol="0">
            <a:spAutoFit/>
          </a:bodyPr>
          <a:lstStyle/>
          <a:p>
            <a:pPr algn="ctr"/>
            <a:r>
              <a:rPr lang="en-US" dirty="0" smtClean="0">
                <a:solidFill>
                  <a:prstClr val="black"/>
                </a:solidFill>
              </a:rPr>
              <a:t>Jackson at Nuremberg (1945)</a:t>
            </a:r>
          </a:p>
          <a:p>
            <a:endParaRPr lang="en-US" dirty="0" smtClean="0">
              <a:solidFill>
                <a:prstClr val="black"/>
              </a:solidFill>
            </a:endParaRPr>
          </a:p>
          <a:p>
            <a:r>
              <a:rPr lang="en-US" dirty="0" smtClean="0">
                <a:solidFill>
                  <a:prstClr val="black"/>
                </a:solidFill>
              </a:rPr>
              <a:t>The privilege of opening the first trial in history for crimes against the peace of the world imposes a grave responsibility. </a:t>
            </a:r>
            <a:r>
              <a:rPr lang="en-US" b="1" dirty="0" smtClean="0">
                <a:solidFill>
                  <a:srgbClr val="FF0000"/>
                </a:solidFill>
              </a:rPr>
              <a:t>The wrongs which we seek to condemn and punish have been so calculated, so malignant, and so devastating, that civilization cannot tolerate their being ignored, because it cannot survive their being repeated. That four great nations, flushed with victory and stung with injury stay the hand of vengeance and voluntarily submit their captive enemies to the judgment of the law is one of the most significant tributes that Power has ever paid to Reason . . .</a:t>
            </a:r>
          </a:p>
          <a:p>
            <a:endParaRPr lang="en-US" b="1" dirty="0" smtClean="0">
              <a:solidFill>
                <a:prstClr val="black"/>
              </a:solidFill>
            </a:endParaRPr>
          </a:p>
          <a:p>
            <a:r>
              <a:rPr lang="en-US" dirty="0" smtClean="0">
                <a:solidFill>
                  <a:prstClr val="black"/>
                </a:solidFill>
              </a:rPr>
              <a:t>Let me make clear that while this law is first applied against German aggressors, the law includes, and if it is to serve a useful purpose it must condemn aggression by any other nations, including those which sit here now in judgment.”</a:t>
            </a:r>
            <a:endParaRPr lang="en-US" dirty="0">
              <a:solidFill>
                <a:prstClr val="black"/>
              </a:solidFill>
            </a:endParaRPr>
          </a:p>
        </p:txBody>
      </p:sp>
    </p:spTree>
    <p:extLst>
      <p:ext uri="{BB962C8B-B14F-4D97-AF65-F5344CB8AC3E}">
        <p14:creationId xmlns:p14="http://schemas.microsoft.com/office/powerpoint/2010/main" val="1332418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371"/>
            <a:ext cx="9220200" cy="6612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5081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cache4.asset-cache.net/xc/3323947.jpg?v=1&amp;c=IWSAsset&amp;k=2&amp;d=45B0EB3381F7834DF502727AB2772A2326E21A4F63894A0E5223CE6E4BAF89B1"/>
          <p:cNvPicPr>
            <a:picLocks noChangeAspect="1" noChangeArrowheads="1"/>
          </p:cNvPicPr>
          <p:nvPr/>
        </p:nvPicPr>
        <p:blipFill>
          <a:blip r:embed="rId3" cstate="print"/>
          <a:srcRect/>
          <a:stretch>
            <a:fillRect/>
          </a:stretch>
        </p:blipFill>
        <p:spPr bwMode="auto">
          <a:xfrm>
            <a:off x="2010353" y="228600"/>
            <a:ext cx="5078845" cy="6324600"/>
          </a:xfrm>
          <a:prstGeom prst="rect">
            <a:avLst/>
          </a:prstGeom>
          <a:noFill/>
        </p:spPr>
      </p:pic>
    </p:spTree>
    <p:extLst>
      <p:ext uri="{BB962C8B-B14F-4D97-AF65-F5344CB8AC3E}">
        <p14:creationId xmlns:p14="http://schemas.microsoft.com/office/powerpoint/2010/main" val="225844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71885"/>
            <a:ext cx="8839199" cy="5714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9755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315200" cy="5078313"/>
          </a:xfrm>
          <a:prstGeom prst="rect">
            <a:avLst/>
          </a:prstGeom>
          <a:noFill/>
        </p:spPr>
        <p:txBody>
          <a:bodyPr wrap="square" rtlCol="0">
            <a:spAutoFit/>
          </a:bodyPr>
          <a:lstStyle/>
          <a:p>
            <a:pPr algn="ctr"/>
            <a:r>
              <a:rPr lang="en-US" i="1" dirty="0" smtClean="0">
                <a:solidFill>
                  <a:prstClr val="black"/>
                </a:solidFill>
              </a:rPr>
              <a:t>Dennis v. United States </a:t>
            </a:r>
            <a:r>
              <a:rPr lang="en-US" dirty="0" smtClean="0">
                <a:solidFill>
                  <a:prstClr val="black"/>
                </a:solidFill>
              </a:rPr>
              <a:t>(1951)</a:t>
            </a:r>
          </a:p>
          <a:p>
            <a:endParaRPr lang="en-US" dirty="0" smtClean="0">
              <a:solidFill>
                <a:prstClr val="black"/>
              </a:solidFill>
            </a:endParaRPr>
          </a:p>
          <a:p>
            <a:r>
              <a:rPr lang="en-US" dirty="0" smtClean="0">
                <a:solidFill>
                  <a:prstClr val="black"/>
                </a:solidFill>
              </a:rPr>
              <a:t>Overthrow of the Government by force and violence is certainly a substantial enough interest for the Government to limit speech. Indeed, this is the ultimate value of any society, for if a society cannot protect its very structure from armed internal attack, it must follow that no subordinate value can be protected. If, then, this interest may be protected, the literal problem which is presented is what has been meant by the use of the phrase “clear and present danger” of the utterances bringing about the evil within the power of Congress to punish.</a:t>
            </a:r>
          </a:p>
          <a:p>
            <a:endParaRPr lang="en-US" dirty="0" smtClean="0">
              <a:solidFill>
                <a:prstClr val="black"/>
              </a:solidFill>
            </a:endParaRPr>
          </a:p>
          <a:p>
            <a:r>
              <a:rPr lang="en-US" b="1" dirty="0" smtClean="0">
                <a:solidFill>
                  <a:srgbClr val="FF0000"/>
                </a:solidFill>
              </a:rPr>
              <a:t>Obviously, the words cannot mean that, before the Government may act, it must wait until the putsch is about to be executed, the plans have been laid and the signal is awaited. If Government is aware that a group aiming at its overthrow is attempting to indoctrinate its members and to commit them to a course whereby they will strike when the leaders feel the circumstances permit, action by the Government is required. </a:t>
            </a:r>
          </a:p>
          <a:p>
            <a:endParaRPr lang="en-US" dirty="0">
              <a:solidFill>
                <a:prstClr val="black"/>
              </a:solidFill>
            </a:endParaRPr>
          </a:p>
        </p:txBody>
      </p:sp>
    </p:spTree>
    <p:extLst>
      <p:ext uri="{BB962C8B-B14F-4D97-AF65-F5344CB8AC3E}">
        <p14:creationId xmlns:p14="http://schemas.microsoft.com/office/powerpoint/2010/main" val="2530642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52400"/>
            <a:ext cx="7239000" cy="5078313"/>
          </a:xfrm>
          <a:prstGeom prst="rect">
            <a:avLst/>
          </a:prstGeom>
          <a:noFill/>
        </p:spPr>
        <p:txBody>
          <a:bodyPr wrap="square" rtlCol="0">
            <a:spAutoFit/>
          </a:bodyPr>
          <a:lstStyle/>
          <a:p>
            <a:pPr algn="ctr"/>
            <a:r>
              <a:rPr lang="en-US" i="1" dirty="0" smtClean="0">
                <a:solidFill>
                  <a:prstClr val="black"/>
                </a:solidFill>
              </a:rPr>
              <a:t>Dennis</a:t>
            </a:r>
            <a:r>
              <a:rPr lang="en-US" dirty="0" smtClean="0">
                <a:solidFill>
                  <a:prstClr val="black"/>
                </a:solidFill>
              </a:rPr>
              <a:t> –Black dissent</a:t>
            </a:r>
          </a:p>
          <a:p>
            <a:endParaRPr lang="en-US" dirty="0" smtClean="0">
              <a:solidFill>
                <a:prstClr val="black"/>
              </a:solidFill>
            </a:endParaRPr>
          </a:p>
          <a:p>
            <a:r>
              <a:rPr lang="en-US" dirty="0" smtClean="0">
                <a:solidFill>
                  <a:prstClr val="black"/>
                </a:solidFill>
              </a:rPr>
              <a:t>The opinions for </a:t>
            </a:r>
            <a:r>
              <a:rPr lang="en-US" dirty="0" err="1" smtClean="0">
                <a:solidFill>
                  <a:prstClr val="black"/>
                </a:solidFill>
              </a:rPr>
              <a:t>affirmance</a:t>
            </a:r>
            <a:r>
              <a:rPr lang="en-US" dirty="0" smtClean="0">
                <a:solidFill>
                  <a:prstClr val="black"/>
                </a:solidFill>
              </a:rPr>
              <a:t> indicate that the chief reason for jettisoning the rule is the expressed fear that advocacy of Communist doctrine endangers the safety of the Republic. Undoubtedly a governmental policy of unfettered communication of ideas does entail dangers. To the Founders of this Nation, however, the benefits derived from free expression were worth the risk. They embodied this philosophy in the First Amendment's command that “Congress shall make no law . . . abridging the freedom of speech, or of the press. . . .” I have always believed that the First Amendment is the keystone of our Government, that the freedoms it guarantees provide the best insurance against destruction of all freedom. . .</a:t>
            </a:r>
          </a:p>
          <a:p>
            <a:endParaRPr lang="en-US" dirty="0" smtClean="0">
              <a:solidFill>
                <a:prstClr val="black"/>
              </a:solidFill>
            </a:endParaRPr>
          </a:p>
          <a:p>
            <a:r>
              <a:rPr lang="en-US" b="1" dirty="0" smtClean="0">
                <a:solidFill>
                  <a:srgbClr val="FF0000"/>
                </a:solidFill>
              </a:rPr>
              <a:t>Public opinion being what it now is, few will protest the conviction of these Communist petitioners. There is hope, however, that, in calmer times, when present pressures, passions and fears subside, this or some later Court will restore the First Amendment liberties to the high preferred place where they belong in a free society.</a:t>
            </a:r>
            <a:endParaRPr lang="en-US" b="1" dirty="0">
              <a:solidFill>
                <a:srgbClr val="FF0000"/>
              </a:solidFill>
            </a:endParaRPr>
          </a:p>
        </p:txBody>
      </p:sp>
    </p:spTree>
    <p:extLst>
      <p:ext uri="{BB962C8B-B14F-4D97-AF65-F5344CB8AC3E}">
        <p14:creationId xmlns:p14="http://schemas.microsoft.com/office/powerpoint/2010/main" val="795120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ohiohistorycentral.org/images/937.jpg"/>
          <p:cNvPicPr>
            <a:picLocks noChangeAspect="1" noChangeArrowheads="1"/>
          </p:cNvPicPr>
          <p:nvPr/>
        </p:nvPicPr>
        <p:blipFill>
          <a:blip r:embed="rId3" cstate="print"/>
          <a:srcRect/>
          <a:stretch>
            <a:fillRect/>
          </a:stretch>
        </p:blipFill>
        <p:spPr bwMode="auto">
          <a:xfrm>
            <a:off x="2027978" y="65270"/>
            <a:ext cx="4449022" cy="6564130"/>
          </a:xfrm>
          <a:prstGeom prst="rect">
            <a:avLst/>
          </a:prstGeom>
          <a:noFill/>
        </p:spPr>
      </p:pic>
    </p:spTree>
    <p:extLst>
      <p:ext uri="{BB962C8B-B14F-4D97-AF65-F5344CB8AC3E}">
        <p14:creationId xmlns:p14="http://schemas.microsoft.com/office/powerpoint/2010/main" val="702777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replay.waybackmachine.org/20080227164800/http:/history.sandiego.edu/gen/USPics8/25015.jpg"/>
          <p:cNvPicPr>
            <a:picLocks noChangeAspect="1" noChangeArrowheads="1"/>
          </p:cNvPicPr>
          <p:nvPr/>
        </p:nvPicPr>
        <p:blipFill>
          <a:blip r:embed="rId3" cstate="print"/>
          <a:srcRect/>
          <a:stretch>
            <a:fillRect/>
          </a:stretch>
        </p:blipFill>
        <p:spPr bwMode="auto">
          <a:xfrm>
            <a:off x="886209" y="0"/>
            <a:ext cx="7354423" cy="6858000"/>
          </a:xfrm>
          <a:prstGeom prst="rect">
            <a:avLst/>
          </a:prstGeom>
          <a:noFill/>
        </p:spPr>
      </p:pic>
    </p:spTree>
    <p:extLst>
      <p:ext uri="{BB962C8B-B14F-4D97-AF65-F5344CB8AC3E}">
        <p14:creationId xmlns:p14="http://schemas.microsoft.com/office/powerpoint/2010/main" val="2527957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96200" cy="6463308"/>
          </a:xfrm>
          <a:prstGeom prst="rect">
            <a:avLst/>
          </a:prstGeom>
          <a:noFill/>
        </p:spPr>
        <p:txBody>
          <a:bodyPr wrap="square" rtlCol="0">
            <a:spAutoFit/>
          </a:bodyPr>
          <a:lstStyle/>
          <a:p>
            <a:pPr algn="ctr"/>
            <a:r>
              <a:rPr lang="en-US" b="1" dirty="0" smtClean="0">
                <a:solidFill>
                  <a:prstClr val="black"/>
                </a:solidFill>
              </a:rPr>
              <a:t>U.S. Congress</a:t>
            </a:r>
          </a:p>
          <a:p>
            <a:pPr algn="ctr"/>
            <a:r>
              <a:rPr lang="en-US" i="1" dirty="0" smtClean="0">
                <a:solidFill>
                  <a:prstClr val="black"/>
                </a:solidFill>
              </a:rPr>
              <a:t>(Approved by House vote 409-3 on January 25, 1955</a:t>
            </a:r>
          </a:p>
          <a:p>
            <a:pPr algn="ctr"/>
            <a:r>
              <a:rPr lang="en-US" i="1" dirty="0" smtClean="0">
                <a:solidFill>
                  <a:prstClr val="black"/>
                </a:solidFill>
              </a:rPr>
              <a:t>and by Senate vote 85-3 on January 28, 1955)</a:t>
            </a:r>
          </a:p>
          <a:p>
            <a:pPr algn="ctr"/>
            <a:endParaRPr lang="en-US" b="1" dirty="0" smtClean="0">
              <a:solidFill>
                <a:prstClr val="black"/>
              </a:solidFill>
            </a:endParaRPr>
          </a:p>
          <a:p>
            <a:pPr algn="ctr"/>
            <a:r>
              <a:rPr lang="en-US" dirty="0" smtClean="0">
                <a:solidFill>
                  <a:prstClr val="black"/>
                </a:solidFill>
              </a:rPr>
              <a:t>U.S. Congressional Authorization for the President to Employ the Armed Forces of the United States to Protect Formosa, the Pescadores, and Related Positions and Territories of That Area</a:t>
            </a:r>
          </a:p>
          <a:p>
            <a:endParaRPr lang="en-US" dirty="0" smtClean="0">
              <a:solidFill>
                <a:prstClr val="black"/>
              </a:solidFill>
            </a:endParaRPr>
          </a:p>
          <a:p>
            <a:r>
              <a:rPr lang="en-US" i="1" dirty="0" smtClean="0">
                <a:solidFill>
                  <a:prstClr val="black"/>
                </a:solidFill>
              </a:rPr>
              <a:t>Resolved by the Senate and House of Representatives of the United States of America in Congress assembled, </a:t>
            </a:r>
            <a:r>
              <a:rPr lang="en-US" dirty="0" smtClean="0">
                <a:solidFill>
                  <a:prstClr val="black"/>
                </a:solidFill>
              </a:rPr>
              <a:t>That the President of the United States be and he hereby </a:t>
            </a:r>
            <a:r>
              <a:rPr lang="en-US" b="1" dirty="0" smtClean="0">
                <a:solidFill>
                  <a:srgbClr val="FF0000"/>
                </a:solidFill>
              </a:rPr>
              <a:t>is authorized to employ the Armed Forces of the United States as he deems necessary </a:t>
            </a:r>
            <a:r>
              <a:rPr lang="en-US" dirty="0" smtClean="0">
                <a:solidFill>
                  <a:prstClr val="black"/>
                </a:solidFill>
              </a:rPr>
              <a:t>for the specific purpose of securing and protecting Formosa and the Pescadores against armed attack, this authority to include the securing and protection of such related positions and territories of that area now in friendly hands and </a:t>
            </a:r>
            <a:r>
              <a:rPr lang="en-US" b="1" dirty="0" smtClean="0">
                <a:solidFill>
                  <a:srgbClr val="FF0000"/>
                </a:solidFill>
              </a:rPr>
              <a:t>the taking of such other measures as he judges to be required or appropriate in assuring the defense of Formosa and the Pescadores</a:t>
            </a:r>
            <a:r>
              <a:rPr lang="en-US" dirty="0" smtClean="0">
                <a:solidFill>
                  <a:prstClr val="black"/>
                </a:solidFill>
              </a:rPr>
              <a:t>.</a:t>
            </a:r>
          </a:p>
          <a:p>
            <a:endParaRPr lang="en-US" dirty="0" smtClean="0">
              <a:solidFill>
                <a:prstClr val="black"/>
              </a:solidFill>
            </a:endParaRPr>
          </a:p>
          <a:p>
            <a:r>
              <a:rPr lang="en-US" dirty="0" smtClean="0">
                <a:solidFill>
                  <a:prstClr val="black"/>
                </a:solidFill>
              </a:rPr>
              <a:t>This resolution shall expire when the President shall determine that the peace and security of the area is reasonably assured by international conditions created by action of the United Nations or otherwise, and shall so report to the Congress.</a:t>
            </a:r>
          </a:p>
          <a:p>
            <a:endParaRPr lang="en-US" dirty="0">
              <a:solidFill>
                <a:prstClr val="black"/>
              </a:solidFill>
            </a:endParaRPr>
          </a:p>
        </p:txBody>
      </p:sp>
    </p:spTree>
    <p:extLst>
      <p:ext uri="{BB962C8B-B14F-4D97-AF65-F5344CB8AC3E}">
        <p14:creationId xmlns:p14="http://schemas.microsoft.com/office/powerpoint/2010/main" val="2763685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extLst>
      <p:ext uri="{BB962C8B-B14F-4D97-AF65-F5344CB8AC3E}">
        <p14:creationId xmlns:p14="http://schemas.microsoft.com/office/powerpoint/2010/main" val="2889101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extLst>
      <p:ext uri="{BB962C8B-B14F-4D97-AF65-F5344CB8AC3E}">
        <p14:creationId xmlns:p14="http://schemas.microsoft.com/office/powerpoint/2010/main" val="14111184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5909310"/>
          </a:xfrm>
          <a:prstGeom prst="rect">
            <a:avLst/>
          </a:prstGeom>
          <a:noFill/>
        </p:spPr>
        <p:txBody>
          <a:bodyPr wrap="square" rtlCol="0">
            <a:spAutoFit/>
          </a:bodyPr>
          <a:lstStyle/>
          <a:p>
            <a:pPr algn="ctr"/>
            <a:r>
              <a:rPr lang="en-US" dirty="0" smtClean="0">
                <a:solidFill>
                  <a:prstClr val="black"/>
                </a:solidFill>
              </a:rPr>
              <a:t>Tonkin Gulf Resolution</a:t>
            </a:r>
          </a:p>
          <a:p>
            <a:endParaRPr lang="en-US" dirty="0">
              <a:solidFill>
                <a:prstClr val="black"/>
              </a:solidFill>
            </a:endParaRPr>
          </a:p>
          <a:p>
            <a:r>
              <a:rPr lang="en-US" b="1" i="1" dirty="0">
                <a:solidFill>
                  <a:prstClr val="black"/>
                </a:solidFill>
              </a:rPr>
              <a:t>Resolved</a:t>
            </a:r>
            <a:r>
              <a:rPr lang="en-US" dirty="0">
                <a:solidFill>
                  <a:prstClr val="black"/>
                </a:solidFill>
              </a:rPr>
              <a:t> </a:t>
            </a:r>
            <a:r>
              <a:rPr lang="en-US" dirty="0" smtClean="0">
                <a:solidFill>
                  <a:prstClr val="black"/>
                </a:solidFill>
              </a:rPr>
              <a:t>… That </a:t>
            </a:r>
            <a:r>
              <a:rPr lang="en-US" dirty="0">
                <a:solidFill>
                  <a:prstClr val="black"/>
                </a:solidFill>
              </a:rPr>
              <a:t>the Congress approves and supports the determination of the President, as Commander in Chief, </a:t>
            </a:r>
            <a:r>
              <a:rPr lang="en-US" b="1" dirty="0">
                <a:solidFill>
                  <a:srgbClr val="FF0000"/>
                </a:solidFill>
              </a:rPr>
              <a:t>to take all necessary measures</a:t>
            </a:r>
            <a:r>
              <a:rPr lang="en-US" dirty="0">
                <a:solidFill>
                  <a:prstClr val="black"/>
                </a:solidFill>
              </a:rPr>
              <a:t> to repel any armed attack against the forces of the United States and to prevent further aggression</a:t>
            </a:r>
            <a:r>
              <a:rPr lang="en-US" dirty="0" smtClean="0">
                <a:solidFill>
                  <a:prstClr val="black"/>
                </a:solidFill>
              </a:rPr>
              <a:t>.</a:t>
            </a:r>
          </a:p>
          <a:p>
            <a:endParaRPr lang="en-US" dirty="0">
              <a:solidFill>
                <a:prstClr val="black"/>
              </a:solidFill>
            </a:endParaRPr>
          </a:p>
          <a:p>
            <a:r>
              <a:rPr lang="en-US" dirty="0">
                <a:solidFill>
                  <a:prstClr val="black"/>
                </a:solidFill>
              </a:rPr>
              <a:t>Section 2. The United States regards as vital to its national interest and to world peace the maintenance of international peace and security in southeast Asia. Consonant with the Constitution of the United States and the Charter of the United Nations and in accordance with its obligations under the Southeast Asia Collective Defense Treaty, the United States is, therefore, </a:t>
            </a:r>
            <a:r>
              <a:rPr lang="en-US" b="1" dirty="0">
                <a:solidFill>
                  <a:srgbClr val="FF0000"/>
                </a:solidFill>
              </a:rPr>
              <a:t>prepared, as the President determines, to take all necessary steps, including the use of armed force, </a:t>
            </a:r>
            <a:r>
              <a:rPr lang="en-US" dirty="0">
                <a:solidFill>
                  <a:prstClr val="black"/>
                </a:solidFill>
              </a:rPr>
              <a:t>to assist any member or protocol state of the Southeast Asia Collective Defense Treaty requesting assistance in defense of its freedom</a:t>
            </a:r>
            <a:r>
              <a:rPr lang="en-US" dirty="0" smtClean="0">
                <a:solidFill>
                  <a:prstClr val="black"/>
                </a:solidFill>
              </a:rPr>
              <a:t>.</a:t>
            </a:r>
          </a:p>
          <a:p>
            <a:endParaRPr lang="en-US" dirty="0">
              <a:solidFill>
                <a:prstClr val="black"/>
              </a:solidFill>
            </a:endParaRPr>
          </a:p>
          <a:p>
            <a:r>
              <a:rPr lang="en-US" dirty="0">
                <a:solidFill>
                  <a:prstClr val="black"/>
                </a:solidFill>
              </a:rPr>
              <a:t>Section 3. This resolution shall expire when the President shall determine that the peace and security of the area is reasonably assured by international conditions created by action of the United Nations or otherwise, except that it may be terminated earlier by concurrent resolution of the Congress.</a:t>
            </a:r>
          </a:p>
          <a:p>
            <a:endParaRPr lang="en-US" dirty="0">
              <a:solidFill>
                <a:prstClr val="black"/>
              </a:solidFill>
            </a:endParaRPr>
          </a:p>
        </p:txBody>
      </p:sp>
    </p:spTree>
    <p:extLst>
      <p:ext uri="{BB962C8B-B14F-4D97-AF65-F5344CB8AC3E}">
        <p14:creationId xmlns:p14="http://schemas.microsoft.com/office/powerpoint/2010/main" val="1927254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7369" y="152400"/>
            <a:ext cx="3705726"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807368" y="2828836"/>
            <a:ext cx="4050631" cy="3416320"/>
          </a:xfrm>
          <a:prstGeom prst="rect">
            <a:avLst/>
          </a:prstGeom>
        </p:spPr>
        <p:txBody>
          <a:bodyPr wrap="square">
            <a:spAutoFit/>
          </a:bodyPr>
          <a:lstStyle/>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r>
              <a:rPr lang="en-US" dirty="0" smtClean="0">
                <a:solidFill>
                  <a:prstClr val="black"/>
                </a:solidFill>
              </a:rPr>
              <a:t>LBJ guilty of “publicity-happy </a:t>
            </a:r>
            <a:r>
              <a:rPr lang="en-US" dirty="0">
                <a:solidFill>
                  <a:prstClr val="black"/>
                </a:solidFill>
              </a:rPr>
              <a:t>political </a:t>
            </a:r>
            <a:r>
              <a:rPr lang="en-US" dirty="0" smtClean="0">
                <a:solidFill>
                  <a:prstClr val="black"/>
                </a:solidFill>
              </a:rPr>
              <a:t>irresponsibility . . . shooting </a:t>
            </a:r>
            <a:r>
              <a:rPr lang="en-US" dirty="0">
                <a:solidFill>
                  <a:prstClr val="black"/>
                </a:solidFill>
              </a:rPr>
              <a:t>from the </a:t>
            </a:r>
            <a:r>
              <a:rPr lang="en-US" dirty="0" smtClean="0">
                <a:solidFill>
                  <a:prstClr val="black"/>
                </a:solidFill>
              </a:rPr>
              <a:t>lip.”</a:t>
            </a:r>
            <a:endParaRPr lang="en-US" dirty="0">
              <a:solidFill>
                <a:prstClr val="black"/>
              </a:solidFill>
            </a:endParaRPr>
          </a:p>
        </p:txBody>
      </p:sp>
    </p:spTree>
    <p:extLst>
      <p:ext uri="{BB962C8B-B14F-4D97-AF65-F5344CB8AC3E}">
        <p14:creationId xmlns:p14="http://schemas.microsoft.com/office/powerpoint/2010/main" val="3351887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107" y="152400"/>
            <a:ext cx="6971772"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790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848600" cy="5632311"/>
          </a:xfrm>
          <a:prstGeom prst="rect">
            <a:avLst/>
          </a:prstGeom>
          <a:noFill/>
        </p:spPr>
        <p:txBody>
          <a:bodyPr wrap="square" rtlCol="0">
            <a:spAutoFit/>
          </a:bodyPr>
          <a:lstStyle/>
          <a:p>
            <a:r>
              <a:rPr lang="en-US" b="1" cap="small" dirty="0" smtClean="0">
                <a:solidFill>
                  <a:prstClr val="black"/>
                </a:solidFill>
              </a:rPr>
              <a:t>	President </a:t>
            </a:r>
            <a:r>
              <a:rPr lang="en-US" b="1" cap="small" dirty="0">
                <a:solidFill>
                  <a:prstClr val="black"/>
                </a:solidFill>
              </a:rPr>
              <a:t>Johnson:</a:t>
            </a:r>
            <a:r>
              <a:rPr lang="en-US" dirty="0">
                <a:solidFill>
                  <a:prstClr val="black"/>
                </a:solidFill>
              </a:rPr>
              <a:t> That was a good vote you had today.</a:t>
            </a:r>
          </a:p>
          <a:p>
            <a:r>
              <a:rPr lang="en-US" b="1" cap="small" dirty="0" smtClean="0">
                <a:solidFill>
                  <a:prstClr val="black"/>
                </a:solidFill>
              </a:rPr>
              <a:t>	Speaker </a:t>
            </a:r>
            <a:r>
              <a:rPr lang="en-US" b="1" cap="small" dirty="0">
                <a:solidFill>
                  <a:prstClr val="black"/>
                </a:solidFill>
              </a:rPr>
              <a:t>McCormack:</a:t>
            </a:r>
            <a:r>
              <a:rPr lang="en-US" dirty="0">
                <a:solidFill>
                  <a:prstClr val="black"/>
                </a:solidFill>
              </a:rPr>
              <a:t> Yes, it was very good. 414 to nothing; one present. What’d the Senate do?</a:t>
            </a:r>
          </a:p>
          <a:p>
            <a:r>
              <a:rPr lang="en-US" b="1" cap="small" dirty="0" smtClean="0">
                <a:solidFill>
                  <a:prstClr val="black"/>
                </a:solidFill>
              </a:rPr>
              <a:t>          	President </a:t>
            </a:r>
            <a:r>
              <a:rPr lang="en-US" b="1" cap="small" dirty="0">
                <a:solidFill>
                  <a:prstClr val="black"/>
                </a:solidFill>
              </a:rPr>
              <a:t>Johnson:</a:t>
            </a:r>
            <a:r>
              <a:rPr lang="en-US" dirty="0">
                <a:solidFill>
                  <a:prstClr val="black"/>
                </a:solidFill>
              </a:rPr>
              <a:t> 88 to 2. Morse and </a:t>
            </a:r>
            <a:r>
              <a:rPr lang="en-US" dirty="0" err="1">
                <a:solidFill>
                  <a:prstClr val="black"/>
                </a:solidFill>
              </a:rPr>
              <a:t>Gruening</a:t>
            </a:r>
            <a:r>
              <a:rPr lang="en-US" dirty="0">
                <a:solidFill>
                  <a:prstClr val="black"/>
                </a:solidFill>
              </a:rPr>
              <a:t>.</a:t>
            </a:r>
          </a:p>
          <a:p>
            <a:r>
              <a:rPr lang="en-US" b="1" cap="small" dirty="0" smtClean="0">
                <a:solidFill>
                  <a:prstClr val="black"/>
                </a:solidFill>
              </a:rPr>
              <a:t>          	McCormack</a:t>
            </a:r>
            <a:r>
              <a:rPr lang="en-US" b="1" cap="small" dirty="0">
                <a:solidFill>
                  <a:prstClr val="black"/>
                </a:solidFill>
              </a:rPr>
              <a:t>:</a:t>
            </a:r>
            <a:r>
              <a:rPr lang="en-US" dirty="0">
                <a:solidFill>
                  <a:prstClr val="black"/>
                </a:solidFill>
              </a:rPr>
              <a:t> I don’t understand Gruening.</a:t>
            </a:r>
          </a:p>
          <a:p>
            <a:r>
              <a:rPr lang="en-US" b="1" cap="small" dirty="0" smtClean="0">
                <a:solidFill>
                  <a:prstClr val="black"/>
                </a:solidFill>
              </a:rPr>
              <a:t>          	President </a:t>
            </a:r>
            <a:r>
              <a:rPr lang="en-US" b="1" cap="small" dirty="0">
                <a:solidFill>
                  <a:prstClr val="black"/>
                </a:solidFill>
              </a:rPr>
              <a:t>Johnson:</a:t>
            </a:r>
            <a:r>
              <a:rPr lang="en-US" dirty="0">
                <a:solidFill>
                  <a:prstClr val="black"/>
                </a:solidFill>
              </a:rPr>
              <a:t> Oh, he’s no good. He’s worse than Morse. He’s just no good. I’ve spent millions on him up in Alaska [in reconstruction funds after the March 1964 Alaska earthquake]. He’s just no good.</a:t>
            </a:r>
          </a:p>
          <a:p>
            <a:r>
              <a:rPr lang="en-US" dirty="0" smtClean="0">
                <a:solidFill>
                  <a:prstClr val="black"/>
                </a:solidFill>
              </a:rPr>
              <a:t>         	And </a:t>
            </a:r>
            <a:r>
              <a:rPr lang="en-US" dirty="0">
                <a:solidFill>
                  <a:prstClr val="black"/>
                </a:solidFill>
              </a:rPr>
              <a:t>Morse is just as undependable and erratic as he can be.</a:t>
            </a:r>
          </a:p>
          <a:p>
            <a:r>
              <a:rPr lang="en-US" b="1" cap="small" dirty="0" smtClean="0">
                <a:solidFill>
                  <a:prstClr val="black"/>
                </a:solidFill>
              </a:rPr>
              <a:t>         	McCormack</a:t>
            </a:r>
            <a:r>
              <a:rPr lang="en-US" b="1" cap="small" dirty="0">
                <a:solidFill>
                  <a:prstClr val="black"/>
                </a:solidFill>
              </a:rPr>
              <a:t>:</a:t>
            </a:r>
            <a:r>
              <a:rPr lang="en-US" dirty="0">
                <a:solidFill>
                  <a:prstClr val="black"/>
                </a:solidFill>
              </a:rPr>
              <a:t> I know that. But I can’t understand the other fellow.</a:t>
            </a:r>
          </a:p>
          <a:p>
            <a:r>
              <a:rPr lang="en-US" b="1" cap="small" dirty="0" smtClean="0">
                <a:solidFill>
                  <a:prstClr val="black"/>
                </a:solidFill>
              </a:rPr>
              <a:t>         	President </a:t>
            </a:r>
            <a:r>
              <a:rPr lang="en-US" b="1" cap="small" dirty="0">
                <a:solidFill>
                  <a:prstClr val="black"/>
                </a:solidFill>
              </a:rPr>
              <a:t>Johnson:</a:t>
            </a:r>
            <a:r>
              <a:rPr lang="en-US" dirty="0">
                <a:solidFill>
                  <a:prstClr val="black"/>
                </a:solidFill>
              </a:rPr>
              <a:t> Say, I wanted to point out this little </a:t>
            </a:r>
            <a:r>
              <a:rPr lang="en-US" dirty="0" err="1">
                <a:solidFill>
                  <a:prstClr val="black"/>
                </a:solidFill>
              </a:rPr>
              <a:t>shitass</a:t>
            </a:r>
            <a:r>
              <a:rPr lang="en-US" dirty="0">
                <a:solidFill>
                  <a:prstClr val="black"/>
                </a:solidFill>
              </a:rPr>
              <a:t> [Ed] Foreman today got up and said that we [Johnson] acted impulsively by announcing that we had an answer on the way [to the Tonkin Gulf incidents] before the planes dropped their bombs.</a:t>
            </a:r>
          </a:p>
          <a:p>
            <a:r>
              <a:rPr lang="en-US" dirty="0">
                <a:solidFill>
                  <a:prstClr val="black"/>
                </a:solidFill>
              </a:rPr>
              <a:t>[</a:t>
            </a:r>
            <a:r>
              <a:rPr lang="en-US" i="1" dirty="0">
                <a:solidFill>
                  <a:prstClr val="black"/>
                </a:solidFill>
              </a:rPr>
              <a:t>Break</a:t>
            </a:r>
            <a:r>
              <a:rPr lang="en-US" dirty="0">
                <a:solidFill>
                  <a:prstClr val="black"/>
                </a:solidFill>
              </a:rPr>
              <a:t>.]</a:t>
            </a:r>
          </a:p>
          <a:p>
            <a:r>
              <a:rPr lang="en-US" b="1" cap="small" dirty="0" smtClean="0">
                <a:solidFill>
                  <a:prstClr val="black"/>
                </a:solidFill>
              </a:rPr>
              <a:t>           	President </a:t>
            </a:r>
            <a:r>
              <a:rPr lang="en-US" b="1" cap="small" dirty="0">
                <a:solidFill>
                  <a:prstClr val="black"/>
                </a:solidFill>
              </a:rPr>
              <a:t>Johnson:</a:t>
            </a:r>
            <a:r>
              <a:rPr lang="en-US" dirty="0">
                <a:solidFill>
                  <a:prstClr val="black"/>
                </a:solidFill>
              </a:rPr>
              <a:t> It’s just a pure lie, and smokescreen.</a:t>
            </a:r>
          </a:p>
          <a:p>
            <a:r>
              <a:rPr lang="en-US" b="1" cap="small" dirty="0" smtClean="0">
                <a:solidFill>
                  <a:prstClr val="black"/>
                </a:solidFill>
              </a:rPr>
              <a:t>            	McCormack</a:t>
            </a:r>
            <a:r>
              <a:rPr lang="en-US" b="1" cap="small" dirty="0">
                <a:solidFill>
                  <a:prstClr val="black"/>
                </a:solidFill>
              </a:rPr>
              <a:t>:</a:t>
            </a:r>
            <a:r>
              <a:rPr lang="en-US" dirty="0">
                <a:solidFill>
                  <a:prstClr val="black"/>
                </a:solidFill>
              </a:rPr>
              <a:t> But he was booed two or three times. Tremendous booing on the Democratic side. He was—everybody knew he was just cheap and mean and contemptible. Well, you know what he is.</a:t>
            </a:r>
          </a:p>
          <a:p>
            <a:r>
              <a:rPr lang="en-US" b="1" cap="small" dirty="0" smtClean="0">
                <a:solidFill>
                  <a:prstClr val="black"/>
                </a:solidFill>
              </a:rPr>
              <a:t>          	President </a:t>
            </a:r>
            <a:r>
              <a:rPr lang="en-US" b="1" cap="small" dirty="0">
                <a:solidFill>
                  <a:prstClr val="black"/>
                </a:solidFill>
              </a:rPr>
              <a:t>Johnson:</a:t>
            </a:r>
            <a:r>
              <a:rPr lang="en-US" dirty="0">
                <a:solidFill>
                  <a:prstClr val="black"/>
                </a:solidFill>
              </a:rPr>
              <a:t> Yeah. Yeah, he’s no good</a:t>
            </a:r>
            <a:r>
              <a:rPr lang="en-US" dirty="0" smtClean="0">
                <a:solidFill>
                  <a:prstClr val="black"/>
                </a:solidFill>
              </a:rPr>
              <a:t>.</a:t>
            </a:r>
            <a:endParaRPr lang="en-US" dirty="0">
              <a:solidFill>
                <a:prstClr val="black"/>
              </a:solidFill>
            </a:endParaRPr>
          </a:p>
        </p:txBody>
      </p:sp>
      <p:pic>
        <p:nvPicPr>
          <p:cNvPr id="3" name="5--LBJ_McCormack_7Ag_reaction_to_TGR_vo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5562600"/>
            <a:ext cx="609600" cy="609600"/>
          </a:xfrm>
          <a:prstGeom prst="rect">
            <a:avLst/>
          </a:prstGeom>
        </p:spPr>
      </p:pic>
    </p:spTree>
    <p:extLst>
      <p:ext uri="{BB962C8B-B14F-4D97-AF65-F5344CB8AC3E}">
        <p14:creationId xmlns:p14="http://schemas.microsoft.com/office/powerpoint/2010/main" val="3186748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2024776" y="-127854"/>
            <a:ext cx="5290424" cy="6681054"/>
          </a:xfrm>
          <a:prstGeom prst="rect">
            <a:avLst/>
          </a:prstGeom>
          <a:noFill/>
        </p:spPr>
      </p:pic>
    </p:spTree>
    <p:extLst>
      <p:ext uri="{BB962C8B-B14F-4D97-AF65-F5344CB8AC3E}">
        <p14:creationId xmlns:p14="http://schemas.microsoft.com/office/powerpoint/2010/main" val="29409943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404" y="228600"/>
            <a:ext cx="7897823"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7760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76800" y="1149532"/>
            <a:ext cx="5204389" cy="4419600"/>
          </a:xfrm>
          <a:prstGeom prst="rect">
            <a:avLst/>
          </a:prstGeom>
        </p:spPr>
      </p:pic>
      <p:pic>
        <p:nvPicPr>
          <p:cNvPr id="3" name="Picture 2"/>
          <p:cNvPicPr>
            <a:picLocks noChangeAspect="1"/>
          </p:cNvPicPr>
          <p:nvPr/>
        </p:nvPicPr>
        <p:blipFill>
          <a:blip r:embed="rId3"/>
          <a:stretch>
            <a:fillRect/>
          </a:stretch>
        </p:blipFill>
        <p:spPr>
          <a:xfrm>
            <a:off x="0" y="533400"/>
            <a:ext cx="3352800" cy="5651864"/>
          </a:xfrm>
          <a:prstGeom prst="rect">
            <a:avLst/>
          </a:prstGeom>
        </p:spPr>
      </p:pic>
    </p:spTree>
    <p:extLst>
      <p:ext uri="{BB962C8B-B14F-4D97-AF65-F5344CB8AC3E}">
        <p14:creationId xmlns:p14="http://schemas.microsoft.com/office/powerpoint/2010/main" val="263165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3310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smu.edu/dsimon/viet/Change1.gif"/>
          <p:cNvPicPr>
            <a:picLocks noChangeAspect="1" noChangeArrowheads="1"/>
          </p:cNvPicPr>
          <p:nvPr/>
        </p:nvPicPr>
        <p:blipFill>
          <a:blip r:embed="rId3" cstate="print"/>
          <a:srcRect/>
          <a:stretch>
            <a:fillRect/>
          </a:stretch>
        </p:blipFill>
        <p:spPr bwMode="auto">
          <a:xfrm>
            <a:off x="-42932" y="96574"/>
            <a:ext cx="8882132" cy="6075626"/>
          </a:xfrm>
          <a:prstGeom prst="rect">
            <a:avLst/>
          </a:prstGeom>
          <a:noFill/>
        </p:spPr>
      </p:pic>
    </p:spTree>
    <p:extLst>
      <p:ext uri="{BB962C8B-B14F-4D97-AF65-F5344CB8AC3E}">
        <p14:creationId xmlns:p14="http://schemas.microsoft.com/office/powerpoint/2010/main" val="3022438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cache1.asset-cache.net/xc/51035966.jpg?v=1&amp;c=IWSAsset&amp;k=2&amp;d=45B0EB3381F7834D5B782BFD2BC661A6582E9A6E81178EEEF908AE165451A805"/>
          <p:cNvPicPr>
            <a:picLocks noChangeAspect="1" noChangeArrowheads="1"/>
          </p:cNvPicPr>
          <p:nvPr/>
        </p:nvPicPr>
        <p:blipFill>
          <a:blip r:embed="rId3" cstate="print"/>
          <a:srcRect/>
          <a:stretch>
            <a:fillRect/>
          </a:stretch>
        </p:blipFill>
        <p:spPr bwMode="auto">
          <a:xfrm>
            <a:off x="334941" y="51474"/>
            <a:ext cx="8123259" cy="6577926"/>
          </a:xfrm>
          <a:prstGeom prst="rect">
            <a:avLst/>
          </a:prstGeom>
          <a:noFill/>
        </p:spPr>
      </p:pic>
    </p:spTree>
    <p:extLst>
      <p:ext uri="{BB962C8B-B14F-4D97-AF65-F5344CB8AC3E}">
        <p14:creationId xmlns:p14="http://schemas.microsoft.com/office/powerpoint/2010/main" val="3449440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82000" cy="5663089"/>
          </a:xfrm>
          <a:prstGeom prst="rect">
            <a:avLst/>
          </a:prstGeom>
          <a:noFill/>
        </p:spPr>
        <p:txBody>
          <a:bodyPr wrap="square" rtlCol="0">
            <a:spAutoFit/>
          </a:bodyPr>
          <a:lstStyle/>
          <a:p>
            <a:r>
              <a:rPr lang="en-US" sz="2000" b="1" cap="small" dirty="0" smtClean="0">
                <a:solidFill>
                  <a:prstClr val="black"/>
                </a:solidFill>
              </a:rPr>
              <a:t>                   </a:t>
            </a:r>
            <a:r>
              <a:rPr lang="en-US" b="1" cap="small" dirty="0" smtClean="0">
                <a:solidFill>
                  <a:prstClr val="black"/>
                </a:solidFill>
              </a:rPr>
              <a:t>President Johnson:</a:t>
            </a:r>
            <a:r>
              <a:rPr lang="en-US" dirty="0" smtClean="0">
                <a:solidFill>
                  <a:prstClr val="black"/>
                </a:solidFill>
              </a:rPr>
              <a:t> Everything we’ve done in the Pacific, we’ve done with the knowledge and the consent of the Senate. Most of it was done before I became President—was authorized.</a:t>
            </a:r>
          </a:p>
          <a:p>
            <a:r>
              <a:rPr lang="en-US" b="1" cap="small" dirty="0" smtClean="0">
                <a:solidFill>
                  <a:prstClr val="black"/>
                </a:solidFill>
              </a:rPr>
              <a:t>                   Mike </a:t>
            </a:r>
            <a:r>
              <a:rPr lang="en-US" b="1" cap="small" dirty="0" err="1" smtClean="0">
                <a:solidFill>
                  <a:prstClr val="black"/>
                </a:solidFill>
              </a:rPr>
              <a:t>Manatos</a:t>
            </a:r>
            <a:r>
              <a:rPr lang="en-US" b="1" cap="small" dirty="0" smtClean="0">
                <a:solidFill>
                  <a:prstClr val="black"/>
                </a:solidFill>
              </a:rPr>
              <a:t>:</a:t>
            </a:r>
            <a:r>
              <a:rPr lang="en-US" dirty="0" smtClean="0">
                <a:solidFill>
                  <a:prstClr val="black"/>
                </a:solidFill>
              </a:rPr>
              <a:t> Yeah.</a:t>
            </a:r>
          </a:p>
          <a:p>
            <a:r>
              <a:rPr lang="en-US" b="1" cap="small" dirty="0" smtClean="0">
                <a:solidFill>
                  <a:prstClr val="black"/>
                </a:solidFill>
              </a:rPr>
              <a:t>                   President Johnson:</a:t>
            </a:r>
            <a:r>
              <a:rPr lang="en-US" dirty="0" smtClean="0">
                <a:solidFill>
                  <a:prstClr val="black"/>
                </a:solidFill>
              </a:rPr>
              <a:t> And we haven’t done anything that </a:t>
            </a:r>
            <a:r>
              <a:rPr lang="en-US" i="1" dirty="0" smtClean="0">
                <a:solidFill>
                  <a:prstClr val="black"/>
                </a:solidFill>
              </a:rPr>
              <a:t>hasn’t </a:t>
            </a:r>
            <a:r>
              <a:rPr lang="en-US" dirty="0" smtClean="0">
                <a:solidFill>
                  <a:prstClr val="black"/>
                </a:solidFill>
              </a:rPr>
              <a:t>been.</a:t>
            </a:r>
          </a:p>
          <a:p>
            <a:r>
              <a:rPr lang="en-US" dirty="0" smtClean="0">
                <a:solidFill>
                  <a:prstClr val="black"/>
                </a:solidFill>
              </a:rPr>
              <a:t>	And when he [Fulbright] says that, “Well, you bombed the oil storage [in North Vietnam],” or “You put people in [to South Vietnam],” the very simple answer is: they said [in the Tonkin Gulf Resolution] “we approve </a:t>
            </a:r>
            <a:r>
              <a:rPr lang="en-US" i="1" dirty="0" smtClean="0">
                <a:solidFill>
                  <a:prstClr val="black"/>
                </a:solidFill>
              </a:rPr>
              <a:t>by any means </a:t>
            </a:r>
            <a:r>
              <a:rPr lang="en-US" dirty="0" smtClean="0">
                <a:solidFill>
                  <a:prstClr val="black"/>
                </a:solidFill>
              </a:rPr>
              <a:t>to deter an aggression.”</a:t>
            </a:r>
          </a:p>
          <a:p>
            <a:r>
              <a:rPr lang="en-US" b="1" cap="small" dirty="0" smtClean="0">
                <a:solidFill>
                  <a:prstClr val="black"/>
                </a:solidFill>
              </a:rPr>
              <a:t>                   </a:t>
            </a:r>
            <a:r>
              <a:rPr lang="en-US" b="1" cap="small" dirty="0" err="1" smtClean="0">
                <a:solidFill>
                  <a:prstClr val="black"/>
                </a:solidFill>
              </a:rPr>
              <a:t>Manatos</a:t>
            </a:r>
            <a:r>
              <a:rPr lang="en-US" b="1" cap="small" dirty="0" smtClean="0">
                <a:solidFill>
                  <a:prstClr val="black"/>
                </a:solidFill>
              </a:rPr>
              <a:t>:</a:t>
            </a:r>
            <a:r>
              <a:rPr lang="en-US" dirty="0" smtClean="0">
                <a:solidFill>
                  <a:prstClr val="black"/>
                </a:solidFill>
              </a:rPr>
              <a:t> Mm-hmm.</a:t>
            </a:r>
          </a:p>
          <a:p>
            <a:r>
              <a:rPr lang="en-US" b="1" cap="small" dirty="0" smtClean="0">
                <a:solidFill>
                  <a:prstClr val="black"/>
                </a:solidFill>
              </a:rPr>
              <a:t>                   President Johnson:</a:t>
            </a:r>
            <a:r>
              <a:rPr lang="en-US" dirty="0" smtClean="0">
                <a:solidFill>
                  <a:prstClr val="black"/>
                </a:solidFill>
              </a:rPr>
              <a:t> “Any means he [the President] may select.”</a:t>
            </a:r>
          </a:p>
          <a:p>
            <a:r>
              <a:rPr lang="en-US" b="1" cap="small" dirty="0" smtClean="0">
                <a:solidFill>
                  <a:prstClr val="black"/>
                </a:solidFill>
              </a:rPr>
              <a:t>                   </a:t>
            </a:r>
            <a:r>
              <a:rPr lang="en-US" b="1" cap="small" dirty="0" err="1" smtClean="0">
                <a:solidFill>
                  <a:prstClr val="black"/>
                </a:solidFill>
              </a:rPr>
              <a:t>Manatos</a:t>
            </a:r>
            <a:r>
              <a:rPr lang="en-US" b="1" cap="small" dirty="0" smtClean="0">
                <a:solidFill>
                  <a:prstClr val="black"/>
                </a:solidFill>
              </a:rPr>
              <a:t>:</a:t>
            </a:r>
            <a:r>
              <a:rPr lang="en-US" dirty="0" smtClean="0">
                <a:solidFill>
                  <a:prstClr val="black"/>
                </a:solidFill>
              </a:rPr>
              <a:t> Right.</a:t>
            </a:r>
          </a:p>
          <a:p>
            <a:r>
              <a:rPr lang="en-US" b="1" cap="small" dirty="0" smtClean="0">
                <a:solidFill>
                  <a:prstClr val="black"/>
                </a:solidFill>
              </a:rPr>
              <a:t>                   President Johnson:</a:t>
            </a:r>
            <a:r>
              <a:rPr lang="en-US" dirty="0" smtClean="0">
                <a:solidFill>
                  <a:prstClr val="black"/>
                </a:solidFill>
              </a:rPr>
              <a:t> Now, he ought to be listed those things, and you ought to say, “The President says that what he was talking about the other night about in this speech”—and you ought to see the record of that speech, a copy is obtained, so you can show it—“was authorized by all of these things, and that’s what he’s talking about doing.”</a:t>
            </a:r>
          </a:p>
          <a:p>
            <a:r>
              <a:rPr lang="en-US" b="1" cap="small" dirty="0" smtClean="0">
                <a:solidFill>
                  <a:prstClr val="black"/>
                </a:solidFill>
              </a:rPr>
              <a:t>                     </a:t>
            </a:r>
            <a:r>
              <a:rPr lang="en-US" b="1" cap="small" dirty="0" err="1" smtClean="0">
                <a:solidFill>
                  <a:prstClr val="black"/>
                </a:solidFill>
              </a:rPr>
              <a:t>Manatos</a:t>
            </a:r>
            <a:r>
              <a:rPr lang="en-US" b="1" cap="small" dirty="0" smtClean="0">
                <a:solidFill>
                  <a:prstClr val="black"/>
                </a:solidFill>
              </a:rPr>
              <a:t>:</a:t>
            </a:r>
            <a:r>
              <a:rPr lang="en-US" dirty="0" smtClean="0">
                <a:solidFill>
                  <a:prstClr val="black"/>
                </a:solidFill>
              </a:rPr>
              <a:t> Right.</a:t>
            </a:r>
          </a:p>
          <a:p>
            <a:r>
              <a:rPr lang="en-US" b="1" cap="small" dirty="0" smtClean="0">
                <a:solidFill>
                  <a:prstClr val="black"/>
                </a:solidFill>
              </a:rPr>
              <a:t>                     President Johnson:</a:t>
            </a:r>
            <a:r>
              <a:rPr lang="en-US" dirty="0" smtClean="0">
                <a:solidFill>
                  <a:prstClr val="black"/>
                </a:solidFill>
              </a:rPr>
              <a:t> And Fulbright’s approved every one of ‘</a:t>
            </a:r>
            <a:r>
              <a:rPr lang="en-US" dirty="0" err="1" smtClean="0">
                <a:solidFill>
                  <a:prstClr val="black"/>
                </a:solidFill>
              </a:rPr>
              <a:t>em</a:t>
            </a:r>
            <a:r>
              <a:rPr lang="en-US" dirty="0" smtClean="0">
                <a:solidFill>
                  <a:prstClr val="black"/>
                </a:solidFill>
              </a:rPr>
              <a:t>, and either his speechwriter didn’t write it, or didn’t see [that].</a:t>
            </a:r>
          </a:p>
        </p:txBody>
      </p:sp>
      <p:pic>
        <p:nvPicPr>
          <p:cNvPr id="3" name="LB_--Manatos--re Ful hearing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5257800"/>
            <a:ext cx="609600" cy="609600"/>
          </a:xfrm>
          <a:prstGeom prst="rect">
            <a:avLst/>
          </a:prstGeom>
        </p:spPr>
      </p:pic>
    </p:spTree>
    <p:extLst>
      <p:ext uri="{BB962C8B-B14F-4D97-AF65-F5344CB8AC3E}">
        <p14:creationId xmlns:p14="http://schemas.microsoft.com/office/powerpoint/2010/main" val="20763046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8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rogerbrandwein.com/images/vietnamnixonmap.jpg"/>
          <p:cNvPicPr>
            <a:picLocks noChangeAspect="1" noChangeArrowheads="1"/>
          </p:cNvPicPr>
          <p:nvPr/>
        </p:nvPicPr>
        <p:blipFill>
          <a:blip r:embed="rId3" cstate="print"/>
          <a:srcRect/>
          <a:stretch>
            <a:fillRect/>
          </a:stretch>
        </p:blipFill>
        <p:spPr bwMode="auto">
          <a:xfrm>
            <a:off x="854784" y="76524"/>
            <a:ext cx="7222416" cy="6629076"/>
          </a:xfrm>
          <a:prstGeom prst="rect">
            <a:avLst/>
          </a:prstGeom>
          <a:noFill/>
        </p:spPr>
      </p:pic>
    </p:spTree>
    <p:extLst>
      <p:ext uri="{BB962C8B-B14F-4D97-AF65-F5344CB8AC3E}">
        <p14:creationId xmlns:p14="http://schemas.microsoft.com/office/powerpoint/2010/main" val="18360385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1968conf.org/filmpix/RonDellums.jpg"/>
          <p:cNvPicPr>
            <a:picLocks noChangeAspect="1" noChangeArrowheads="1"/>
          </p:cNvPicPr>
          <p:nvPr/>
        </p:nvPicPr>
        <p:blipFill>
          <a:blip r:embed="rId3" cstate="print"/>
          <a:srcRect/>
          <a:stretch>
            <a:fillRect/>
          </a:stretch>
        </p:blipFill>
        <p:spPr bwMode="auto">
          <a:xfrm>
            <a:off x="0" y="3442579"/>
            <a:ext cx="4545770" cy="3393119"/>
          </a:xfrm>
          <a:prstGeom prst="rect">
            <a:avLst/>
          </a:prstGeom>
          <a:noFill/>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7680" y="990600"/>
            <a:ext cx="347632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a:stretch>
            <a:fillRect/>
          </a:stretch>
        </p:blipFill>
        <p:spPr>
          <a:xfrm>
            <a:off x="-1" y="-38100"/>
            <a:ext cx="4751110" cy="3009900"/>
          </a:xfrm>
          <a:prstGeom prst="rect">
            <a:avLst/>
          </a:prstGeom>
        </p:spPr>
      </p:pic>
    </p:spTree>
    <p:extLst>
      <p:ext uri="{BB962C8B-B14F-4D97-AF65-F5344CB8AC3E}">
        <p14:creationId xmlns:p14="http://schemas.microsoft.com/office/powerpoint/2010/main" val="2774762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90600"/>
            <a:ext cx="6781800" cy="4708981"/>
          </a:xfrm>
          <a:prstGeom prst="rect">
            <a:avLst/>
          </a:prstGeom>
          <a:noFill/>
        </p:spPr>
        <p:txBody>
          <a:bodyPr wrap="square" rtlCol="0">
            <a:spAutoFit/>
          </a:bodyPr>
          <a:lstStyle/>
          <a:p>
            <a:r>
              <a:rPr lang="en-US" sz="2000" b="1" dirty="0" smtClean="0">
                <a:solidFill>
                  <a:srgbClr val="FF0000"/>
                </a:solidFill>
              </a:rPr>
              <a:t>Within </a:t>
            </a:r>
            <a:r>
              <a:rPr lang="en-US" sz="2000" b="1" dirty="0">
                <a:solidFill>
                  <a:srgbClr val="FF0000"/>
                </a:solidFill>
              </a:rPr>
              <a:t>sixty calendar days </a:t>
            </a:r>
            <a:r>
              <a:rPr lang="en-US" sz="2000" dirty="0">
                <a:solidFill>
                  <a:prstClr val="black"/>
                </a:solidFill>
              </a:rPr>
              <a:t>after a report is submitted or is required to be </a:t>
            </a:r>
            <a:r>
              <a:rPr lang="en-US" sz="2000" dirty="0" smtClean="0">
                <a:solidFill>
                  <a:prstClr val="black"/>
                </a:solidFill>
              </a:rPr>
              <a:t>submitted, whichever </a:t>
            </a:r>
            <a:r>
              <a:rPr lang="en-US" sz="2000" dirty="0">
                <a:solidFill>
                  <a:prstClr val="black"/>
                </a:solidFill>
              </a:rPr>
              <a:t>is earlier, the President shall terminate any use of United States Armed Forces with respect to which such report was submitted (or required to be submitted), </a:t>
            </a:r>
            <a:r>
              <a:rPr lang="en-US" sz="2000" b="1" dirty="0">
                <a:solidFill>
                  <a:srgbClr val="FF0000"/>
                </a:solidFill>
              </a:rPr>
              <a:t>unless the Congress (1) has declared war or has enacted a specific authorization for such use of United States Armed Forces, (2) has extended by law such sixty-day period, or (3) is physically unable to meet as a result of an armed attack upon the United States</a:t>
            </a:r>
            <a:r>
              <a:rPr lang="en-US" sz="2000" dirty="0">
                <a:solidFill>
                  <a:prstClr val="black"/>
                </a:solidFill>
              </a:rPr>
              <a:t>. Such sixty-day period </a:t>
            </a:r>
            <a:r>
              <a:rPr lang="en-US" sz="2000" b="1" dirty="0">
                <a:solidFill>
                  <a:srgbClr val="FF0000"/>
                </a:solidFill>
              </a:rPr>
              <a:t>shall be extended for not more than an additional thirty days</a:t>
            </a:r>
            <a:r>
              <a:rPr lang="en-US" sz="2000" dirty="0">
                <a:solidFill>
                  <a:prstClr val="black"/>
                </a:solidFill>
              </a:rPr>
              <a:t> if the President determines and certifies to the Congress in writing that unavoidable military necessity respecting the safety of United States Armed Forces requires the continued use of such armed forces in the course of bringing about a prompt removal of such forces</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1806252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6705600" cy="6509474"/>
          </a:xfrm>
          <a:prstGeom prst="rect">
            <a:avLst/>
          </a:prstGeom>
          <a:noFill/>
        </p:spPr>
        <p:txBody>
          <a:bodyPr wrap="square" rtlCol="0">
            <a:spAutoFit/>
          </a:bodyPr>
          <a:lstStyle/>
          <a:p>
            <a:r>
              <a:rPr lang="en-US" sz="1400" dirty="0" smtClean="0">
                <a:solidFill>
                  <a:prstClr val="black"/>
                </a:solidFill>
              </a:rPr>
              <a:t>	</a:t>
            </a:r>
            <a:r>
              <a:rPr lang="en-US" sz="1500" b="1" cap="small" dirty="0" smtClean="0">
                <a:solidFill>
                  <a:prstClr val="black"/>
                </a:solidFill>
              </a:rPr>
              <a:t>President Nixon</a:t>
            </a:r>
            <a:r>
              <a:rPr lang="en-US" sz="1500" b="1" cap="small" dirty="0">
                <a:solidFill>
                  <a:prstClr val="black"/>
                </a:solidFill>
              </a:rPr>
              <a:t>: </a:t>
            </a:r>
            <a:r>
              <a:rPr lang="en-US" sz="1500" dirty="0">
                <a:solidFill>
                  <a:prstClr val="black"/>
                </a:solidFill>
              </a:rPr>
              <a:t>I believe we support whoever are our friends anyplace in the world. And I believe that in </a:t>
            </a:r>
            <a:r>
              <a:rPr lang="en-US" sz="1500" dirty="0" smtClean="0">
                <a:solidFill>
                  <a:prstClr val="black"/>
                </a:solidFill>
              </a:rPr>
              <a:t>most </a:t>
            </a:r>
            <a:r>
              <a:rPr lang="en-US" sz="1500" dirty="0">
                <a:solidFill>
                  <a:prstClr val="black"/>
                </a:solidFill>
              </a:rPr>
              <a:t>Latin countries </a:t>
            </a:r>
            <a:r>
              <a:rPr lang="en-US" sz="1500" dirty="0" smtClean="0">
                <a:solidFill>
                  <a:prstClr val="black"/>
                </a:solidFill>
              </a:rPr>
              <a:t>you </a:t>
            </a:r>
            <a:r>
              <a:rPr lang="en-US" sz="1500" dirty="0">
                <a:solidFill>
                  <a:prstClr val="black"/>
                </a:solidFill>
              </a:rPr>
              <a:t>kind of </a:t>
            </a:r>
            <a:r>
              <a:rPr lang="en-US" sz="1500" dirty="0" smtClean="0">
                <a:solidFill>
                  <a:prstClr val="black"/>
                </a:solidFill>
              </a:rPr>
              <a:t>need not dictators</a:t>
            </a:r>
            <a:r>
              <a:rPr lang="en-US" sz="1500" dirty="0">
                <a:solidFill>
                  <a:prstClr val="black"/>
                </a:solidFill>
              </a:rPr>
              <a:t>—</a:t>
            </a:r>
            <a:r>
              <a:rPr lang="en-US" sz="1500" dirty="0" smtClean="0">
                <a:solidFill>
                  <a:prstClr val="black"/>
                </a:solidFill>
              </a:rPr>
              <a:t>that’s </a:t>
            </a:r>
            <a:r>
              <a:rPr lang="en-US" sz="1500" dirty="0">
                <a:solidFill>
                  <a:prstClr val="black"/>
                </a:solidFill>
              </a:rPr>
              <a:t>a horrible word, and a </a:t>
            </a:r>
            <a:r>
              <a:rPr lang="en-US" sz="1500" dirty="0" smtClean="0">
                <a:solidFill>
                  <a:prstClr val="black"/>
                </a:solidFill>
              </a:rPr>
              <a:t>reprehensible </a:t>
            </a:r>
            <a:r>
              <a:rPr lang="en-US" sz="1500" dirty="0">
                <a:solidFill>
                  <a:prstClr val="black"/>
                </a:solidFill>
              </a:rPr>
              <a:t>word to most Americans—but, that strong leadership is </a:t>
            </a:r>
            <a:r>
              <a:rPr lang="en-US" sz="1500" dirty="0" smtClean="0">
                <a:solidFill>
                  <a:prstClr val="black"/>
                </a:solidFill>
              </a:rPr>
              <a:t>essential.</a:t>
            </a:r>
          </a:p>
          <a:p>
            <a:r>
              <a:rPr lang="en-US" sz="1500" dirty="0">
                <a:solidFill>
                  <a:prstClr val="black"/>
                </a:solidFill>
              </a:rPr>
              <a:t>	</a:t>
            </a:r>
            <a:r>
              <a:rPr lang="en-US" sz="1500" dirty="0" smtClean="0">
                <a:solidFill>
                  <a:prstClr val="black"/>
                </a:solidFill>
              </a:rPr>
              <a:t>[General and former French president Charles] De </a:t>
            </a:r>
            <a:r>
              <a:rPr lang="en-US" sz="1500" dirty="0">
                <a:solidFill>
                  <a:prstClr val="black"/>
                </a:solidFill>
              </a:rPr>
              <a:t>Gaulle </a:t>
            </a:r>
            <a:r>
              <a:rPr lang="en-US" sz="1500" dirty="0" smtClean="0">
                <a:solidFill>
                  <a:prstClr val="black"/>
                </a:solidFill>
              </a:rPr>
              <a:t>proved </a:t>
            </a:r>
            <a:r>
              <a:rPr lang="en-US" sz="1500" dirty="0">
                <a:solidFill>
                  <a:prstClr val="black"/>
                </a:solidFill>
              </a:rPr>
              <a:t>that. I mean, France is a Latin country. It </a:t>
            </a:r>
            <a:r>
              <a:rPr lang="en-US" sz="1500" dirty="0" smtClean="0">
                <a:solidFill>
                  <a:prstClr val="black"/>
                </a:solidFill>
              </a:rPr>
              <a:t>couldn’t—</a:t>
            </a:r>
            <a:r>
              <a:rPr lang="en-US" sz="1500" dirty="0">
                <a:solidFill>
                  <a:prstClr val="black"/>
                </a:solidFill>
              </a:rPr>
              <a:t>E</a:t>
            </a:r>
            <a:r>
              <a:rPr lang="en-US" sz="1500" dirty="0" smtClean="0">
                <a:solidFill>
                  <a:prstClr val="black"/>
                </a:solidFill>
              </a:rPr>
              <a:t>ven </a:t>
            </a:r>
            <a:r>
              <a:rPr lang="en-US" sz="1500" dirty="0">
                <a:solidFill>
                  <a:prstClr val="black"/>
                </a:solidFill>
              </a:rPr>
              <a:t>France, with all of its </a:t>
            </a:r>
            <a:r>
              <a:rPr lang="en-US" sz="1500" dirty="0" smtClean="0">
                <a:solidFill>
                  <a:prstClr val="black"/>
                </a:solidFill>
              </a:rPr>
              <a:t>sophistication</a:t>
            </a:r>
            <a:r>
              <a:rPr lang="en-US" sz="1500" dirty="0">
                <a:solidFill>
                  <a:prstClr val="black"/>
                </a:solidFill>
              </a:rPr>
              <a:t>, couldn’t handle a </a:t>
            </a:r>
            <a:r>
              <a:rPr lang="en-US" sz="1500" dirty="0" smtClean="0">
                <a:solidFill>
                  <a:prstClr val="black"/>
                </a:solidFill>
              </a:rPr>
              <a:t>democracy . . . You can’t.</a:t>
            </a:r>
          </a:p>
          <a:p>
            <a:r>
              <a:rPr lang="en-US" sz="1500" dirty="0">
                <a:solidFill>
                  <a:prstClr val="black"/>
                </a:solidFill>
              </a:rPr>
              <a:t>	</a:t>
            </a:r>
            <a:r>
              <a:rPr lang="en-US" sz="1500" dirty="0" smtClean="0">
                <a:solidFill>
                  <a:prstClr val="black"/>
                </a:solidFill>
              </a:rPr>
              <a:t>The </a:t>
            </a:r>
            <a:r>
              <a:rPr lang="en-US" sz="1500" dirty="0">
                <a:solidFill>
                  <a:prstClr val="black"/>
                </a:solidFill>
              </a:rPr>
              <a:t>Italians? That’s their problem. They </a:t>
            </a:r>
            <a:r>
              <a:rPr lang="en-US" sz="1500" dirty="0" smtClean="0">
                <a:solidFill>
                  <a:prstClr val="black"/>
                </a:solidFill>
              </a:rPr>
              <a:t>can’t </a:t>
            </a:r>
            <a:r>
              <a:rPr lang="en-US" sz="1500" dirty="0">
                <a:solidFill>
                  <a:prstClr val="black"/>
                </a:solidFill>
              </a:rPr>
              <a:t>afford the luxury of </a:t>
            </a:r>
            <a:r>
              <a:rPr lang="en-US" sz="1500" dirty="0" smtClean="0">
                <a:solidFill>
                  <a:prstClr val="black"/>
                </a:solidFill>
              </a:rPr>
              <a:t>democracy. Neither </a:t>
            </a:r>
            <a:r>
              <a:rPr lang="en-US" sz="1500" dirty="0">
                <a:solidFill>
                  <a:prstClr val="black"/>
                </a:solidFill>
              </a:rPr>
              <a:t>can Spain, and no country in Latin America can </a:t>
            </a:r>
          </a:p>
          <a:p>
            <a:r>
              <a:rPr lang="en-US" sz="1500" dirty="0">
                <a:solidFill>
                  <a:prstClr val="black"/>
                </a:solidFill>
              </a:rPr>
              <a:t>that I know </a:t>
            </a:r>
            <a:r>
              <a:rPr lang="en-US" sz="1500" dirty="0" smtClean="0">
                <a:solidFill>
                  <a:prstClr val="black"/>
                </a:solidFill>
              </a:rPr>
              <a:t>of.</a:t>
            </a:r>
          </a:p>
          <a:p>
            <a:endParaRPr lang="en-US" sz="1500" dirty="0" smtClean="0">
              <a:solidFill>
                <a:prstClr val="black"/>
              </a:solidFill>
            </a:endParaRPr>
          </a:p>
          <a:p>
            <a:r>
              <a:rPr lang="en-US" sz="1500" dirty="0" smtClean="0">
                <a:solidFill>
                  <a:prstClr val="black"/>
                </a:solidFill>
              </a:rPr>
              <a:t>[</a:t>
            </a:r>
            <a:r>
              <a:rPr lang="en-US" sz="1500" i="1" dirty="0" smtClean="0">
                <a:solidFill>
                  <a:prstClr val="black"/>
                </a:solidFill>
              </a:rPr>
              <a:t>Break</a:t>
            </a:r>
            <a:r>
              <a:rPr lang="en-US" sz="1500" dirty="0" smtClean="0">
                <a:solidFill>
                  <a:prstClr val="black"/>
                </a:solidFill>
              </a:rPr>
              <a:t>.]</a:t>
            </a:r>
          </a:p>
          <a:p>
            <a:r>
              <a:rPr lang="en-US" sz="1500" dirty="0" smtClean="0">
                <a:solidFill>
                  <a:prstClr val="black"/>
                </a:solidFill>
              </a:rPr>
              <a:t>	</a:t>
            </a:r>
            <a:r>
              <a:rPr lang="en-US" sz="1500" b="1" dirty="0">
                <a:solidFill>
                  <a:prstClr val="black"/>
                </a:solidFill>
              </a:rPr>
              <a:t> </a:t>
            </a:r>
            <a:r>
              <a:rPr lang="en-US" sz="1500" b="1" cap="small" dirty="0">
                <a:solidFill>
                  <a:prstClr val="black"/>
                </a:solidFill>
              </a:rPr>
              <a:t>President Nixon: </a:t>
            </a:r>
            <a:r>
              <a:rPr lang="en-US" sz="1500" dirty="0" smtClean="0">
                <a:solidFill>
                  <a:prstClr val="black"/>
                </a:solidFill>
              </a:rPr>
              <a:t>The </a:t>
            </a:r>
            <a:r>
              <a:rPr lang="en-US" sz="1500" dirty="0">
                <a:solidFill>
                  <a:prstClr val="black"/>
                </a:solidFill>
              </a:rPr>
              <a:t>real </a:t>
            </a:r>
            <a:r>
              <a:rPr lang="en-US" sz="1500" dirty="0" smtClean="0">
                <a:solidFill>
                  <a:prstClr val="black"/>
                </a:solidFill>
              </a:rPr>
              <a:t> thing </a:t>
            </a:r>
            <a:r>
              <a:rPr lang="en-US" sz="1500" dirty="0">
                <a:solidFill>
                  <a:prstClr val="black"/>
                </a:solidFill>
              </a:rPr>
              <a:t>you need to have from me is, first, this assurance— </a:t>
            </a:r>
          </a:p>
          <a:p>
            <a:r>
              <a:rPr lang="en-US" sz="1500" dirty="0" smtClean="0">
                <a:solidFill>
                  <a:prstClr val="black"/>
                </a:solidFill>
              </a:rPr>
              <a:t>	</a:t>
            </a:r>
            <a:r>
              <a:rPr lang="en-US" sz="1500" b="1" cap="small" dirty="0" smtClean="0">
                <a:solidFill>
                  <a:prstClr val="black"/>
                </a:solidFill>
              </a:rPr>
              <a:t>DCI Richard Helms</a:t>
            </a:r>
            <a:r>
              <a:rPr lang="en-US" sz="1500" b="1" cap="small" dirty="0">
                <a:solidFill>
                  <a:prstClr val="black"/>
                </a:solidFill>
              </a:rPr>
              <a:t>: </a:t>
            </a:r>
            <a:r>
              <a:rPr lang="en-US" sz="1500" dirty="0">
                <a:solidFill>
                  <a:prstClr val="black"/>
                </a:solidFill>
              </a:rPr>
              <a:t>That’s all I want. </a:t>
            </a:r>
          </a:p>
          <a:p>
            <a:r>
              <a:rPr lang="en-US" sz="1500" b="1" dirty="0" smtClean="0">
                <a:solidFill>
                  <a:prstClr val="black"/>
                </a:solidFill>
              </a:rPr>
              <a:t>	</a:t>
            </a:r>
            <a:r>
              <a:rPr lang="en-US" sz="1500" b="1" cap="small" dirty="0" smtClean="0">
                <a:solidFill>
                  <a:prstClr val="black"/>
                </a:solidFill>
              </a:rPr>
              <a:t>President </a:t>
            </a:r>
            <a:r>
              <a:rPr lang="en-US" sz="1500" b="1" cap="small" dirty="0">
                <a:solidFill>
                  <a:prstClr val="black"/>
                </a:solidFill>
              </a:rPr>
              <a:t>Nixon:</a:t>
            </a:r>
            <a:r>
              <a:rPr lang="en-US" sz="1500" cap="small" dirty="0" smtClean="0">
                <a:solidFill>
                  <a:prstClr val="black"/>
                </a:solidFill>
              </a:rPr>
              <a:t> </a:t>
            </a:r>
            <a:r>
              <a:rPr lang="en-US" sz="1500" dirty="0" smtClean="0">
                <a:solidFill>
                  <a:prstClr val="black"/>
                </a:solidFill>
              </a:rPr>
              <a:t>I </a:t>
            </a:r>
            <a:r>
              <a:rPr lang="en-US" sz="1500" dirty="0">
                <a:solidFill>
                  <a:prstClr val="black"/>
                </a:solidFill>
              </a:rPr>
              <a:t>am not going to embarrass the CIA, because it’s terribly </a:t>
            </a:r>
            <a:r>
              <a:rPr lang="en-US" sz="1500" dirty="0" smtClean="0">
                <a:solidFill>
                  <a:prstClr val="black"/>
                </a:solidFill>
              </a:rPr>
              <a:t>important.</a:t>
            </a:r>
          </a:p>
          <a:p>
            <a:r>
              <a:rPr lang="en-US" sz="1500" dirty="0">
                <a:solidFill>
                  <a:prstClr val="black"/>
                </a:solidFill>
              </a:rPr>
              <a:t>	</a:t>
            </a:r>
            <a:r>
              <a:rPr lang="en-US" sz="1500" dirty="0" smtClean="0">
                <a:solidFill>
                  <a:prstClr val="black"/>
                </a:solidFill>
              </a:rPr>
              <a:t>Second</a:t>
            </a:r>
            <a:r>
              <a:rPr lang="en-US" sz="1500" dirty="0">
                <a:solidFill>
                  <a:prstClr val="black"/>
                </a:solidFill>
              </a:rPr>
              <a:t>, I </a:t>
            </a:r>
            <a:r>
              <a:rPr lang="en-US" sz="1500" dirty="0" smtClean="0">
                <a:solidFill>
                  <a:prstClr val="black"/>
                </a:solidFill>
              </a:rPr>
              <a:t>believe </a:t>
            </a:r>
            <a:r>
              <a:rPr lang="en-US" sz="1500" dirty="0">
                <a:solidFill>
                  <a:prstClr val="black"/>
                </a:solidFill>
              </a:rPr>
              <a:t>in “dirty tricks.” I think we’ve got to do it. As we go into this </a:t>
            </a:r>
            <a:r>
              <a:rPr lang="en-US" sz="1500" dirty="0" smtClean="0">
                <a:solidFill>
                  <a:prstClr val="black"/>
                </a:solidFill>
              </a:rPr>
              <a:t>period now, </a:t>
            </a:r>
            <a:r>
              <a:rPr lang="en-US" sz="1500" dirty="0">
                <a:solidFill>
                  <a:prstClr val="black"/>
                </a:solidFill>
              </a:rPr>
              <a:t>Dick, </a:t>
            </a:r>
            <a:r>
              <a:rPr lang="en-US" sz="1500" dirty="0" smtClean="0">
                <a:solidFill>
                  <a:prstClr val="black"/>
                </a:solidFill>
              </a:rPr>
              <a:t>with </a:t>
            </a:r>
            <a:r>
              <a:rPr lang="en-US" sz="1500" dirty="0">
                <a:solidFill>
                  <a:prstClr val="black"/>
                </a:solidFill>
              </a:rPr>
              <a:t>the </a:t>
            </a:r>
            <a:r>
              <a:rPr lang="en-US" sz="1500" dirty="0" smtClean="0">
                <a:solidFill>
                  <a:prstClr val="black"/>
                </a:solidFill>
              </a:rPr>
              <a:t>Chinese</a:t>
            </a:r>
            <a:r>
              <a:rPr lang="en-US" sz="1500" dirty="0">
                <a:solidFill>
                  <a:prstClr val="black"/>
                </a:solidFill>
              </a:rPr>
              <a:t>, and, you know, with the </a:t>
            </a:r>
            <a:r>
              <a:rPr lang="en-US" sz="1500" dirty="0" smtClean="0">
                <a:solidFill>
                  <a:prstClr val="black"/>
                </a:solidFill>
              </a:rPr>
              <a:t>Russians in Berlin</a:t>
            </a:r>
            <a:r>
              <a:rPr lang="en-US" sz="1500" dirty="0">
                <a:solidFill>
                  <a:prstClr val="black"/>
                </a:solidFill>
              </a:rPr>
              <a:t>, and the rest, </a:t>
            </a:r>
            <a:r>
              <a:rPr lang="en-US" sz="1500" dirty="0" smtClean="0">
                <a:solidFill>
                  <a:prstClr val="black"/>
                </a:solidFill>
              </a:rPr>
              <a:t>who knows </a:t>
            </a:r>
            <a:r>
              <a:rPr lang="en-US" sz="1500" dirty="0">
                <a:solidFill>
                  <a:prstClr val="black"/>
                </a:solidFill>
              </a:rPr>
              <a:t>what’s </a:t>
            </a:r>
            <a:r>
              <a:rPr lang="en-US" sz="1500" dirty="0" smtClean="0">
                <a:solidFill>
                  <a:prstClr val="black"/>
                </a:solidFill>
              </a:rPr>
              <a:t>going </a:t>
            </a:r>
            <a:r>
              <a:rPr lang="en-US" sz="1500" dirty="0">
                <a:solidFill>
                  <a:prstClr val="black"/>
                </a:solidFill>
              </a:rPr>
              <a:t>to happen </a:t>
            </a:r>
            <a:r>
              <a:rPr lang="en-US" sz="1500" dirty="0" smtClean="0">
                <a:solidFill>
                  <a:prstClr val="black"/>
                </a:solidFill>
              </a:rPr>
              <a:t>there?</a:t>
            </a:r>
          </a:p>
          <a:p>
            <a:r>
              <a:rPr lang="en-US" sz="1500" dirty="0">
                <a:solidFill>
                  <a:prstClr val="black"/>
                </a:solidFill>
              </a:rPr>
              <a:t>	</a:t>
            </a:r>
            <a:r>
              <a:rPr lang="en-US" sz="1500" dirty="0" smtClean="0">
                <a:solidFill>
                  <a:prstClr val="black"/>
                </a:solidFill>
              </a:rPr>
              <a:t>And </a:t>
            </a:r>
            <a:r>
              <a:rPr lang="en-US" sz="1500" dirty="0">
                <a:solidFill>
                  <a:prstClr val="black"/>
                </a:solidFill>
              </a:rPr>
              <a:t>I am—I’m going to keep you very closely posted on what’s going to </a:t>
            </a:r>
            <a:r>
              <a:rPr lang="en-US" sz="1500" dirty="0" smtClean="0">
                <a:solidFill>
                  <a:prstClr val="black"/>
                </a:solidFill>
              </a:rPr>
              <a:t>happen. But as </a:t>
            </a:r>
            <a:r>
              <a:rPr lang="en-US" sz="1500" dirty="0">
                <a:solidFill>
                  <a:prstClr val="black"/>
                </a:solidFill>
              </a:rPr>
              <a:t>we do that, the “dirty tricks” thing may become more and more important because all over the world, particularly if you look at Vietnam, probably, or the rest, but there is </a:t>
            </a:r>
            <a:r>
              <a:rPr lang="en-US" sz="1500" dirty="0" smtClean="0">
                <a:solidFill>
                  <a:prstClr val="black"/>
                </a:solidFill>
              </a:rPr>
              <a:t>going </a:t>
            </a:r>
            <a:r>
              <a:rPr lang="en-US" sz="1500" dirty="0">
                <a:solidFill>
                  <a:prstClr val="black"/>
                </a:solidFill>
              </a:rPr>
              <a:t>to be the </a:t>
            </a:r>
            <a:r>
              <a:rPr lang="en-US" sz="1500" dirty="0" err="1">
                <a:solidFill>
                  <a:prstClr val="black"/>
                </a:solidFill>
              </a:rPr>
              <a:t>goddamnedest</a:t>
            </a:r>
            <a:r>
              <a:rPr lang="en-US" sz="1500" dirty="0">
                <a:solidFill>
                  <a:prstClr val="black"/>
                </a:solidFill>
              </a:rPr>
              <a:t> bunch of, you know, of a rash of screwing up of the Chilean </a:t>
            </a:r>
            <a:r>
              <a:rPr lang="en-US" sz="1500" dirty="0" smtClean="0">
                <a:solidFill>
                  <a:prstClr val="black"/>
                </a:solidFill>
              </a:rPr>
              <a:t>things—that </a:t>
            </a:r>
            <a:r>
              <a:rPr lang="en-US" sz="1500" dirty="0">
                <a:solidFill>
                  <a:prstClr val="black"/>
                </a:solidFill>
              </a:rPr>
              <a:t>sort of </a:t>
            </a:r>
            <a:r>
              <a:rPr lang="en-US" sz="1500" dirty="0" smtClean="0">
                <a:solidFill>
                  <a:prstClr val="black"/>
                </a:solidFill>
              </a:rPr>
              <a:t>thing.</a:t>
            </a:r>
          </a:p>
          <a:p>
            <a:endParaRPr lang="en-US" sz="1400" dirty="0" smtClean="0">
              <a:solidFill>
                <a:prstClr val="black"/>
              </a:solidFill>
            </a:endParaRPr>
          </a:p>
          <a:p>
            <a:endParaRPr lang="en-US" sz="1400" dirty="0" smtClean="0">
              <a:solidFill>
                <a:prstClr val="black"/>
              </a:solidFill>
            </a:endParaRPr>
          </a:p>
          <a:p>
            <a:endParaRPr lang="en-US" sz="1400" dirty="0">
              <a:solidFill>
                <a:prstClr val="black"/>
              </a:solidFill>
            </a:endParaRPr>
          </a:p>
        </p:txBody>
      </p:sp>
      <p:pic>
        <p:nvPicPr>
          <p:cNvPr id="4" name="helms on latin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48600" y="5791200"/>
            <a:ext cx="609600" cy="609600"/>
          </a:xfrm>
          <a:prstGeom prst="rect">
            <a:avLst/>
          </a:prstGeom>
        </p:spPr>
      </p:pic>
    </p:spTree>
    <p:extLst>
      <p:ext uri="{BB962C8B-B14F-4D97-AF65-F5344CB8AC3E}">
        <p14:creationId xmlns:p14="http://schemas.microsoft.com/office/powerpoint/2010/main" val="41634580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05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cache3.asset-cache.net/xc/50777211.jpg?v=1&amp;c=IWSAsset&amp;k=2&amp;d=E41C9FE5C4AA0A1458EB5C38108B4A8776B82A67B9AFE06675DFF2C127B40E2AB01E70F2B3269972"/>
          <p:cNvPicPr>
            <a:picLocks noChangeAspect="1" noChangeArrowheads="1"/>
          </p:cNvPicPr>
          <p:nvPr/>
        </p:nvPicPr>
        <p:blipFill>
          <a:blip r:embed="rId3" cstate="print"/>
          <a:srcRect/>
          <a:stretch>
            <a:fillRect/>
          </a:stretch>
        </p:blipFill>
        <p:spPr bwMode="auto">
          <a:xfrm>
            <a:off x="2428651" y="0"/>
            <a:ext cx="4802909" cy="6858000"/>
          </a:xfrm>
          <a:prstGeom prst="rect">
            <a:avLst/>
          </a:prstGeom>
          <a:noFill/>
        </p:spPr>
      </p:pic>
    </p:spTree>
    <p:extLst>
      <p:ext uri="{BB962C8B-B14F-4D97-AF65-F5344CB8AC3E}">
        <p14:creationId xmlns:p14="http://schemas.microsoft.com/office/powerpoint/2010/main" val="3032269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42240"/>
            <a:ext cx="4976813"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4286250"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2675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0px-MonedaBombing.jpg"/>
          <p:cNvPicPr>
            <a:picLocks noChangeAspect="1"/>
          </p:cNvPicPr>
          <p:nvPr/>
        </p:nvPicPr>
        <p:blipFill>
          <a:blip r:embed="rId3" cstate="print"/>
          <a:stretch>
            <a:fillRect/>
          </a:stretch>
        </p:blipFill>
        <p:spPr>
          <a:xfrm>
            <a:off x="381000" y="463486"/>
            <a:ext cx="8763000" cy="5761673"/>
          </a:xfrm>
          <a:prstGeom prst="rect">
            <a:avLst/>
          </a:prstGeom>
        </p:spPr>
      </p:pic>
    </p:spTree>
    <p:extLst>
      <p:ext uri="{BB962C8B-B14F-4D97-AF65-F5344CB8AC3E}">
        <p14:creationId xmlns:p14="http://schemas.microsoft.com/office/powerpoint/2010/main" val="18480729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1-chiletank.jpg"/>
          <p:cNvPicPr>
            <a:picLocks noChangeAspect="1"/>
          </p:cNvPicPr>
          <p:nvPr/>
        </p:nvPicPr>
        <p:blipFill>
          <a:blip r:embed="rId3" cstate="print"/>
          <a:stretch>
            <a:fillRect/>
          </a:stretch>
        </p:blipFill>
        <p:spPr>
          <a:xfrm>
            <a:off x="0" y="1166967"/>
            <a:ext cx="9144000" cy="4524066"/>
          </a:xfrm>
          <a:prstGeom prst="rect">
            <a:avLst/>
          </a:prstGeom>
        </p:spPr>
      </p:pic>
    </p:spTree>
    <p:extLst>
      <p:ext uri="{BB962C8B-B14F-4D97-AF65-F5344CB8AC3E}">
        <p14:creationId xmlns:p14="http://schemas.microsoft.com/office/powerpoint/2010/main" val="30887659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upload.wikimedia.org/wikipedia/commons/a/a5/South_Africa_Border_War_Map.png"/>
          <p:cNvPicPr>
            <a:picLocks noChangeAspect="1" noChangeArrowheads="1"/>
          </p:cNvPicPr>
          <p:nvPr/>
        </p:nvPicPr>
        <p:blipFill>
          <a:blip r:embed="rId3" cstate="print"/>
          <a:srcRect/>
          <a:stretch>
            <a:fillRect/>
          </a:stretch>
        </p:blipFill>
        <p:spPr bwMode="auto">
          <a:xfrm>
            <a:off x="0" y="838200"/>
            <a:ext cx="8820150" cy="5448300"/>
          </a:xfrm>
          <a:prstGeom prst="rect">
            <a:avLst/>
          </a:prstGeom>
          <a:noFill/>
        </p:spPr>
      </p:pic>
    </p:spTree>
    <p:extLst>
      <p:ext uri="{BB962C8B-B14F-4D97-AF65-F5344CB8AC3E}">
        <p14:creationId xmlns:p14="http://schemas.microsoft.com/office/powerpoint/2010/main" val="38176591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Senator dick clark.jpg"/>
          <p:cNvPicPr>
            <a:picLocks noChangeAspect="1" noChangeArrowheads="1"/>
          </p:cNvPicPr>
          <p:nvPr/>
        </p:nvPicPr>
        <p:blipFill>
          <a:blip r:embed="rId3" cstate="print"/>
          <a:srcRect/>
          <a:stretch>
            <a:fillRect/>
          </a:stretch>
        </p:blipFill>
        <p:spPr bwMode="auto">
          <a:xfrm>
            <a:off x="1924431" y="65672"/>
            <a:ext cx="5162169" cy="6792328"/>
          </a:xfrm>
          <a:prstGeom prst="rect">
            <a:avLst/>
          </a:prstGeom>
          <a:noFill/>
        </p:spPr>
      </p:pic>
    </p:spTree>
    <p:extLst>
      <p:ext uri="{BB962C8B-B14F-4D97-AF65-F5344CB8AC3E}">
        <p14:creationId xmlns:p14="http://schemas.microsoft.com/office/powerpoint/2010/main" val="132673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se1978.jpg"/>
          <p:cNvPicPr>
            <a:picLocks noChangeAspect="1"/>
          </p:cNvPicPr>
          <p:nvPr/>
        </p:nvPicPr>
        <p:blipFill>
          <a:blip r:embed="rId3" cstate="print"/>
          <a:stretch>
            <a:fillRect/>
          </a:stretch>
        </p:blipFill>
        <p:spPr>
          <a:xfrm>
            <a:off x="280387" y="19507"/>
            <a:ext cx="8558814" cy="6838493"/>
          </a:xfrm>
          <a:prstGeom prst="rect">
            <a:avLst/>
          </a:prstGeom>
        </p:spPr>
      </p:pic>
    </p:spTree>
    <p:extLst>
      <p:ext uri="{BB962C8B-B14F-4D97-AF65-F5344CB8AC3E}">
        <p14:creationId xmlns:p14="http://schemas.microsoft.com/office/powerpoint/2010/main" val="3363728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oncini.jpg"/>
          <p:cNvPicPr>
            <a:picLocks noChangeAspect="1"/>
          </p:cNvPicPr>
          <p:nvPr/>
        </p:nvPicPr>
        <p:blipFill>
          <a:blip r:embed="rId3" cstate="print"/>
          <a:stretch>
            <a:fillRect/>
          </a:stretch>
        </p:blipFill>
        <p:spPr>
          <a:xfrm>
            <a:off x="0" y="304800"/>
            <a:ext cx="9144000" cy="6096000"/>
          </a:xfrm>
          <a:prstGeom prst="rect">
            <a:avLst/>
          </a:prstGeom>
        </p:spPr>
      </p:pic>
    </p:spTree>
    <p:extLst>
      <p:ext uri="{BB962C8B-B14F-4D97-AF65-F5344CB8AC3E}">
        <p14:creationId xmlns:p14="http://schemas.microsoft.com/office/powerpoint/2010/main" val="790794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34" y="467766"/>
            <a:ext cx="8776266" cy="5780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98547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001000" cy="6740307"/>
          </a:xfrm>
          <a:prstGeom prst="rect">
            <a:avLst/>
          </a:prstGeom>
          <a:noFill/>
        </p:spPr>
        <p:txBody>
          <a:bodyPr wrap="square" rtlCol="0">
            <a:spAutoFit/>
          </a:bodyPr>
          <a:lstStyle/>
          <a:p>
            <a:pPr algn="ctr"/>
            <a:r>
              <a:rPr lang="en-US" i="1" dirty="0" smtClean="0">
                <a:solidFill>
                  <a:prstClr val="black"/>
                </a:solidFill>
              </a:rPr>
              <a:t>INS v. </a:t>
            </a:r>
            <a:r>
              <a:rPr lang="en-US" i="1" dirty="0" err="1" smtClean="0">
                <a:solidFill>
                  <a:prstClr val="black"/>
                </a:solidFill>
              </a:rPr>
              <a:t>Chadha</a:t>
            </a:r>
            <a:r>
              <a:rPr lang="en-US" i="1" dirty="0" smtClean="0">
                <a:solidFill>
                  <a:prstClr val="black"/>
                </a:solidFill>
              </a:rPr>
              <a:t> </a:t>
            </a:r>
            <a:r>
              <a:rPr lang="en-US" dirty="0" smtClean="0">
                <a:solidFill>
                  <a:prstClr val="black"/>
                </a:solidFill>
              </a:rPr>
              <a:t>(1983)—White dissent</a:t>
            </a:r>
          </a:p>
          <a:p>
            <a:endParaRPr lang="en-US" dirty="0">
              <a:solidFill>
                <a:prstClr val="black"/>
              </a:solidFill>
            </a:endParaRPr>
          </a:p>
          <a:p>
            <a:r>
              <a:rPr lang="en-US" dirty="0">
                <a:solidFill>
                  <a:prstClr val="black"/>
                </a:solidFill>
              </a:rPr>
              <a:t>The prominence of the legislative veto mechanism in our contemporary political system and its importance to Congress can hardly be overstated. It has become a central </a:t>
            </a:r>
            <a:r>
              <a:rPr lang="en-US" dirty="0" smtClean="0">
                <a:solidFill>
                  <a:prstClr val="black"/>
                </a:solidFill>
              </a:rPr>
              <a:t>means </a:t>
            </a:r>
            <a:r>
              <a:rPr lang="en-US" dirty="0">
                <a:solidFill>
                  <a:prstClr val="black"/>
                </a:solidFill>
              </a:rPr>
              <a:t>by which Congress secures the accountability of executive and independent agencies. Without the legislative veto, Congress is faced with a Hobson's choice: either to refrain from delegating the necessary authority, leaving itself with a hopeless task of writing laws with the requisite specificity to cover endless special circumstances across the entire policy landscape, or, in the alternative, to abdicate its lawmaking function to the Executive Branch and independent agencies. To choose the former leaves major national problems unresolved; to opt for the latter risks unaccountable policymaking by those not elected to fill that role. </a:t>
            </a:r>
            <a:r>
              <a:rPr lang="en-US" b="1" dirty="0">
                <a:solidFill>
                  <a:srgbClr val="FF0000"/>
                </a:solidFill>
              </a:rPr>
              <a:t>Accordingly, over the past five decades, the legislative veto has been placed in nearly 200 statutes.</a:t>
            </a:r>
            <a:r>
              <a:rPr lang="en-US" b="1" baseline="30000" dirty="0">
                <a:solidFill>
                  <a:srgbClr val="FF0000"/>
                </a:solidFill>
              </a:rPr>
              <a:t>  </a:t>
            </a:r>
            <a:r>
              <a:rPr lang="en-US" dirty="0" smtClean="0">
                <a:solidFill>
                  <a:prstClr val="black"/>
                </a:solidFill>
              </a:rPr>
              <a:t>The </a:t>
            </a:r>
            <a:r>
              <a:rPr lang="en-US" dirty="0">
                <a:solidFill>
                  <a:prstClr val="black"/>
                </a:solidFill>
              </a:rPr>
              <a:t>device is known in every field of governmental concern: reorganization, budgets, foreign affairs, war powers, and regulation of trade, safety, energy, the environment, and the </a:t>
            </a:r>
            <a:r>
              <a:rPr lang="en-US" dirty="0" smtClean="0">
                <a:solidFill>
                  <a:prstClr val="black"/>
                </a:solidFill>
              </a:rPr>
              <a:t>economy . . .</a:t>
            </a:r>
          </a:p>
          <a:p>
            <a:endParaRPr lang="en-US" dirty="0">
              <a:solidFill>
                <a:prstClr val="black"/>
              </a:solidFill>
            </a:endParaRPr>
          </a:p>
          <a:p>
            <a:r>
              <a:rPr lang="en-US" b="1" dirty="0">
                <a:solidFill>
                  <a:srgbClr val="FF0000"/>
                </a:solidFill>
              </a:rPr>
              <a:t>The history of the legislative veto also makes clear that it has not been a sword with which Congress has struck out to aggrandize itself at the expense of the other branches -- the concerns of Madison and Hamilton. Rather, the veto has been a means of defense, a reservation of ultimate authority necessary if Congress is to fulfill its designated role under Art. I as the Nation's lawmaker. </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3919207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sers.erols.com/mwhite28/images/nicarag.gif"/>
          <p:cNvPicPr>
            <a:picLocks noChangeAspect="1" noChangeArrowheads="1"/>
          </p:cNvPicPr>
          <p:nvPr/>
        </p:nvPicPr>
        <p:blipFill>
          <a:blip r:embed="rId3" cstate="print"/>
          <a:srcRect/>
          <a:stretch>
            <a:fillRect/>
          </a:stretch>
        </p:blipFill>
        <p:spPr bwMode="auto">
          <a:xfrm>
            <a:off x="559689" y="98700"/>
            <a:ext cx="8584311" cy="6759300"/>
          </a:xfrm>
          <a:prstGeom prst="rect">
            <a:avLst/>
          </a:prstGeom>
          <a:noFill/>
        </p:spPr>
      </p:pic>
    </p:spTree>
    <p:extLst>
      <p:ext uri="{BB962C8B-B14F-4D97-AF65-F5344CB8AC3E}">
        <p14:creationId xmlns:p14="http://schemas.microsoft.com/office/powerpoint/2010/main" val="35954191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orbisimages.com/images/67/FBFEEA41-1D04-4A78-ABC0-B60C76B8C2D0/U87169001-22.jpg"/>
          <p:cNvPicPr>
            <a:picLocks noChangeAspect="1" noChangeArrowheads="1"/>
          </p:cNvPicPr>
          <p:nvPr/>
        </p:nvPicPr>
        <p:blipFill>
          <a:blip r:embed="rId3" cstate="print"/>
          <a:srcRect/>
          <a:stretch>
            <a:fillRect/>
          </a:stretch>
        </p:blipFill>
        <p:spPr bwMode="auto">
          <a:xfrm>
            <a:off x="2449830" y="-69448"/>
            <a:ext cx="4560570" cy="6927448"/>
          </a:xfrm>
          <a:prstGeom prst="rect">
            <a:avLst/>
          </a:prstGeom>
          <a:noFill/>
        </p:spPr>
      </p:pic>
    </p:spTree>
    <p:extLst>
      <p:ext uri="{BB962C8B-B14F-4D97-AF65-F5344CB8AC3E}">
        <p14:creationId xmlns:p14="http://schemas.microsoft.com/office/powerpoint/2010/main" val="275786211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north.jpg"/>
          <p:cNvPicPr>
            <a:picLocks noChangeAspect="1"/>
          </p:cNvPicPr>
          <p:nvPr/>
        </p:nvPicPr>
        <p:blipFill>
          <a:blip r:embed="rId3" cstate="print"/>
          <a:stretch>
            <a:fillRect/>
          </a:stretch>
        </p:blipFill>
        <p:spPr>
          <a:xfrm>
            <a:off x="0" y="417576"/>
            <a:ext cx="9144000" cy="6022848"/>
          </a:xfrm>
          <a:prstGeom prst="rect">
            <a:avLst/>
          </a:prstGeom>
        </p:spPr>
      </p:pic>
    </p:spTree>
    <p:extLst>
      <p:ext uri="{BB962C8B-B14F-4D97-AF65-F5344CB8AC3E}">
        <p14:creationId xmlns:p14="http://schemas.microsoft.com/office/powerpoint/2010/main" val="23221945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iver-North-iran-contra-hearings.jpg"/>
          <p:cNvPicPr>
            <a:picLocks noChangeAspect="1"/>
          </p:cNvPicPr>
          <p:nvPr/>
        </p:nvPicPr>
        <p:blipFill>
          <a:blip r:embed="rId3" cstate="print"/>
          <a:stretch>
            <a:fillRect/>
          </a:stretch>
        </p:blipFill>
        <p:spPr>
          <a:xfrm>
            <a:off x="632460" y="46427"/>
            <a:ext cx="7825740" cy="6811573"/>
          </a:xfrm>
          <a:prstGeom prst="rect">
            <a:avLst/>
          </a:prstGeom>
        </p:spPr>
      </p:pic>
    </p:spTree>
    <p:extLst>
      <p:ext uri="{BB962C8B-B14F-4D97-AF65-F5344CB8AC3E}">
        <p14:creationId xmlns:p14="http://schemas.microsoft.com/office/powerpoint/2010/main" val="331704723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533400"/>
            <a:ext cx="6781800" cy="5078313"/>
          </a:xfrm>
          <a:prstGeom prst="rect">
            <a:avLst/>
          </a:prstGeom>
          <a:noFill/>
        </p:spPr>
        <p:txBody>
          <a:bodyPr wrap="square" rtlCol="0">
            <a:spAutoFit/>
          </a:bodyPr>
          <a:lstStyle/>
          <a:p>
            <a:pPr algn="ctr"/>
            <a:r>
              <a:rPr lang="en-US" i="1" dirty="0" smtClean="0"/>
              <a:t>Missouri v. Holland </a:t>
            </a:r>
            <a:r>
              <a:rPr lang="en-US" dirty="0" smtClean="0"/>
              <a:t>(1920)</a:t>
            </a:r>
          </a:p>
          <a:p>
            <a:endParaRPr lang="en-US" dirty="0"/>
          </a:p>
          <a:p>
            <a:r>
              <a:rPr lang="en-US" dirty="0"/>
              <a:t>To answer this question, it is not enough to refer to the Tenth Amendment, reserving the powers not delegated to the United States, because, by Article II, § 2, the power to make treaties is delegated expressly, and by Article VI treaties made under the authority of the United States, along with the Constitution and laws of the United States made in pursuance thereof, are declared the supreme law of the land. </a:t>
            </a:r>
            <a:r>
              <a:rPr lang="en-US" b="1" dirty="0">
                <a:solidFill>
                  <a:srgbClr val="FF0000"/>
                </a:solidFill>
              </a:rPr>
              <a:t>If the treaty is valid, there can be no dispute about the validity of the statute under Article I, § 8, as a necessary and proper means to execute the powers of the Government. </a:t>
            </a:r>
            <a:r>
              <a:rPr lang="en-US" dirty="0"/>
              <a:t>The language of the Constitution as to the supremacy of treaties being general, the question before us is narrowed to an inquiry into the ground upon which the present supposed exception is </a:t>
            </a:r>
            <a:r>
              <a:rPr lang="en-US" dirty="0" smtClean="0"/>
              <a:t>placed . . .</a:t>
            </a:r>
          </a:p>
          <a:p>
            <a:endParaRPr lang="en-US" dirty="0"/>
          </a:p>
          <a:p>
            <a:r>
              <a:rPr lang="en-US" dirty="0"/>
              <a:t>Here, a national interest of very nearly the first magnitude is involved. It can be protected only by national action in concert with that of another power. </a:t>
            </a:r>
            <a:endParaRPr lang="en-US" dirty="0"/>
          </a:p>
        </p:txBody>
      </p:sp>
    </p:spTree>
    <p:extLst>
      <p:ext uri="{BB962C8B-B14F-4D97-AF65-F5344CB8AC3E}">
        <p14:creationId xmlns:p14="http://schemas.microsoft.com/office/powerpoint/2010/main" val="29477564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9909" y="284272"/>
            <a:ext cx="8253091" cy="6192728"/>
          </a:xfrm>
          <a:prstGeom prst="rect">
            <a:avLst/>
          </a:prstGeom>
        </p:spPr>
      </p:pic>
    </p:spTree>
    <p:extLst>
      <p:ext uri="{BB962C8B-B14F-4D97-AF65-F5344CB8AC3E}">
        <p14:creationId xmlns:p14="http://schemas.microsoft.com/office/powerpoint/2010/main" val="3978448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1859"/>
            <a:ext cx="6372225" cy="4381500"/>
          </a:xfrm>
          <a:prstGeom prst="rect">
            <a:avLst/>
          </a:prstGeom>
        </p:spPr>
      </p:pic>
      <p:pic>
        <p:nvPicPr>
          <p:cNvPr id="3" name="Picture 2"/>
          <p:cNvPicPr>
            <a:picLocks noChangeAspect="1"/>
          </p:cNvPicPr>
          <p:nvPr/>
        </p:nvPicPr>
        <p:blipFill>
          <a:blip r:embed="rId3"/>
          <a:stretch>
            <a:fillRect/>
          </a:stretch>
        </p:blipFill>
        <p:spPr>
          <a:xfrm>
            <a:off x="2007664" y="4648200"/>
            <a:ext cx="5100095" cy="1905000"/>
          </a:xfrm>
          <a:prstGeom prst="rect">
            <a:avLst/>
          </a:prstGeom>
        </p:spPr>
      </p:pic>
    </p:spTree>
    <p:extLst>
      <p:ext uri="{BB962C8B-B14F-4D97-AF65-F5344CB8AC3E}">
        <p14:creationId xmlns:p14="http://schemas.microsoft.com/office/powerpoint/2010/main" val="26148526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685800"/>
            <a:ext cx="7943849" cy="4475408"/>
          </a:xfrm>
          <a:prstGeom prst="rect">
            <a:avLst/>
          </a:prstGeom>
        </p:spPr>
      </p:pic>
    </p:spTree>
    <p:extLst>
      <p:ext uri="{BB962C8B-B14F-4D97-AF65-F5344CB8AC3E}">
        <p14:creationId xmlns:p14="http://schemas.microsoft.com/office/powerpoint/2010/main" val="24603864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81000"/>
            <a:ext cx="6781800" cy="6186309"/>
          </a:xfrm>
          <a:prstGeom prst="rect">
            <a:avLst/>
          </a:prstGeom>
          <a:noFill/>
        </p:spPr>
        <p:txBody>
          <a:bodyPr wrap="square" rtlCol="0">
            <a:spAutoFit/>
          </a:bodyPr>
          <a:lstStyle/>
          <a:p>
            <a:pPr algn="ctr"/>
            <a:r>
              <a:rPr lang="en-US" i="1" dirty="0" smtClean="0"/>
              <a:t>Bond v. United States </a:t>
            </a:r>
            <a:r>
              <a:rPr lang="en-US" dirty="0" smtClean="0"/>
              <a:t>(2014)</a:t>
            </a:r>
          </a:p>
          <a:p>
            <a:endParaRPr lang="en-US" dirty="0"/>
          </a:p>
          <a:p>
            <a:r>
              <a:rPr lang="en-US" dirty="0"/>
              <a:t>The horrors of chemical warfare were vividly </a:t>
            </a:r>
            <a:r>
              <a:rPr lang="en-US" dirty="0" smtClean="0"/>
              <a:t>captured by </a:t>
            </a:r>
            <a:r>
              <a:rPr lang="en-US" dirty="0"/>
              <a:t>John Singer Sargent in his 1919 painting Gassed. The nearly life-sized work depicts two lines of soldiers, blinded by mustard gas, clinging single file to orderlies guiding them to an improvised aid station. There they would receive little treatment and no relief; many suffered for weeks only to have the gas claim their lives. The soldiers were shown staggering through piles of comrades too seriously burned to even join the </a:t>
            </a:r>
            <a:r>
              <a:rPr lang="en-US" dirty="0" smtClean="0"/>
              <a:t>procession</a:t>
            </a:r>
            <a:r>
              <a:rPr lang="en-US" dirty="0"/>
              <a:t> </a:t>
            </a:r>
            <a:r>
              <a:rPr lang="en-US" dirty="0" smtClean="0"/>
              <a:t>. . .</a:t>
            </a:r>
          </a:p>
          <a:p>
            <a:endParaRPr lang="en-US" dirty="0"/>
          </a:p>
          <a:p>
            <a:r>
              <a:rPr lang="en-US" dirty="0"/>
              <a:t>The question presented by this case is whether the Implementation Act also reaches a purely local crime: an amateur attempt by a jilted wife to injure her husband’s lover, which ended up causing only a minor thumb burn readily treated by rinsing with water. </a:t>
            </a:r>
            <a:r>
              <a:rPr lang="en-US" b="1" dirty="0">
                <a:solidFill>
                  <a:srgbClr val="FF0000"/>
                </a:solidFill>
              </a:rPr>
              <a:t>Because our constitutional structure leaves local criminal activity primarily to the States, we have generally declined to read federal law as intruding on that responsibility, unless Congress has clearly indicated that the law should have such reach. </a:t>
            </a:r>
            <a:r>
              <a:rPr lang="en-US" dirty="0"/>
              <a:t>The Chemical Weapons Convention Implementation Act contains no such clear indication, and we accordingly conclude that it does not cover the unremarkable local offense at issue here.</a:t>
            </a:r>
            <a:endParaRPr lang="en-US" dirty="0" smtClean="0"/>
          </a:p>
        </p:txBody>
      </p:sp>
    </p:spTree>
    <p:extLst>
      <p:ext uri="{BB962C8B-B14F-4D97-AF65-F5344CB8AC3E}">
        <p14:creationId xmlns:p14="http://schemas.microsoft.com/office/powerpoint/2010/main" val="12787227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
            <a:ext cx="8153400" cy="6894195"/>
          </a:xfrm>
          <a:prstGeom prst="rect">
            <a:avLst/>
          </a:prstGeom>
          <a:noFill/>
        </p:spPr>
        <p:txBody>
          <a:bodyPr wrap="square" rtlCol="0">
            <a:spAutoFit/>
          </a:bodyPr>
          <a:lstStyle/>
          <a:p>
            <a:pPr fontAlgn="base"/>
            <a:r>
              <a:rPr lang="en-US" sz="1300" dirty="0" smtClean="0"/>
              <a:t>	</a:t>
            </a:r>
            <a:r>
              <a:rPr lang="en-US" sz="1300" b="1" cap="small" dirty="0" smtClean="0"/>
              <a:t>Solicitor General Donald Verrilli: </a:t>
            </a:r>
            <a:r>
              <a:rPr lang="en-US" sz="1300" dirty="0" smtClean="0"/>
              <a:t>We </a:t>
            </a:r>
            <a:r>
              <a:rPr lang="en-US" sz="1300" dirty="0"/>
              <a:t>have had policies in place for decades in this country that align place of birth designations with our official recognition policy.</a:t>
            </a:r>
          </a:p>
          <a:p>
            <a:pPr fontAlgn="base"/>
            <a:r>
              <a:rPr lang="en-US" sz="1300" dirty="0" smtClean="0"/>
              <a:t>	The </a:t>
            </a:r>
            <a:r>
              <a:rPr lang="en-US" sz="1300" dirty="0"/>
              <a:t>reason we do that is because foreign sovereigns look to these communications as indicative of where we stand on what--</a:t>
            </a:r>
          </a:p>
          <a:p>
            <a:pPr fontAlgn="base"/>
            <a:r>
              <a:rPr lang="en-US" sz="1300" dirty="0" smtClean="0"/>
              <a:t>	</a:t>
            </a:r>
            <a:r>
              <a:rPr lang="en-US" sz="1300" b="1" cap="small" dirty="0" smtClean="0"/>
              <a:t>Justice Scalia</a:t>
            </a:r>
            <a:r>
              <a:rPr lang="en-US" sz="1300" b="1" cap="small" dirty="0"/>
              <a:t>: </a:t>
            </a:r>
            <a:r>
              <a:rPr lang="en-US" sz="1300" dirty="0"/>
              <a:t>If it -- if it is within Congress's -- if it is within Congress's power, what difference does it make whether it antagonizes foreign countries?</a:t>
            </a:r>
          </a:p>
          <a:p>
            <a:pPr fontAlgn="base"/>
            <a:r>
              <a:rPr lang="en-US" sz="1300" dirty="0" smtClean="0"/>
              <a:t>	</a:t>
            </a:r>
            <a:r>
              <a:rPr lang="en-US" sz="1300" b="1" cap="small" dirty="0" smtClean="0"/>
              <a:t>Verrilli:</a:t>
            </a:r>
            <a:r>
              <a:rPr lang="en-US" sz="1300" dirty="0" smtClean="0"/>
              <a:t> </a:t>
            </a:r>
            <a:r>
              <a:rPr lang="en-US" sz="1300" dirty="0"/>
              <a:t>--Well, there are certain things that are within Congress's power that would antagonize foreign countries that wouldn't raise a separation of powers problem, of course, like a trade embargo or a travel </a:t>
            </a:r>
            <a:r>
              <a:rPr lang="en-US" sz="1300" dirty="0" smtClean="0"/>
              <a:t>ban. But-</a:t>
            </a:r>
            <a:r>
              <a:rPr lang="en-US" sz="1300" dirty="0"/>
              <a:t>-</a:t>
            </a:r>
          </a:p>
          <a:p>
            <a:pPr fontAlgn="base"/>
            <a:r>
              <a:rPr lang="en-US" sz="1300" dirty="0" smtClean="0"/>
              <a:t>	</a:t>
            </a:r>
            <a:r>
              <a:rPr lang="en-US" sz="1300" b="1" cap="small" dirty="0" smtClean="0"/>
              <a:t>Justice Scalia</a:t>
            </a:r>
            <a:r>
              <a:rPr lang="en-US" sz="1300" b="1" cap="small" dirty="0"/>
              <a:t>: </a:t>
            </a:r>
            <a:r>
              <a:rPr lang="en-US" sz="1300" dirty="0"/>
              <a:t>And this may be one of </a:t>
            </a:r>
            <a:r>
              <a:rPr lang="en-US" sz="1300" dirty="0" smtClean="0"/>
              <a:t>them. So-</a:t>
            </a:r>
            <a:r>
              <a:rPr lang="en-US" sz="1300" dirty="0"/>
              <a:t>-</a:t>
            </a:r>
          </a:p>
          <a:p>
            <a:pPr fontAlgn="base"/>
            <a:r>
              <a:rPr lang="en-US" sz="1300" dirty="0" smtClean="0"/>
              <a:t>	</a:t>
            </a:r>
            <a:r>
              <a:rPr lang="en-US" sz="1300" b="1" cap="small" dirty="0" smtClean="0"/>
              <a:t>Verrilli:</a:t>
            </a:r>
            <a:r>
              <a:rPr lang="en-US" sz="1300" dirty="0" smtClean="0"/>
              <a:t> </a:t>
            </a:r>
            <a:r>
              <a:rPr lang="en-US" sz="1300" dirty="0"/>
              <a:t>--This is not one of them</a:t>
            </a:r>
            <a:r>
              <a:rPr lang="en-US" sz="1300" dirty="0" smtClean="0"/>
              <a:t>.</a:t>
            </a:r>
          </a:p>
          <a:p>
            <a:pPr fontAlgn="base"/>
            <a:r>
              <a:rPr lang="en-US" sz="1300" dirty="0" smtClean="0"/>
              <a:t>	</a:t>
            </a:r>
            <a:r>
              <a:rPr lang="en-US" sz="1300" b="1" cap="small" dirty="0" smtClean="0"/>
              <a:t>Justice Scalia</a:t>
            </a:r>
            <a:r>
              <a:rPr lang="en-US" sz="1300" b="1" cap="small" dirty="0"/>
              <a:t>: </a:t>
            </a:r>
            <a:r>
              <a:rPr lang="en-US" sz="1300" dirty="0"/>
              <a:t>--the mere fact that it upsets foreign relations doesn't prove a thing.</a:t>
            </a:r>
          </a:p>
          <a:p>
            <a:pPr fontAlgn="base"/>
            <a:r>
              <a:rPr lang="en-US" sz="1300" dirty="0" smtClean="0"/>
              <a:t>	</a:t>
            </a:r>
            <a:r>
              <a:rPr lang="en-US" sz="1300" b="1" cap="small" dirty="0" smtClean="0"/>
              <a:t>Verrilli:</a:t>
            </a:r>
            <a:r>
              <a:rPr lang="en-US" sz="1300" dirty="0" smtClean="0"/>
              <a:t> No. The </a:t>
            </a:r>
            <a:r>
              <a:rPr lang="en-US" sz="1300" dirty="0"/>
              <a:t>critical point, Your Honor, is that what this statute does that those other statutes don't do is it requires the Executive Branch, the President himself and the Executive Branch itself, to communicate a message that contradicts the official recognition position of the United States, undermining the President's credibility and preventing the President from being able to speak with one voice credibly.</a:t>
            </a:r>
          </a:p>
          <a:p>
            <a:pPr fontAlgn="base"/>
            <a:r>
              <a:rPr lang="en-US" sz="1300" dirty="0" smtClean="0"/>
              <a:t>	</a:t>
            </a:r>
            <a:r>
              <a:rPr lang="en-US" sz="1300" b="1" cap="small" dirty="0" smtClean="0"/>
              <a:t>Justice Kennedy</a:t>
            </a:r>
            <a:r>
              <a:rPr lang="en-US" sz="1300" b="1" cap="small" dirty="0"/>
              <a:t>: </a:t>
            </a:r>
            <a:r>
              <a:rPr lang="en-US" sz="1300" dirty="0"/>
              <a:t>But why couldn't you have a disclaimer of the kind that I've explained to the Petitioners' </a:t>
            </a:r>
            <a:r>
              <a:rPr lang="en-US" sz="1300" dirty="0" smtClean="0"/>
              <a:t>counsel?</a:t>
            </a:r>
            <a:r>
              <a:rPr lang="en-US" sz="1300" dirty="0"/>
              <a:t> </a:t>
            </a:r>
            <a:r>
              <a:rPr lang="en-US" sz="1300" dirty="0" smtClean="0"/>
              <a:t>She </a:t>
            </a:r>
            <a:r>
              <a:rPr lang="en-US" sz="1300" dirty="0"/>
              <a:t>said that would be perfectly lawful, for you to say it's not the position of the State Department, this is not an indication that Israel is -- has jurisdiction over Jerusalem.</a:t>
            </a:r>
          </a:p>
          <a:p>
            <a:pPr fontAlgn="base"/>
            <a:r>
              <a:rPr lang="en-US" sz="1300" dirty="0" smtClean="0"/>
              <a:t>	</a:t>
            </a:r>
            <a:r>
              <a:rPr lang="en-US" sz="1300" b="1" cap="small" dirty="0" smtClean="0"/>
              <a:t>Verrilli:</a:t>
            </a:r>
            <a:r>
              <a:rPr lang="en-US" sz="1300" dirty="0" smtClean="0"/>
              <a:t> </a:t>
            </a:r>
            <a:r>
              <a:rPr lang="en-US" sz="1300" dirty="0"/>
              <a:t>Your Honor--</a:t>
            </a:r>
          </a:p>
          <a:p>
            <a:pPr fontAlgn="base"/>
            <a:r>
              <a:rPr lang="en-US" sz="1300" dirty="0" smtClean="0"/>
              <a:t>	</a:t>
            </a:r>
            <a:r>
              <a:rPr lang="en-US" sz="1300" b="1" cap="small" dirty="0" smtClean="0"/>
              <a:t>Justice Kennedy</a:t>
            </a:r>
            <a:r>
              <a:rPr lang="en-US" sz="1300" b="1" cap="small" dirty="0"/>
              <a:t>: </a:t>
            </a:r>
            <a:r>
              <a:rPr lang="en-US" sz="1300" dirty="0"/>
              <a:t>Why wouldn't that solve the problem?</a:t>
            </a:r>
          </a:p>
          <a:p>
            <a:pPr fontAlgn="base"/>
            <a:r>
              <a:rPr lang="en-US" sz="1300" dirty="0"/>
              <a:t>	</a:t>
            </a:r>
            <a:r>
              <a:rPr lang="en-US" sz="1300" b="1" cap="small" dirty="0" smtClean="0"/>
              <a:t>Verrilli:</a:t>
            </a:r>
            <a:r>
              <a:rPr lang="en-US" sz="1300" dirty="0" smtClean="0"/>
              <a:t> </a:t>
            </a:r>
            <a:r>
              <a:rPr lang="en-US" sz="1300" dirty="0"/>
              <a:t>--It doesn't solve the problem because the issuance of the disclaimer is a credibility </a:t>
            </a:r>
            <a:r>
              <a:rPr lang="en-US" sz="1300" dirty="0" smtClean="0"/>
              <a:t>hit. It </a:t>
            </a:r>
            <a:r>
              <a:rPr lang="en-US" sz="1300" dirty="0"/>
              <a:t>undermines the credibility of the President because what is -- think about what it's actually saying.</a:t>
            </a:r>
          </a:p>
          <a:p>
            <a:pPr fontAlgn="base"/>
            <a:r>
              <a:rPr lang="en-US" sz="1300" dirty="0" smtClean="0"/>
              <a:t>	What </a:t>
            </a:r>
            <a:r>
              <a:rPr lang="en-US" sz="1300" dirty="0"/>
              <a:t>it's actually saying in this context is yes, we're issuing thousands of passports that identify persons born in Jerusalem as being born in Israel; yes, the Congress of the United States required that; but pay no attention to it really; it doesn't have any bearing on recognition.</a:t>
            </a:r>
          </a:p>
          <a:p>
            <a:pPr fontAlgn="base"/>
            <a:r>
              <a:rPr lang="en-US" sz="1300" dirty="0" smtClean="0"/>
              <a:t>	</a:t>
            </a:r>
            <a:r>
              <a:rPr lang="en-US" sz="1300" b="1" cap="small" dirty="0" smtClean="0"/>
              <a:t>Chief </a:t>
            </a:r>
            <a:r>
              <a:rPr lang="en-US" sz="1300" b="1" cap="small" dirty="0"/>
              <a:t>Justice </a:t>
            </a:r>
            <a:r>
              <a:rPr lang="en-US" sz="1300" b="1" cap="small" dirty="0" smtClean="0"/>
              <a:t>Roberts</a:t>
            </a:r>
            <a:r>
              <a:rPr lang="en-US" sz="1300" b="1" cap="small" dirty="0"/>
              <a:t>: </a:t>
            </a:r>
            <a:r>
              <a:rPr lang="en-US" sz="1300" dirty="0"/>
              <a:t>If it had -- if it were such a big deal, why did the Chief Executive at the time sign it?</a:t>
            </a:r>
          </a:p>
          <a:p>
            <a:pPr fontAlgn="base"/>
            <a:r>
              <a:rPr lang="en-US" sz="1300" dirty="0"/>
              <a:t>	</a:t>
            </a:r>
            <a:r>
              <a:rPr lang="en-US" sz="1300" b="1" cap="small" dirty="0" smtClean="0"/>
              <a:t>Verrilli: </a:t>
            </a:r>
            <a:r>
              <a:rPr lang="en-US" sz="1300" dirty="0"/>
              <a:t>Well, the Chief Executive issued a signing statement which really was, in effect, a disclaimer, in </a:t>
            </a:r>
            <a:r>
              <a:rPr lang="en-US" sz="1300" dirty="0" smtClean="0"/>
              <a:t>2002. President </a:t>
            </a:r>
            <a:r>
              <a:rPr lang="en-US" sz="1300" dirty="0"/>
              <a:t>Bush's statement said in 2002, this does not change our official recognition policy and we're going to treat it as advisory, and that did not have the effect of--</a:t>
            </a:r>
          </a:p>
          <a:p>
            <a:pPr fontAlgn="base"/>
            <a:r>
              <a:rPr lang="en-US" sz="1300" dirty="0" smtClean="0"/>
              <a:t>	</a:t>
            </a:r>
            <a:r>
              <a:rPr lang="en-US" sz="1300" b="1" cap="small" dirty="0" smtClean="0"/>
              <a:t>Chief </a:t>
            </a:r>
            <a:r>
              <a:rPr lang="en-US" sz="1300" b="1" cap="small" dirty="0"/>
              <a:t>Justice </a:t>
            </a:r>
            <a:r>
              <a:rPr lang="en-US" sz="1300" b="1" cap="small" dirty="0" smtClean="0"/>
              <a:t>Roberts</a:t>
            </a:r>
            <a:r>
              <a:rPr lang="en-US" sz="1300" b="1" cap="small" dirty="0"/>
              <a:t>: </a:t>
            </a:r>
            <a:r>
              <a:rPr lang="en-US" sz="1300" dirty="0"/>
              <a:t>So we should give no weight to the fact that the Chief Executive signed the law that he is now saying has such a dramatic that his successor, but I gather the position is the same -- is now saying has such deleterious effects on American foreign </a:t>
            </a:r>
            <a:r>
              <a:rPr lang="en-US" sz="1300" dirty="0" smtClean="0"/>
              <a:t>policy? Well</a:t>
            </a:r>
            <a:r>
              <a:rPr lang="en-US" sz="1300" dirty="0"/>
              <a:t>, as a general matter, does that have any consequence at all?</a:t>
            </a:r>
          </a:p>
          <a:p>
            <a:pPr fontAlgn="base"/>
            <a:endParaRPr lang="en-US" sz="1300" dirty="0"/>
          </a:p>
          <a:p>
            <a:endParaRPr lang="en-US" sz="1300" dirty="0"/>
          </a:p>
        </p:txBody>
      </p:sp>
      <p:pic>
        <p:nvPicPr>
          <p:cNvPr id="3" name="jerusalem 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5791200"/>
            <a:ext cx="609600" cy="609600"/>
          </a:xfrm>
          <a:prstGeom prst="rect">
            <a:avLst/>
          </a:prstGeom>
        </p:spPr>
      </p:pic>
    </p:spTree>
    <p:extLst>
      <p:ext uri="{BB962C8B-B14F-4D97-AF65-F5344CB8AC3E}">
        <p14:creationId xmlns:p14="http://schemas.microsoft.com/office/powerpoint/2010/main" val="24924179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3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1961</TotalTime>
  <Words>2350</Words>
  <Application>Microsoft Office PowerPoint</Application>
  <PresentationFormat>On-screen Show (4:3)</PresentationFormat>
  <Paragraphs>219</Paragraphs>
  <Slides>74</Slides>
  <Notes>50</Notes>
  <HiddenSlides>0</HiddenSlides>
  <MMClips>5</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74</vt:i4>
      </vt:variant>
    </vt:vector>
  </HeadingPairs>
  <TitlesOfParts>
    <vt:vector size="78" baseType="lpstr">
      <vt:lpstr>Arial</vt:lpstr>
      <vt:lpstr>Calibri</vt:lpstr>
      <vt:lpstr>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37</cp:revision>
  <dcterms:created xsi:type="dcterms:W3CDTF">2011-02-04T23:25:56Z</dcterms:created>
  <dcterms:modified xsi:type="dcterms:W3CDTF">2015-05-04T01:59:23Z</dcterms:modified>
</cp:coreProperties>
</file>