
<file path=[Content_Types].xml><?xml version="1.0" encoding="utf-8"?>
<Types xmlns="http://schemas.openxmlformats.org/package/2006/content-types">
  <Default Extension="png" ContentType="image/png"/>
  <Default Extension="mp3" ContentType="audio/mpeg"/>
  <Default Extension="jpeg" ContentType="image/jpeg"/>
  <Default Extension="wma" ContentType="audio/x-ms-wma"/>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79"/>
  </p:notesMasterIdLst>
  <p:sldIdLst>
    <p:sldId id="290" r:id="rId5"/>
    <p:sldId id="341" r:id="rId6"/>
    <p:sldId id="342" r:id="rId7"/>
    <p:sldId id="355" r:id="rId8"/>
    <p:sldId id="347" r:id="rId9"/>
    <p:sldId id="264" r:id="rId10"/>
    <p:sldId id="348" r:id="rId11"/>
    <p:sldId id="275" r:id="rId12"/>
    <p:sldId id="271" r:id="rId13"/>
    <p:sldId id="277" r:id="rId14"/>
    <p:sldId id="327" r:id="rId15"/>
    <p:sldId id="325" r:id="rId16"/>
    <p:sldId id="353" r:id="rId17"/>
    <p:sldId id="364" r:id="rId18"/>
    <p:sldId id="326" r:id="rId19"/>
    <p:sldId id="322" r:id="rId20"/>
    <p:sldId id="323" r:id="rId21"/>
    <p:sldId id="296" r:id="rId22"/>
    <p:sldId id="305" r:id="rId23"/>
    <p:sldId id="329" r:id="rId24"/>
    <p:sldId id="330" r:id="rId25"/>
    <p:sldId id="360" r:id="rId26"/>
    <p:sldId id="332" r:id="rId27"/>
    <p:sldId id="358" r:id="rId28"/>
    <p:sldId id="359" r:id="rId29"/>
    <p:sldId id="363" r:id="rId30"/>
    <p:sldId id="356" r:id="rId31"/>
    <p:sldId id="357" r:id="rId32"/>
    <p:sldId id="429" r:id="rId33"/>
    <p:sldId id="339" r:id="rId34"/>
    <p:sldId id="380" r:id="rId35"/>
    <p:sldId id="381" r:id="rId36"/>
    <p:sldId id="382" r:id="rId37"/>
    <p:sldId id="384" r:id="rId38"/>
    <p:sldId id="385" r:id="rId39"/>
    <p:sldId id="386" r:id="rId40"/>
    <p:sldId id="387" r:id="rId41"/>
    <p:sldId id="388" r:id="rId42"/>
    <p:sldId id="389" r:id="rId43"/>
    <p:sldId id="390" r:id="rId44"/>
    <p:sldId id="391" r:id="rId45"/>
    <p:sldId id="392" r:id="rId46"/>
    <p:sldId id="394" r:id="rId47"/>
    <p:sldId id="395" r:id="rId48"/>
    <p:sldId id="397" r:id="rId49"/>
    <p:sldId id="401" r:id="rId50"/>
    <p:sldId id="402" r:id="rId51"/>
    <p:sldId id="404" r:id="rId52"/>
    <p:sldId id="406" r:id="rId53"/>
    <p:sldId id="408" r:id="rId54"/>
    <p:sldId id="409" r:id="rId55"/>
    <p:sldId id="410" r:id="rId56"/>
    <p:sldId id="411" r:id="rId57"/>
    <p:sldId id="414" r:id="rId58"/>
    <p:sldId id="415" r:id="rId59"/>
    <p:sldId id="430" r:id="rId60"/>
    <p:sldId id="418" r:id="rId61"/>
    <p:sldId id="419" r:id="rId62"/>
    <p:sldId id="422" r:id="rId63"/>
    <p:sldId id="424" r:id="rId64"/>
    <p:sldId id="426" r:id="rId65"/>
    <p:sldId id="428" r:id="rId66"/>
    <p:sldId id="365" r:id="rId67"/>
    <p:sldId id="366" r:id="rId68"/>
    <p:sldId id="367" r:id="rId69"/>
    <p:sldId id="370" r:id="rId70"/>
    <p:sldId id="371" r:id="rId71"/>
    <p:sldId id="372" r:id="rId72"/>
    <p:sldId id="373" r:id="rId73"/>
    <p:sldId id="374" r:id="rId74"/>
    <p:sldId id="376" r:id="rId75"/>
    <p:sldId id="377" r:id="rId76"/>
    <p:sldId id="378" r:id="rId77"/>
    <p:sldId id="379"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3" autoAdjust="0"/>
    <p:restoredTop sz="93043" autoAdjust="0"/>
  </p:normalViewPr>
  <p:slideViewPr>
    <p:cSldViewPr>
      <p:cViewPr varScale="1">
        <p:scale>
          <a:sx n="85" d="100"/>
          <a:sy n="85" d="100"/>
        </p:scale>
        <p:origin x="159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FD7C0-2B97-43AF-B507-8F0B50324B99}" type="datetimeFigureOut">
              <a:rPr lang="en-US" smtClean="0"/>
              <a:pPr/>
              <a:t>19-Apr-15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E4207-4950-4545-93A4-6F0E51540BAC}" type="slidenum">
              <a:rPr lang="en-US" smtClean="0"/>
              <a:pPr/>
              <a:t>‹#›</a:t>
            </a:fld>
            <a:endParaRPr lang="en-US"/>
          </a:p>
        </p:txBody>
      </p:sp>
    </p:spTree>
    <p:extLst>
      <p:ext uri="{BB962C8B-B14F-4D97-AF65-F5344CB8AC3E}">
        <p14:creationId xmlns:p14="http://schemas.microsoft.com/office/powerpoint/2010/main" val="635931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a:t>
            </a:fld>
            <a:endParaRPr lang="en-US"/>
          </a:p>
        </p:txBody>
      </p:sp>
    </p:spTree>
    <p:extLst>
      <p:ext uri="{BB962C8B-B14F-4D97-AF65-F5344CB8AC3E}">
        <p14:creationId xmlns:p14="http://schemas.microsoft.com/office/powerpoint/2010/main" val="155422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Lloyd</a:t>
            </a:r>
            <a:r>
              <a:rPr lang="en-US" baseline="0" dirty="0" smtClean="0"/>
              <a:t> </a:t>
            </a:r>
            <a:r>
              <a:rPr lang="en-US" baseline="0" dirty="0" err="1" smtClean="0"/>
              <a:t>gaines</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710674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6</a:t>
            </a:fld>
            <a:endParaRPr lang="en-US"/>
          </a:p>
        </p:txBody>
      </p:sp>
    </p:spTree>
    <p:extLst>
      <p:ext uri="{BB962C8B-B14F-4D97-AF65-F5344CB8AC3E}">
        <p14:creationId xmlns:p14="http://schemas.microsoft.com/office/powerpoint/2010/main" val="4149254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8</a:t>
            </a:fld>
            <a:endParaRPr lang="en-US"/>
          </a:p>
        </p:txBody>
      </p:sp>
    </p:spTree>
    <p:extLst>
      <p:ext uri="{BB962C8B-B14F-4D97-AF65-F5344CB8AC3E}">
        <p14:creationId xmlns:p14="http://schemas.microsoft.com/office/powerpoint/2010/main" val="196520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9</a:t>
            </a:fld>
            <a:endParaRPr lang="en-US"/>
          </a:p>
        </p:txBody>
      </p:sp>
    </p:spTree>
    <p:extLst>
      <p:ext uri="{BB962C8B-B14F-4D97-AF65-F5344CB8AC3E}">
        <p14:creationId xmlns:p14="http://schemas.microsoft.com/office/powerpoint/2010/main" val="2177425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10</a:t>
            </a:fld>
            <a:endParaRPr lang="en-US"/>
          </a:p>
        </p:txBody>
      </p:sp>
    </p:spTree>
    <p:extLst>
      <p:ext uri="{BB962C8B-B14F-4D97-AF65-F5344CB8AC3E}">
        <p14:creationId xmlns:p14="http://schemas.microsoft.com/office/powerpoint/2010/main" val="296328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11</a:t>
            </a:fld>
            <a:endParaRPr lang="en-US"/>
          </a:p>
        </p:txBody>
      </p:sp>
    </p:spTree>
    <p:extLst>
      <p:ext uri="{BB962C8B-B14F-4D97-AF65-F5344CB8AC3E}">
        <p14:creationId xmlns:p14="http://schemas.microsoft.com/office/powerpoint/2010/main" val="3366309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12</a:t>
            </a:fld>
            <a:endParaRPr lang="en-US"/>
          </a:p>
        </p:txBody>
      </p:sp>
    </p:spTree>
    <p:extLst>
      <p:ext uri="{BB962C8B-B14F-4D97-AF65-F5344CB8AC3E}">
        <p14:creationId xmlns:p14="http://schemas.microsoft.com/office/powerpoint/2010/main" val="1173294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638660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337853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15</a:t>
            </a:fld>
            <a:endParaRPr lang="en-US"/>
          </a:p>
        </p:txBody>
      </p:sp>
    </p:spTree>
    <p:extLst>
      <p:ext uri="{BB962C8B-B14F-4D97-AF65-F5344CB8AC3E}">
        <p14:creationId xmlns:p14="http://schemas.microsoft.com/office/powerpoint/2010/main" val="2043806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16</a:t>
            </a:fld>
            <a:endParaRPr lang="en-US"/>
          </a:p>
        </p:txBody>
      </p:sp>
    </p:spTree>
    <p:extLst>
      <p:ext uri="{BB962C8B-B14F-4D97-AF65-F5344CB8AC3E}">
        <p14:creationId xmlns:p14="http://schemas.microsoft.com/office/powerpoint/2010/main" val="656840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17</a:t>
            </a:fld>
            <a:endParaRPr lang="en-US"/>
          </a:p>
        </p:txBody>
      </p:sp>
    </p:spTree>
    <p:extLst>
      <p:ext uri="{BB962C8B-B14F-4D97-AF65-F5344CB8AC3E}">
        <p14:creationId xmlns:p14="http://schemas.microsoft.com/office/powerpoint/2010/main" val="77520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18</a:t>
            </a:fld>
            <a:endParaRPr lang="en-US"/>
          </a:p>
        </p:txBody>
      </p:sp>
    </p:spTree>
    <p:extLst>
      <p:ext uri="{BB962C8B-B14F-4D97-AF65-F5344CB8AC3E}">
        <p14:creationId xmlns:p14="http://schemas.microsoft.com/office/powerpoint/2010/main" val="2889572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19</a:t>
            </a:fld>
            <a:endParaRPr lang="en-US"/>
          </a:p>
        </p:txBody>
      </p:sp>
    </p:spTree>
    <p:extLst>
      <p:ext uri="{BB962C8B-B14F-4D97-AF65-F5344CB8AC3E}">
        <p14:creationId xmlns:p14="http://schemas.microsoft.com/office/powerpoint/2010/main" val="3583485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664580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253435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227329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696461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587102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031542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811020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027353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004989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149541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052303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Protester</a:t>
            </a:r>
            <a:r>
              <a:rPr lang="en-US" baseline="0" dirty="0" smtClean="0"/>
              <a:t> outside </a:t>
            </a:r>
            <a:r>
              <a:rPr lang="en-US" baseline="0" dirty="0" err="1" smtClean="0"/>
              <a:t>pp</a:t>
            </a:r>
            <a:r>
              <a:rPr lang="en-US" baseline="0" dirty="0" smtClean="0"/>
              <a:t> in new haven</a:t>
            </a:r>
            <a:endParaRPr lang="en-US" dirty="0"/>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582670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7165171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845570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945888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8992546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114216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213822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4116979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926232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523959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41903283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418739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634021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32918272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29676531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26133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19982292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9265480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4831495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4293452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19-Apr-15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19-Apr-15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31E87-1B35-4442-AAEE-CDA2905FC298}" type="datetimeFigureOut">
              <a:rPr lang="en-US" smtClean="0"/>
              <a:pPr/>
              <a:t>19-Apr-15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31E87-1B35-4442-AAEE-CDA2905FC298}" type="datetimeFigureOut">
              <a:rPr lang="en-US" smtClean="0"/>
              <a:pPr/>
              <a:t>19-Apr-15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31E87-1B35-4442-AAEE-CDA2905FC298}" type="datetimeFigureOut">
              <a:rPr lang="en-US" smtClean="0"/>
              <a:pPr/>
              <a:t>19-Apr-15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31E87-1B35-4442-AAEE-CDA2905FC298}" type="datetimeFigureOut">
              <a:rPr lang="en-US" smtClean="0"/>
              <a:pPr/>
              <a:t>19-Apr-15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31E87-1B35-4442-AAEE-CDA2905FC298}" type="datetimeFigureOut">
              <a:rPr lang="en-US" smtClean="0"/>
              <a:pPr/>
              <a:t>19-Apr-15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19-Apr-15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19-Apr-15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19-Apr-15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19-Apr-15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1062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381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0271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0906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3827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8837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7010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8551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730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65411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400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766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9845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4267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02479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5995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18923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8565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34959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5189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76080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46944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69397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59759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90135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20746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79879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003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63215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8178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00010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1210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6233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31E87-1B35-4442-AAEE-CDA2905FC298}" type="datetimeFigureOut">
              <a:rPr lang="en-US" smtClean="0"/>
              <a:pPr/>
              <a:t>19-Apr-15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7E8DB-FBF3-481D-9E8F-B5C696A4B5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437DC-F18E-4EB2-B1C6-D4ABF99F89EE}"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3240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C87B5B-2FDB-4C55-A57F-3B71249326F4}"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96A1C-E1C0-4CFA-AF3F-83050A2B04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62812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79F3F-BADC-4E6B-9636-FF9D6777DD83}" type="datetimeFigureOut">
              <a:rPr lang="en-US" smtClean="0">
                <a:solidFill>
                  <a:prstClr val="black">
                    <a:tint val="75000"/>
                  </a:prstClr>
                </a:solidFill>
              </a:rPr>
              <a:pPr/>
              <a:t>19-Apr-15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1F400-FA0C-4D72-BE9F-803B66F2506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27836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40.xm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4.wma"/><Relationship Id="rId1" Type="http://schemas.microsoft.com/office/2007/relationships/media" Target="../media/media4.wma"/><Relationship Id="rId5" Type="http://schemas.openxmlformats.org/officeDocument/2006/relationships/image" Target="../media/image22.png"/><Relationship Id="rId4" Type="http://schemas.openxmlformats.org/officeDocument/2006/relationships/notesSlide" Target="../notesSlides/notesSlide34.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6.wmv"/><Relationship Id="rId1" Type="http://schemas.microsoft.com/office/2007/relationships/media" Target="../media/media6.wmv"/><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3.jpeg"/><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6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huston.jpg"/>
          <p:cNvPicPr>
            <a:picLocks noChangeAspect="1"/>
          </p:cNvPicPr>
          <p:nvPr/>
        </p:nvPicPr>
        <p:blipFill>
          <a:blip r:embed="rId3" cstate="print"/>
          <a:stretch>
            <a:fillRect/>
          </a:stretch>
        </p:blipFill>
        <p:spPr>
          <a:xfrm>
            <a:off x="798848" y="228600"/>
            <a:ext cx="7734962" cy="624839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339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8600"/>
            <a:ext cx="7010400" cy="5940088"/>
          </a:xfrm>
          <a:prstGeom prst="rect">
            <a:avLst/>
          </a:prstGeom>
          <a:noFill/>
        </p:spPr>
        <p:txBody>
          <a:bodyPr wrap="square" rtlCol="0">
            <a:spAutoFit/>
          </a:bodyPr>
          <a:lstStyle/>
          <a:p>
            <a:pPr algn="ctr"/>
            <a:r>
              <a:rPr lang="en-US" sz="2000" i="1" dirty="0" smtClean="0">
                <a:solidFill>
                  <a:prstClr val="black"/>
                </a:solidFill>
              </a:rPr>
              <a:t>Missouri ex </a:t>
            </a:r>
            <a:r>
              <a:rPr lang="en-US" sz="2000" i="1" dirty="0" err="1" smtClean="0">
                <a:solidFill>
                  <a:prstClr val="black"/>
                </a:solidFill>
              </a:rPr>
              <a:t>rel</a:t>
            </a:r>
            <a:r>
              <a:rPr lang="en-US" sz="2000" i="1" dirty="0" smtClean="0">
                <a:solidFill>
                  <a:prstClr val="black"/>
                </a:solidFill>
              </a:rPr>
              <a:t> Gaines v. Canada </a:t>
            </a:r>
            <a:r>
              <a:rPr lang="en-US" sz="2000" dirty="0" smtClean="0">
                <a:solidFill>
                  <a:prstClr val="black"/>
                </a:solidFill>
              </a:rPr>
              <a:t>(1938, 6-2 decision)</a:t>
            </a:r>
          </a:p>
          <a:p>
            <a:endParaRPr lang="en-US" sz="2000" dirty="0">
              <a:solidFill>
                <a:prstClr val="black"/>
              </a:solidFill>
            </a:endParaRPr>
          </a:p>
          <a:p>
            <a:r>
              <a:rPr lang="en-US" sz="2000" dirty="0">
                <a:solidFill>
                  <a:prstClr val="black"/>
                </a:solidFill>
              </a:rPr>
              <a:t>In answering petitioner's contention that this discrimination constituted a denial of his constitutional right, the state court has fully recognized the obligation of the State to provide negroes with advantages for higher education substantially equal to the advantages afforded to white students. The State has sought to fulfill that obligation by furnishing equal facilities in separate schools, a method the validity of which has been sustained by our </a:t>
            </a:r>
            <a:r>
              <a:rPr lang="en-US" sz="2000" dirty="0" smtClean="0">
                <a:solidFill>
                  <a:prstClr val="black"/>
                </a:solidFill>
              </a:rPr>
              <a:t>decisions…</a:t>
            </a:r>
          </a:p>
          <a:p>
            <a:endParaRPr lang="en-US" sz="2000" dirty="0">
              <a:solidFill>
                <a:prstClr val="black"/>
              </a:solidFill>
            </a:endParaRPr>
          </a:p>
          <a:p>
            <a:r>
              <a:rPr lang="en-US" sz="2000" dirty="0">
                <a:solidFill>
                  <a:prstClr val="black"/>
                </a:solidFill>
              </a:rPr>
              <a:t>The basic consideration is not as to what sort of opportunities other States provide, or whether they are as good as those in Missouri, but as to what opportunities Missouri itself furnishes to white students and denies to negroes solely upon the ground of color. </a:t>
            </a:r>
            <a:r>
              <a:rPr lang="en-US" sz="2000" b="1" dirty="0">
                <a:solidFill>
                  <a:srgbClr val="FF0000"/>
                </a:solidFill>
              </a:rPr>
              <a:t>The admissibility of laws separating the races in the enjoyment of privileges afforded by the State rests wholly upon the equality of the privileges which the laws give to the separated groups within the State. </a:t>
            </a:r>
          </a:p>
        </p:txBody>
      </p:sp>
    </p:spTree>
    <p:extLst>
      <p:ext uri="{BB962C8B-B14F-4D97-AF65-F5344CB8AC3E}">
        <p14:creationId xmlns:p14="http://schemas.microsoft.com/office/powerpoint/2010/main" val="367457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6096000" cy="4370427"/>
          </a:xfrm>
          <a:prstGeom prst="rect">
            <a:avLst/>
          </a:prstGeom>
          <a:noFill/>
        </p:spPr>
        <p:txBody>
          <a:bodyPr wrap="square" rtlCol="0">
            <a:spAutoFit/>
          </a:bodyPr>
          <a:lstStyle/>
          <a:p>
            <a:pPr algn="ctr"/>
            <a:r>
              <a:rPr lang="en-US" sz="2000" dirty="0" smtClean="0"/>
              <a:t>Pre-</a:t>
            </a:r>
            <a:r>
              <a:rPr lang="en-US" sz="2000" i="1" dirty="0" smtClean="0"/>
              <a:t>Brown</a:t>
            </a:r>
            <a:r>
              <a:rPr lang="en-US" sz="2000" dirty="0" smtClean="0"/>
              <a:t> key civil rights cases</a:t>
            </a:r>
          </a:p>
          <a:p>
            <a:endParaRPr lang="en-US" sz="2000" dirty="0"/>
          </a:p>
          <a:p>
            <a:pPr marL="342900" indent="-342900">
              <a:buFont typeface="+mj-lt"/>
              <a:buAutoNum type="arabicPeriod"/>
            </a:pPr>
            <a:r>
              <a:rPr lang="en-US" sz="2000" i="1" dirty="0" smtClean="0"/>
              <a:t>Smith </a:t>
            </a:r>
            <a:r>
              <a:rPr lang="en-US" sz="2000" i="1" dirty="0"/>
              <a:t>v. </a:t>
            </a:r>
            <a:r>
              <a:rPr lang="en-US" sz="2000" i="1" dirty="0" err="1" smtClean="0"/>
              <a:t>Allwright</a:t>
            </a:r>
            <a:r>
              <a:rPr lang="en-US" sz="2000" dirty="0"/>
              <a:t> </a:t>
            </a:r>
            <a:r>
              <a:rPr lang="en-US" sz="2000" dirty="0" smtClean="0"/>
              <a:t>(1944): abolition of “all-white” primaries</a:t>
            </a:r>
          </a:p>
          <a:p>
            <a:pPr marL="342900" indent="-342900">
              <a:buFont typeface="+mj-lt"/>
              <a:buAutoNum type="arabicPeriod"/>
            </a:pPr>
            <a:endParaRPr lang="en-US" sz="2000" dirty="0" smtClean="0"/>
          </a:p>
          <a:p>
            <a:pPr marL="342900" indent="-342900">
              <a:buFont typeface="+mj-lt"/>
              <a:buAutoNum type="arabicPeriod"/>
            </a:pPr>
            <a:r>
              <a:rPr lang="en-US" sz="2000" i="1" dirty="0" smtClean="0"/>
              <a:t>Shelley </a:t>
            </a:r>
            <a:r>
              <a:rPr lang="en-US" sz="2000" i="1" dirty="0"/>
              <a:t>v. </a:t>
            </a:r>
            <a:r>
              <a:rPr lang="en-US" sz="2000" i="1" dirty="0" smtClean="0"/>
              <a:t>Kramer </a:t>
            </a:r>
            <a:r>
              <a:rPr lang="en-US" sz="2000" dirty="0" smtClean="0"/>
              <a:t>(1948): courts can’t enforce “racial covenants” in house sales</a:t>
            </a:r>
          </a:p>
          <a:p>
            <a:pPr marL="342900" indent="-342900">
              <a:buFont typeface="+mj-lt"/>
              <a:buAutoNum type="arabicPeriod"/>
            </a:pPr>
            <a:endParaRPr lang="en-US" sz="2000" dirty="0" smtClean="0"/>
          </a:p>
          <a:p>
            <a:pPr marL="342900" indent="-342900">
              <a:buFont typeface="+mj-lt"/>
              <a:buAutoNum type="arabicPeriod"/>
            </a:pPr>
            <a:r>
              <a:rPr lang="en-US" sz="2000" i="1" dirty="0" err="1"/>
              <a:t>Sweatt</a:t>
            </a:r>
            <a:r>
              <a:rPr lang="en-US" sz="2000" i="1" dirty="0"/>
              <a:t> v. Painter</a:t>
            </a:r>
            <a:r>
              <a:rPr lang="en-US" sz="2000" dirty="0"/>
              <a:t> (1950): separate law schools for blacks and whites </a:t>
            </a:r>
            <a:r>
              <a:rPr lang="en-US" sz="2000" dirty="0" smtClean="0"/>
              <a:t>unconstitutional</a:t>
            </a:r>
          </a:p>
          <a:p>
            <a:pPr marL="342900" indent="-342900">
              <a:buFont typeface="+mj-lt"/>
              <a:buAutoNum type="arabicPeriod"/>
            </a:pPr>
            <a:endParaRPr lang="en-US" sz="2000" dirty="0"/>
          </a:p>
          <a:p>
            <a:pPr marL="342900" indent="-342900">
              <a:buFont typeface="+mj-lt"/>
              <a:buAutoNum type="arabicPeriod"/>
            </a:pPr>
            <a:r>
              <a:rPr lang="en-US" sz="2000" i="1" dirty="0" err="1"/>
              <a:t>McLaurin</a:t>
            </a:r>
            <a:r>
              <a:rPr lang="en-US" sz="2000" i="1" dirty="0"/>
              <a:t> v. Oklahoma</a:t>
            </a:r>
            <a:r>
              <a:rPr lang="en-US" sz="2000" dirty="0"/>
              <a:t> (1950): separate graduate programs for blacks and whites unconstitutional </a:t>
            </a:r>
          </a:p>
          <a:p>
            <a:endParaRPr lang="en-US" dirty="0"/>
          </a:p>
        </p:txBody>
      </p:sp>
    </p:spTree>
    <p:extLst>
      <p:ext uri="{BB962C8B-B14F-4D97-AF65-F5344CB8AC3E}">
        <p14:creationId xmlns:p14="http://schemas.microsoft.com/office/powerpoint/2010/main" val="999099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645912" cy="658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0492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l_Warren_Portrait,_half_figure,_seated,_facing_front,_as_Governor.jpg"/>
          <p:cNvPicPr>
            <a:picLocks noChangeAspect="1"/>
          </p:cNvPicPr>
          <p:nvPr/>
        </p:nvPicPr>
        <p:blipFill>
          <a:blip r:embed="rId3" cstate="print"/>
          <a:stretch>
            <a:fillRect/>
          </a:stretch>
        </p:blipFill>
        <p:spPr>
          <a:xfrm>
            <a:off x="0" y="457200"/>
            <a:ext cx="4656751" cy="6019800"/>
          </a:xfrm>
          <a:prstGeom prst="rect">
            <a:avLst/>
          </a:prstGeom>
        </p:spPr>
      </p:pic>
      <p:pic>
        <p:nvPicPr>
          <p:cNvPr id="3" name="Picture 2"/>
          <p:cNvPicPr>
            <a:picLocks noChangeAspect="1"/>
          </p:cNvPicPr>
          <p:nvPr/>
        </p:nvPicPr>
        <p:blipFill>
          <a:blip r:embed="rId4"/>
          <a:stretch>
            <a:fillRect/>
          </a:stretch>
        </p:blipFill>
        <p:spPr>
          <a:xfrm>
            <a:off x="4640226" y="450773"/>
            <a:ext cx="4796807" cy="599875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934200" cy="4801314"/>
          </a:xfrm>
          <a:prstGeom prst="rect">
            <a:avLst/>
          </a:prstGeom>
          <a:noFill/>
        </p:spPr>
        <p:txBody>
          <a:bodyPr wrap="square" rtlCol="0">
            <a:spAutoFit/>
          </a:bodyPr>
          <a:lstStyle/>
          <a:p>
            <a:pPr algn="ctr"/>
            <a:r>
              <a:rPr lang="en-US" i="1" dirty="0" smtClean="0">
                <a:solidFill>
                  <a:prstClr val="black"/>
                </a:solidFill>
              </a:rPr>
              <a:t>Brown v. Board of Education </a:t>
            </a:r>
            <a:r>
              <a:rPr lang="en-US" dirty="0" smtClean="0">
                <a:solidFill>
                  <a:prstClr val="black"/>
                </a:solidFill>
              </a:rPr>
              <a:t>(1954, unanimous decision)</a:t>
            </a:r>
          </a:p>
          <a:p>
            <a:endParaRPr lang="en-US" dirty="0">
              <a:solidFill>
                <a:prstClr val="black"/>
              </a:solidFill>
            </a:endParaRPr>
          </a:p>
          <a:p>
            <a:r>
              <a:rPr lang="en-US" dirty="0">
                <a:solidFill>
                  <a:prstClr val="black"/>
                </a:solidFill>
              </a:rPr>
              <a:t>Does segregation of children in public schools solely on the basis of race, even though the physical facilities and other </a:t>
            </a:r>
            <a:r>
              <a:rPr lang="en-US" dirty="0" smtClean="0">
                <a:solidFill>
                  <a:prstClr val="black"/>
                </a:solidFill>
              </a:rPr>
              <a:t>“tangible” </a:t>
            </a:r>
            <a:r>
              <a:rPr lang="en-US" dirty="0">
                <a:solidFill>
                  <a:prstClr val="black"/>
                </a:solidFill>
              </a:rPr>
              <a:t>factors may be equal, deprive the children of the minority group of equal educational opportunities? We believe that it does... Segregation of white and colored children in public schools has a detrimental effect upon the colored children. The impact is greater when it has the sanction of the law, for the policy of separating the races is usually interpreted as denoting the inferiority of the negro </a:t>
            </a:r>
            <a:r>
              <a:rPr lang="en-US" dirty="0" smtClean="0">
                <a:solidFill>
                  <a:prstClr val="black"/>
                </a:solidFill>
              </a:rPr>
              <a:t>group...</a:t>
            </a:r>
          </a:p>
          <a:p>
            <a:endParaRPr lang="en-US" b="1" dirty="0">
              <a:solidFill>
                <a:prstClr val="black"/>
              </a:solidFill>
            </a:endParaRPr>
          </a:p>
          <a:p>
            <a:r>
              <a:rPr lang="en-US" b="1" dirty="0" smtClean="0">
                <a:solidFill>
                  <a:srgbClr val="FF0000"/>
                </a:solidFill>
              </a:rPr>
              <a:t>We </a:t>
            </a:r>
            <a:r>
              <a:rPr lang="en-US" b="1" dirty="0">
                <a:solidFill>
                  <a:srgbClr val="FF0000"/>
                </a:solidFill>
              </a:rPr>
              <a:t>conclude that, in the field of public education, the doctrine of </a:t>
            </a:r>
            <a:r>
              <a:rPr lang="en-US" b="1" dirty="0" smtClean="0">
                <a:solidFill>
                  <a:srgbClr val="FF0000"/>
                </a:solidFill>
              </a:rPr>
              <a:t>“separate </a:t>
            </a:r>
            <a:r>
              <a:rPr lang="en-US" b="1" dirty="0">
                <a:solidFill>
                  <a:srgbClr val="FF0000"/>
                </a:solidFill>
              </a:rPr>
              <a:t>but </a:t>
            </a:r>
            <a:r>
              <a:rPr lang="en-US" b="1" dirty="0" smtClean="0">
                <a:solidFill>
                  <a:srgbClr val="FF0000"/>
                </a:solidFill>
              </a:rPr>
              <a:t>equal” </a:t>
            </a:r>
            <a:r>
              <a:rPr lang="en-US" b="1" dirty="0">
                <a:solidFill>
                  <a:srgbClr val="FF0000"/>
                </a:solidFill>
              </a:rPr>
              <a:t>has no place. Separate educational facilities are inherently unequal. Therefore, we hold that the plaintiffs and others similarly situated for whom the actions have been brought are, by reason of the segregation complained of, deprived of the equal protection of the laws guaranteed by the Fourteenth </a:t>
            </a:r>
            <a:r>
              <a:rPr lang="en-US" b="1" dirty="0" smtClean="0">
                <a:solidFill>
                  <a:srgbClr val="FF0000"/>
                </a:solidFill>
              </a:rPr>
              <a:t>Amendment.</a:t>
            </a:r>
            <a:endParaRPr lang="en-US" b="1" dirty="0">
              <a:solidFill>
                <a:srgbClr val="FF0000"/>
              </a:solidFill>
            </a:endParaRPr>
          </a:p>
        </p:txBody>
      </p:sp>
    </p:spTree>
    <p:extLst>
      <p:ext uri="{BB962C8B-B14F-4D97-AF65-F5344CB8AC3E}">
        <p14:creationId xmlns:p14="http://schemas.microsoft.com/office/powerpoint/2010/main" val="1084656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grationmob.jpg"/>
          <p:cNvPicPr>
            <a:picLocks noChangeAspect="1"/>
          </p:cNvPicPr>
          <p:nvPr/>
        </p:nvPicPr>
        <p:blipFill>
          <a:blip r:embed="rId3" cstate="print"/>
          <a:stretch>
            <a:fillRect/>
          </a:stretch>
        </p:blipFill>
        <p:spPr>
          <a:xfrm>
            <a:off x="0" y="220579"/>
            <a:ext cx="9144000" cy="641684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2.jpg"/>
          <p:cNvPicPr>
            <a:picLocks noChangeAspect="1"/>
          </p:cNvPicPr>
          <p:nvPr/>
        </p:nvPicPr>
        <p:blipFill>
          <a:blip r:embed="rId3" cstate="print"/>
          <a:stretch>
            <a:fillRect/>
          </a:stretch>
        </p:blipFill>
        <p:spPr>
          <a:xfrm>
            <a:off x="0" y="412929"/>
            <a:ext cx="9144000" cy="603214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ks booking.jpg"/>
          <p:cNvPicPr>
            <a:picLocks noChangeAspect="1"/>
          </p:cNvPicPr>
          <p:nvPr/>
        </p:nvPicPr>
        <p:blipFill>
          <a:blip r:embed="rId3" cstate="print"/>
          <a:stretch>
            <a:fillRect/>
          </a:stretch>
        </p:blipFill>
        <p:spPr>
          <a:xfrm>
            <a:off x="457200" y="57911"/>
            <a:ext cx="8382000" cy="6621781"/>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urch.jpg"/>
          <p:cNvPicPr>
            <a:picLocks noChangeAspect="1"/>
          </p:cNvPicPr>
          <p:nvPr/>
        </p:nvPicPr>
        <p:blipFill>
          <a:blip r:embed="rId3" cstate="print"/>
          <a:stretch>
            <a:fillRect/>
          </a:stretch>
        </p:blipFill>
        <p:spPr>
          <a:xfrm>
            <a:off x="289366" y="457200"/>
            <a:ext cx="8796760" cy="5791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graphics8.nytimes.com/packages/images/photo/2008/09/22/20080924MISS/9537427.JPG"/>
          <p:cNvPicPr>
            <a:picLocks noChangeAspect="1" noChangeArrowheads="1"/>
          </p:cNvPicPr>
          <p:nvPr/>
        </p:nvPicPr>
        <p:blipFill>
          <a:blip r:embed="rId3" cstate="print"/>
          <a:srcRect/>
          <a:stretch>
            <a:fillRect/>
          </a:stretch>
        </p:blipFill>
        <p:spPr bwMode="auto">
          <a:xfrm>
            <a:off x="914400" y="152400"/>
            <a:ext cx="7772400" cy="6477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graphics8.nytimes.com/packages/images/photo/2008/09/22/20080924MISS/25117557.JPG"/>
          <p:cNvPicPr>
            <a:picLocks noChangeAspect="1" noChangeArrowheads="1"/>
          </p:cNvPicPr>
          <p:nvPr/>
        </p:nvPicPr>
        <p:blipFill>
          <a:blip r:embed="rId3" cstate="print"/>
          <a:srcRect/>
          <a:stretch>
            <a:fillRect/>
          </a:stretch>
        </p:blipFill>
        <p:spPr bwMode="auto">
          <a:xfrm>
            <a:off x="-18184" y="304800"/>
            <a:ext cx="9056704" cy="6324600"/>
          </a:xfrm>
          <a:prstGeom prst="rect">
            <a:avLst/>
          </a:prstGeom>
          <a:noFill/>
        </p:spPr>
      </p:pic>
    </p:spTree>
    <p:extLst>
      <p:ext uri="{BB962C8B-B14F-4D97-AF65-F5344CB8AC3E}">
        <p14:creationId xmlns:p14="http://schemas.microsoft.com/office/powerpoint/2010/main" val="2506205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83590" y="557092"/>
            <a:ext cx="9060409" cy="5691308"/>
          </a:xfrm>
          <a:prstGeom prst="rect">
            <a:avLst/>
          </a:prstGeom>
        </p:spPr>
      </p:pic>
    </p:spTree>
    <p:extLst>
      <p:ext uri="{BB962C8B-B14F-4D97-AF65-F5344CB8AC3E}">
        <p14:creationId xmlns:p14="http://schemas.microsoft.com/office/powerpoint/2010/main" val="42900229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rnett.jpg"/>
          <p:cNvPicPr>
            <a:picLocks noChangeAspect="1"/>
          </p:cNvPicPr>
          <p:nvPr/>
        </p:nvPicPr>
        <p:blipFill>
          <a:blip r:embed="rId3" cstate="print"/>
          <a:stretch>
            <a:fillRect/>
          </a:stretch>
        </p:blipFill>
        <p:spPr>
          <a:xfrm>
            <a:off x="56444" y="342900"/>
            <a:ext cx="9087555" cy="61341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458200" cy="5893921"/>
          </a:xfrm>
          <a:prstGeom prst="rect">
            <a:avLst/>
          </a:prstGeom>
          <a:noFill/>
        </p:spPr>
        <p:txBody>
          <a:bodyPr wrap="square" rtlCol="0">
            <a:spAutoFit/>
          </a:bodyPr>
          <a:lstStyle/>
          <a:p>
            <a:r>
              <a:rPr lang="en-US" sz="1450" b="1" dirty="0" smtClean="0"/>
              <a:t>	President Kennedy:</a:t>
            </a:r>
            <a:r>
              <a:rPr lang="en-US" sz="1450" dirty="0" smtClean="0"/>
              <a:t> We can’t consider moving [James] Meredith as long as, you know, there’s a riot outside, because he wouldn’t be safe.</a:t>
            </a:r>
          </a:p>
          <a:p>
            <a:r>
              <a:rPr lang="en-US" sz="1450" b="1" dirty="0" smtClean="0"/>
              <a:t>	Ross Barnett:</a:t>
            </a:r>
            <a:r>
              <a:rPr lang="en-US" sz="1450" dirty="0" smtClean="0"/>
              <a:t> Sir?</a:t>
            </a:r>
          </a:p>
          <a:p>
            <a:r>
              <a:rPr lang="en-US" sz="1450" b="1" dirty="0" smtClean="0"/>
              <a:t>	President Kennedy:</a:t>
            </a:r>
            <a:r>
              <a:rPr lang="en-US" sz="1450" dirty="0" smtClean="0"/>
              <a:t> We couldn’t consider moving Meredith if we haven’t been able to restore order outside. That’s the problem, Governor.</a:t>
            </a:r>
          </a:p>
          <a:p>
            <a:r>
              <a:rPr lang="en-US" sz="1450" b="1" dirty="0" smtClean="0"/>
              <a:t>	Barnett:</a:t>
            </a:r>
            <a:r>
              <a:rPr lang="en-US" sz="1450" dirty="0" smtClean="0"/>
              <a:t> Well, I’ll tell you what I’ll do, Mr. President--</a:t>
            </a:r>
          </a:p>
          <a:p>
            <a:r>
              <a:rPr lang="en-US" sz="1450" b="1" dirty="0" smtClean="0"/>
              <a:t>	President Kennedy:</a:t>
            </a:r>
            <a:r>
              <a:rPr lang="en-US" sz="1450" dirty="0" smtClean="0"/>
              <a:t> Yeah.</a:t>
            </a:r>
          </a:p>
          <a:p>
            <a:r>
              <a:rPr lang="en-US" sz="1450" b="1" dirty="0" smtClean="0"/>
              <a:t>	Barnett:</a:t>
            </a:r>
            <a:r>
              <a:rPr lang="en-US" sz="1450" dirty="0" smtClean="0"/>
              <a:t> I’ll go up there myself—</a:t>
            </a:r>
          </a:p>
          <a:p>
            <a:r>
              <a:rPr lang="en-US" sz="1450" b="1" dirty="0" smtClean="0"/>
              <a:t>	President Kennedy:</a:t>
            </a:r>
            <a:r>
              <a:rPr lang="en-US" sz="1450" dirty="0"/>
              <a:t> </a:t>
            </a:r>
            <a:r>
              <a:rPr lang="en-US" sz="1450" dirty="0" smtClean="0"/>
              <a:t>Well, now, how long will it take you to get there?</a:t>
            </a:r>
          </a:p>
          <a:p>
            <a:r>
              <a:rPr lang="en-US" sz="1450" b="1" dirty="0" smtClean="0"/>
              <a:t>	Barnett:</a:t>
            </a:r>
            <a:r>
              <a:rPr lang="en-US" sz="1450" dirty="0" smtClean="0"/>
              <a:t> </a:t>
            </a:r>
            <a:r>
              <a:rPr lang="en-US" sz="1450" dirty="0"/>
              <a:t> [</a:t>
            </a:r>
            <a:r>
              <a:rPr lang="en-US" sz="1450" i="1" dirty="0"/>
              <a:t>ignoring </a:t>
            </a:r>
            <a:r>
              <a:rPr lang="en-US" sz="1450" i="1" dirty="0" smtClean="0"/>
              <a:t>Kennedy</a:t>
            </a:r>
            <a:r>
              <a:rPr lang="en-US" sz="1450" dirty="0" smtClean="0"/>
              <a:t>]</a:t>
            </a:r>
            <a:r>
              <a:rPr lang="en-US" sz="1450" dirty="0"/>
              <a:t> </a:t>
            </a:r>
            <a:r>
              <a:rPr lang="en-US" sz="1450" dirty="0" smtClean="0"/>
              <a:t>And I’ll get a microphone and tell ‘</a:t>
            </a:r>
            <a:r>
              <a:rPr lang="en-US" sz="1450" dirty="0" err="1" smtClean="0"/>
              <a:t>em</a:t>
            </a:r>
            <a:r>
              <a:rPr lang="en-US" sz="1450" dirty="0" smtClean="0"/>
              <a:t> that you have agreed to re--, to, for him [Meredith] to be removed—</a:t>
            </a:r>
          </a:p>
          <a:p>
            <a:r>
              <a:rPr lang="en-US" sz="1450" b="1" dirty="0" smtClean="0"/>
              <a:t>	President Kennedy:</a:t>
            </a:r>
            <a:r>
              <a:rPr lang="en-US" sz="1450" dirty="0" smtClean="0"/>
              <a:t> [</a:t>
            </a:r>
            <a:r>
              <a:rPr lang="en-US" sz="1450" i="1" dirty="0" smtClean="0"/>
              <a:t>sharply</a:t>
            </a:r>
            <a:r>
              <a:rPr lang="en-US" sz="1450" dirty="0" smtClean="0"/>
              <a:t>] No. No. Now, wait a minute. How long—</a:t>
            </a:r>
          </a:p>
          <a:p>
            <a:r>
              <a:rPr lang="en-US" sz="1450" b="1" dirty="0" smtClean="0"/>
              <a:t>	Barnett:</a:t>
            </a:r>
            <a:r>
              <a:rPr lang="en-US" sz="1450" dirty="0" smtClean="0"/>
              <a:t> [</a:t>
            </a:r>
            <a:r>
              <a:rPr lang="en-US" sz="1450" i="1" dirty="0" smtClean="0"/>
              <a:t>Unclear interjection</a:t>
            </a:r>
            <a:r>
              <a:rPr lang="en-US" sz="1450" dirty="0" smtClean="0"/>
              <a:t>.]</a:t>
            </a:r>
          </a:p>
          <a:p>
            <a:r>
              <a:rPr lang="en-US" sz="1450" b="1" dirty="0" smtClean="0"/>
              <a:t>	President Kennedy:</a:t>
            </a:r>
            <a:r>
              <a:rPr lang="en-US" sz="1450" dirty="0" smtClean="0"/>
              <a:t> </a:t>
            </a:r>
            <a:r>
              <a:rPr lang="en-US" sz="1450" dirty="0"/>
              <a:t>W</a:t>
            </a:r>
            <a:r>
              <a:rPr lang="en-US" sz="1450" dirty="0" smtClean="0"/>
              <a:t>ait a minute, Governor. Now, how long is it going to take you to get up there?</a:t>
            </a:r>
          </a:p>
          <a:p>
            <a:r>
              <a:rPr lang="en-US" sz="1450" dirty="0"/>
              <a:t>	</a:t>
            </a:r>
            <a:r>
              <a:rPr lang="en-US" sz="1450" b="1" dirty="0" smtClean="0"/>
              <a:t>Barnett</a:t>
            </a:r>
            <a:r>
              <a:rPr lang="en-US" sz="1450" dirty="0" smtClean="0"/>
              <a:t>: About an hour.</a:t>
            </a:r>
          </a:p>
          <a:p>
            <a:r>
              <a:rPr lang="en-US" sz="1450" dirty="0"/>
              <a:t>	</a:t>
            </a:r>
            <a:r>
              <a:rPr lang="en-US" sz="1450" b="1" dirty="0" smtClean="0"/>
              <a:t>President Kennedy</a:t>
            </a:r>
            <a:r>
              <a:rPr lang="en-US" sz="1450" dirty="0" smtClean="0"/>
              <a:t>: Now, I’ll tell you what, if you want to go up there and then you call me from up there. Then we’ll decide what we’re going to do, before you make any speeches about it.</a:t>
            </a:r>
          </a:p>
          <a:p>
            <a:r>
              <a:rPr lang="en-US" sz="1450" dirty="0"/>
              <a:t>	</a:t>
            </a:r>
            <a:r>
              <a:rPr lang="en-US" sz="1450" b="1" dirty="0" smtClean="0"/>
              <a:t>Barnett</a:t>
            </a:r>
            <a:r>
              <a:rPr lang="en-US" sz="1450" dirty="0" smtClean="0"/>
              <a:t>: Well, all right.</a:t>
            </a:r>
          </a:p>
          <a:p>
            <a:r>
              <a:rPr lang="en-US" sz="1450" dirty="0"/>
              <a:t>	</a:t>
            </a:r>
            <a:r>
              <a:rPr lang="en-US" sz="1450" b="1" dirty="0" smtClean="0"/>
              <a:t>President Kennedy</a:t>
            </a:r>
            <a:r>
              <a:rPr lang="en-US" sz="1450" dirty="0" smtClean="0"/>
              <a:t>: No sense in—</a:t>
            </a:r>
          </a:p>
          <a:p>
            <a:r>
              <a:rPr lang="en-US" sz="1450" dirty="0"/>
              <a:t>	</a:t>
            </a:r>
            <a:r>
              <a:rPr lang="en-US" sz="1450" b="1" dirty="0" smtClean="0"/>
              <a:t>Barnett</a:t>
            </a:r>
            <a:r>
              <a:rPr lang="en-US" sz="1450" dirty="0" smtClean="0"/>
              <a:t>: Whatever you want—if you’d offer—</a:t>
            </a:r>
          </a:p>
          <a:p>
            <a:r>
              <a:rPr lang="en-US" sz="1450" dirty="0"/>
              <a:t>	</a:t>
            </a:r>
            <a:r>
              <a:rPr lang="en-US" sz="1450" b="1" dirty="0" smtClean="0"/>
              <a:t>President Kennedy</a:t>
            </a:r>
            <a:r>
              <a:rPr lang="en-US" sz="1450" dirty="0" smtClean="0"/>
              <a:t>: You see, we’ve got an hour to go, and that’s not—we may not have an hour…</a:t>
            </a:r>
          </a:p>
          <a:p>
            <a:r>
              <a:rPr lang="en-US" sz="1450" dirty="0"/>
              <a:t>	</a:t>
            </a:r>
            <a:r>
              <a:rPr lang="en-US" sz="1450" b="1" dirty="0" smtClean="0"/>
              <a:t>Barnett</a:t>
            </a:r>
            <a:r>
              <a:rPr lang="en-US" sz="1450" dirty="0" smtClean="0"/>
              <a:t>: Mr. President, </a:t>
            </a:r>
            <a:r>
              <a:rPr lang="en-US" sz="1450" i="1" dirty="0" smtClean="0"/>
              <a:t>please</a:t>
            </a:r>
            <a:r>
              <a:rPr lang="en-US" sz="1450" dirty="0" smtClean="0"/>
              <a:t>, why don’t you, can’t you give an order up there to remove Meredith?</a:t>
            </a:r>
          </a:p>
          <a:p>
            <a:r>
              <a:rPr lang="en-US" sz="1450" dirty="0"/>
              <a:t>	</a:t>
            </a:r>
            <a:r>
              <a:rPr lang="en-US" sz="1450" b="1" dirty="0" smtClean="0"/>
              <a:t>President Kennedy</a:t>
            </a:r>
            <a:r>
              <a:rPr lang="en-US" sz="1450" dirty="0" smtClean="0"/>
              <a:t>: How can I remove him, Governor, when there’s a riot in the streets? He may step out of that building and something would happen to him. I can’t remove him under those conditions.</a:t>
            </a:r>
          </a:p>
        </p:txBody>
      </p:sp>
      <p:pic>
        <p:nvPicPr>
          <p:cNvPr id="3" name="barnett meredith.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579863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8.nytimes.com/packages/images/photo/2008/09/22/20080924MISS/9537429.JPG"/>
          <p:cNvPicPr>
            <a:picLocks noChangeAspect="1" noChangeArrowheads="1"/>
          </p:cNvPicPr>
          <p:nvPr/>
        </p:nvPicPr>
        <p:blipFill>
          <a:blip r:embed="rId3" cstate="print"/>
          <a:srcRect/>
          <a:stretch>
            <a:fillRect/>
          </a:stretch>
        </p:blipFill>
        <p:spPr bwMode="auto">
          <a:xfrm>
            <a:off x="376758" y="398146"/>
            <a:ext cx="8462442" cy="607885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421533" y="381000"/>
            <a:ext cx="8407356" cy="60198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ounternarrative.com/lbj_richard_russell.jpg"/>
          <p:cNvPicPr>
            <a:picLocks noChangeAspect="1" noChangeArrowheads="1"/>
          </p:cNvPicPr>
          <p:nvPr/>
        </p:nvPicPr>
        <p:blipFill>
          <a:blip r:embed="rId3" cstate="print"/>
          <a:srcRect/>
          <a:stretch>
            <a:fillRect/>
          </a:stretch>
        </p:blipFill>
        <p:spPr bwMode="auto">
          <a:xfrm>
            <a:off x="324854" y="304800"/>
            <a:ext cx="8683660" cy="6324600"/>
          </a:xfrm>
          <a:prstGeom prst="rect">
            <a:avLst/>
          </a:prstGeom>
          <a:noFill/>
        </p:spPr>
      </p:pic>
    </p:spTree>
    <p:extLst>
      <p:ext uri="{BB962C8B-B14F-4D97-AF65-F5344CB8AC3E}">
        <p14:creationId xmlns:p14="http://schemas.microsoft.com/office/powerpoint/2010/main" val="1098812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5" descr="http://upload.wikimedia.org/wikipedia/commons/archive/c/ca/20100701195747!Martha_Griffiths.jpg"/>
          <p:cNvPicPr>
            <a:picLocks noChangeAspect="1" noChangeArrowheads="1"/>
          </p:cNvPicPr>
          <p:nvPr/>
        </p:nvPicPr>
        <p:blipFill>
          <a:blip r:embed="rId3" cstate="print"/>
          <a:srcRect/>
          <a:stretch>
            <a:fillRect/>
          </a:stretch>
        </p:blipFill>
        <p:spPr bwMode="auto">
          <a:xfrm>
            <a:off x="2217421" y="0"/>
            <a:ext cx="4800599" cy="6858000"/>
          </a:xfrm>
          <a:prstGeom prst="rect">
            <a:avLst/>
          </a:prstGeom>
          <a:noFill/>
        </p:spPr>
      </p:pic>
    </p:spTree>
    <p:extLst>
      <p:ext uri="{BB962C8B-B14F-4D97-AF65-F5344CB8AC3E}">
        <p14:creationId xmlns:p14="http://schemas.microsoft.com/office/powerpoint/2010/main" val="15326893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229600" cy="5909310"/>
          </a:xfrm>
          <a:prstGeom prst="rect">
            <a:avLst/>
          </a:prstGeom>
          <a:noFill/>
        </p:spPr>
        <p:txBody>
          <a:bodyPr wrap="square" rtlCol="0">
            <a:spAutoFit/>
          </a:bodyPr>
          <a:lstStyle/>
          <a:p>
            <a:pPr algn="ctr"/>
            <a:r>
              <a:rPr lang="en-US" sz="2000" b="1" dirty="0" smtClean="0">
                <a:solidFill>
                  <a:prstClr val="black"/>
                </a:solidFill>
              </a:rPr>
              <a:t>Major Features: Civil Rights Act (1964)</a:t>
            </a:r>
          </a:p>
          <a:p>
            <a:endParaRPr lang="en-US" dirty="0">
              <a:solidFill>
                <a:prstClr val="black"/>
              </a:solidFill>
            </a:endParaRPr>
          </a:p>
          <a:p>
            <a:r>
              <a:rPr lang="en-US" b="1" dirty="0">
                <a:solidFill>
                  <a:prstClr val="black"/>
                </a:solidFill>
              </a:rPr>
              <a:t>Title I</a:t>
            </a:r>
            <a:br>
              <a:rPr lang="en-US" b="1" dirty="0">
                <a:solidFill>
                  <a:prstClr val="black"/>
                </a:solidFill>
              </a:rPr>
            </a:br>
            <a:r>
              <a:rPr lang="en-US" dirty="0">
                <a:solidFill>
                  <a:prstClr val="black"/>
                </a:solidFill>
              </a:rPr>
              <a:t>Barred unequal application of voter registration requirements, but did not abolish literacy tests sometimes used to disqualify African Americans and poor white voters.</a:t>
            </a:r>
          </a:p>
          <a:p>
            <a:r>
              <a:rPr lang="en-US" b="1" dirty="0">
                <a:solidFill>
                  <a:prstClr val="black"/>
                </a:solidFill>
              </a:rPr>
              <a:t>Title II</a:t>
            </a:r>
            <a:br>
              <a:rPr lang="en-US" b="1" dirty="0">
                <a:solidFill>
                  <a:prstClr val="black"/>
                </a:solidFill>
              </a:rPr>
            </a:br>
            <a:r>
              <a:rPr lang="en-US" b="1" dirty="0">
                <a:solidFill>
                  <a:srgbClr val="FF0000"/>
                </a:solidFill>
              </a:rPr>
              <a:t>Outlawed discrimination in hotels, motels, restaurants, theaters, and all other public accommodations engaged in interstate commerce; </a:t>
            </a:r>
            <a:r>
              <a:rPr lang="en-US" dirty="0">
                <a:solidFill>
                  <a:prstClr val="black"/>
                </a:solidFill>
              </a:rPr>
              <a:t>exempted private clubs without defining "private," thereby allowing a loophole.</a:t>
            </a:r>
          </a:p>
          <a:p>
            <a:r>
              <a:rPr lang="en-US" b="1" dirty="0">
                <a:solidFill>
                  <a:prstClr val="black"/>
                </a:solidFill>
              </a:rPr>
              <a:t>Title III</a:t>
            </a:r>
            <a:br>
              <a:rPr lang="en-US" b="1" dirty="0">
                <a:solidFill>
                  <a:prstClr val="black"/>
                </a:solidFill>
              </a:rPr>
            </a:br>
            <a:r>
              <a:rPr lang="en-US" dirty="0">
                <a:solidFill>
                  <a:prstClr val="black"/>
                </a:solidFill>
              </a:rPr>
              <a:t>Encouraged the desegregation of public schools and </a:t>
            </a:r>
            <a:r>
              <a:rPr lang="en-US" b="1" dirty="0">
                <a:solidFill>
                  <a:srgbClr val="FF0000"/>
                </a:solidFill>
              </a:rPr>
              <a:t>authorized the U. S. Attorney General to file suits to force desegregation</a:t>
            </a:r>
            <a:r>
              <a:rPr lang="en-US" dirty="0">
                <a:solidFill>
                  <a:prstClr val="black"/>
                </a:solidFill>
              </a:rPr>
              <a:t>, but did not authorize busing as a means to overcome segregation based on residence.</a:t>
            </a:r>
          </a:p>
          <a:p>
            <a:r>
              <a:rPr lang="en-US" b="1" dirty="0">
                <a:solidFill>
                  <a:prstClr val="black"/>
                </a:solidFill>
              </a:rPr>
              <a:t>Title IV</a:t>
            </a:r>
            <a:br>
              <a:rPr lang="en-US" b="1" dirty="0">
                <a:solidFill>
                  <a:prstClr val="black"/>
                </a:solidFill>
              </a:rPr>
            </a:br>
            <a:r>
              <a:rPr lang="en-US" dirty="0">
                <a:solidFill>
                  <a:prstClr val="black"/>
                </a:solidFill>
              </a:rPr>
              <a:t>Authorized but did not require withdrawal of federal funds from programs which practiced discrimination.</a:t>
            </a:r>
          </a:p>
          <a:p>
            <a:r>
              <a:rPr lang="en-US" b="1" dirty="0">
                <a:solidFill>
                  <a:prstClr val="black"/>
                </a:solidFill>
              </a:rPr>
              <a:t>Title V</a:t>
            </a:r>
            <a:br>
              <a:rPr lang="en-US" b="1" dirty="0">
                <a:solidFill>
                  <a:prstClr val="black"/>
                </a:solidFill>
              </a:rPr>
            </a:br>
            <a:r>
              <a:rPr lang="en-US" b="1" dirty="0">
                <a:solidFill>
                  <a:srgbClr val="FF0000"/>
                </a:solidFill>
              </a:rPr>
              <a:t>Outlawed discrimination in employment in any business exceeding twenty five people and creates an Equal Employment Opportunities Commission to review complaints, although it lacked meaningful enforcement powers.</a:t>
            </a:r>
          </a:p>
          <a:p>
            <a:endParaRPr lang="en-US" dirty="0">
              <a:solidFill>
                <a:prstClr val="black"/>
              </a:solidFill>
            </a:endParaRPr>
          </a:p>
        </p:txBody>
      </p:sp>
    </p:spTree>
    <p:extLst>
      <p:ext uri="{BB962C8B-B14F-4D97-AF65-F5344CB8AC3E}">
        <p14:creationId xmlns:p14="http://schemas.microsoft.com/office/powerpoint/2010/main" val="15414659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cstate="print"/>
          <a:srcRect/>
          <a:stretch>
            <a:fillRect/>
          </a:stretch>
        </p:blipFill>
        <p:spPr bwMode="auto">
          <a:xfrm>
            <a:off x="580572" y="344978"/>
            <a:ext cx="8030028" cy="6132022"/>
          </a:xfrm>
          <a:prstGeom prst="rect">
            <a:avLst/>
          </a:prstGeom>
          <a:noFill/>
          <a:ln w="9525">
            <a:noFill/>
            <a:miter lim="800000"/>
            <a:headEnd/>
            <a:tailEnd/>
          </a:ln>
        </p:spPr>
      </p:pic>
    </p:spTree>
    <p:extLst>
      <p:ext uri="{BB962C8B-B14F-4D97-AF65-F5344CB8AC3E}">
        <p14:creationId xmlns:p14="http://schemas.microsoft.com/office/powerpoint/2010/main" val="569981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7px-fannie_lou_hamer_1964-08-22.jpg"/>
          <p:cNvPicPr>
            <a:picLocks noChangeAspect="1"/>
          </p:cNvPicPr>
          <p:nvPr/>
        </p:nvPicPr>
        <p:blipFill>
          <a:blip r:embed="rId3" cstate="print"/>
          <a:stretch>
            <a:fillRect/>
          </a:stretch>
        </p:blipFill>
        <p:spPr>
          <a:xfrm>
            <a:off x="2656839" y="304800"/>
            <a:ext cx="3878199" cy="6172200"/>
          </a:xfrm>
          <a:prstGeom prst="rect">
            <a:avLst/>
          </a:prstGeom>
        </p:spPr>
      </p:pic>
    </p:spTree>
    <p:extLst>
      <p:ext uri="{BB962C8B-B14F-4D97-AF65-F5344CB8AC3E}">
        <p14:creationId xmlns:p14="http://schemas.microsoft.com/office/powerpoint/2010/main" val="4163988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924800" cy="6247864"/>
          </a:xfrm>
          <a:prstGeom prst="rect">
            <a:avLst/>
          </a:prstGeom>
          <a:noFill/>
        </p:spPr>
        <p:txBody>
          <a:bodyPr wrap="square" rtlCol="0">
            <a:spAutoFit/>
          </a:bodyPr>
          <a:lstStyle/>
          <a:p>
            <a:r>
              <a:rPr lang="en-US" sz="1600" b="1" cap="small" dirty="0" smtClean="0">
                <a:solidFill>
                  <a:prstClr val="black"/>
                </a:solidFill>
              </a:rPr>
              <a:t>	</a:t>
            </a:r>
          </a:p>
          <a:p>
            <a:endParaRPr lang="en-US" sz="1600" b="1" cap="small" dirty="0">
              <a:solidFill>
                <a:prstClr val="black"/>
              </a:solidFill>
            </a:endParaRPr>
          </a:p>
          <a:p>
            <a:r>
              <a:rPr lang="en-US" sz="1600" b="1" cap="small" dirty="0" smtClean="0">
                <a:solidFill>
                  <a:prstClr val="black"/>
                </a:solidFill>
              </a:rPr>
              <a:t>	</a:t>
            </a:r>
          </a:p>
          <a:p>
            <a:endParaRPr lang="en-US" sz="1600" b="1" cap="small" dirty="0">
              <a:solidFill>
                <a:prstClr val="black"/>
              </a:solidFill>
            </a:endParaRPr>
          </a:p>
          <a:p>
            <a:endParaRPr lang="en-US" sz="1600" b="1" cap="small" dirty="0" smtClean="0">
              <a:solidFill>
                <a:prstClr val="black"/>
              </a:solidFill>
            </a:endParaRPr>
          </a:p>
          <a:p>
            <a:r>
              <a:rPr lang="en-US" sz="1600" b="1" cap="small"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What’s happening is we’re doing four or five things. Number one: we’re coming in there and seating the state of Mississippi. Every damn one of them. Now, they oughtn’t to be, Carl. They oughtn’t to </a:t>
            </a:r>
            <a:r>
              <a:rPr lang="en-US" sz="1600" dirty="0" smtClean="0">
                <a:solidFill>
                  <a:prstClr val="black"/>
                </a:solidFill>
              </a:rPr>
              <a:t>…</a:t>
            </a:r>
          </a:p>
          <a:p>
            <a:r>
              <a:rPr lang="en-US" sz="1600" b="1" cap="small" dirty="0">
                <a:solidFill>
                  <a:prstClr val="black"/>
                </a:solidFill>
              </a:rPr>
              <a:t>	</a:t>
            </a:r>
            <a:r>
              <a:rPr lang="en-US" sz="1600" b="1" cap="small" dirty="0" smtClean="0">
                <a:solidFill>
                  <a:prstClr val="black"/>
                </a:solidFill>
              </a:rPr>
              <a:t>Carl </a:t>
            </a:r>
            <a:r>
              <a:rPr lang="en-US" sz="1600" b="1" cap="small" dirty="0">
                <a:solidFill>
                  <a:prstClr val="black"/>
                </a:solidFill>
              </a:rPr>
              <a:t>Sanders:</a:t>
            </a:r>
            <a:r>
              <a:rPr lang="en-US" sz="1600" dirty="0">
                <a:solidFill>
                  <a:prstClr val="black"/>
                </a:solidFill>
              </a:rPr>
              <a:t> I </a:t>
            </a:r>
            <a:r>
              <a:rPr lang="en-US" sz="1600" dirty="0" smtClean="0">
                <a:solidFill>
                  <a:prstClr val="black"/>
                </a:solidFill>
              </a:rPr>
              <a:t>don’t—</a:t>
            </a:r>
          </a:p>
          <a:p>
            <a:r>
              <a:rPr lang="en-US" sz="1600" b="1" cap="small"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You and I just can’t survive our political modern life with these goddamned fellows down there [white Mississippi leaders] that are eating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for breakfast every morning. They’ve got to quit that. And they’ve got to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[African-Americans] vote. And they’ve got to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shave. And they’ve got to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eat, and things like that. And they don’t do it</a:t>
            </a:r>
            <a:r>
              <a:rPr lang="en-US" sz="1600" dirty="0" smtClean="0">
                <a:solidFill>
                  <a:prstClr val="black"/>
                </a:solidFill>
              </a:rPr>
              <a:t>.</a:t>
            </a:r>
            <a:endParaRPr lang="en-US" sz="1600" dirty="0">
              <a:solidFill>
                <a:prstClr val="black"/>
              </a:solidFill>
            </a:endParaRPr>
          </a:p>
          <a:p>
            <a:r>
              <a:rPr lang="en-US" sz="1600" dirty="0" smtClean="0">
                <a:solidFill>
                  <a:prstClr val="black"/>
                </a:solidFill>
              </a:rPr>
              <a:t>	However </a:t>
            </a:r>
            <a:r>
              <a:rPr lang="en-US" sz="1600" dirty="0">
                <a:solidFill>
                  <a:prstClr val="black"/>
                </a:solidFill>
              </a:rPr>
              <a:t>much we love [Democratic Senators] Jim Eastland and John </a:t>
            </a:r>
            <a:r>
              <a:rPr lang="en-US" sz="1600" dirty="0" err="1">
                <a:solidFill>
                  <a:prstClr val="black"/>
                </a:solidFill>
              </a:rPr>
              <a:t>Stennis</a:t>
            </a:r>
            <a:r>
              <a:rPr lang="en-US" sz="1600" dirty="0">
                <a:solidFill>
                  <a:prstClr val="black"/>
                </a:solidFill>
              </a:rPr>
              <a:t>, they get a governor like Ross Barnett, and he’s messing around there with [George] Wallace, and they won’t let one [black] man go in a precinct convention. We’ve got to put a stop to that, because that’s just like the old days, by God, when they wouldn’t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go in and cast a vote of any </a:t>
            </a:r>
            <a:r>
              <a:rPr lang="en-US" sz="1600" dirty="0" smtClean="0">
                <a:solidFill>
                  <a:prstClr val="black"/>
                </a:solidFill>
              </a:rPr>
              <a:t>kind.</a:t>
            </a:r>
          </a:p>
          <a:p>
            <a:r>
              <a:rPr lang="en-US" sz="1600" dirty="0">
                <a:solidFill>
                  <a:prstClr val="black"/>
                </a:solidFill>
              </a:rPr>
              <a:t>	</a:t>
            </a:r>
            <a:r>
              <a:rPr lang="en-US" sz="1600" dirty="0" smtClean="0">
                <a:solidFill>
                  <a:prstClr val="black"/>
                </a:solidFill>
              </a:rPr>
              <a:t>You’ve </a:t>
            </a:r>
            <a:r>
              <a:rPr lang="en-US" sz="1600" dirty="0">
                <a:solidFill>
                  <a:prstClr val="black"/>
                </a:solidFill>
              </a:rPr>
              <a:t>put a stop to it in your state. But we’re going to ignore that. We’re going to say, “Hell, yes, you did it. You’re wrong. You violated the ’57 [civil rights] law, and you violated the ’60 [civil rights] law, and you violated the ’64 [civil rights] law, but we’re going to seat you—every damn one of you. [</a:t>
            </a:r>
            <a:r>
              <a:rPr lang="en-US" sz="1600" i="1" dirty="0">
                <a:solidFill>
                  <a:prstClr val="black"/>
                </a:solidFill>
              </a:rPr>
              <a:t>dripping with sarcasm</a:t>
            </a:r>
            <a:r>
              <a:rPr lang="en-US" sz="1600" dirty="0">
                <a:solidFill>
                  <a:prstClr val="black"/>
                </a:solidFill>
              </a:rPr>
              <a:t>] You lily white babies, we’re going to salute you.”</a:t>
            </a:r>
          </a:p>
          <a:p>
            <a:endParaRPr lang="en-US" sz="1600" dirty="0">
              <a:solidFill>
                <a:prstClr val="black"/>
              </a:solidFill>
            </a:endParaRPr>
          </a:p>
        </p:txBody>
      </p:sp>
      <p:pic>
        <p:nvPicPr>
          <p:cNvPr id="4" name="LBJ_sanders_25Ag_lilywhi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15200" y="152400"/>
            <a:ext cx="609600" cy="609600"/>
          </a:xfrm>
          <a:prstGeom prst="rect">
            <a:avLst/>
          </a:prstGeom>
        </p:spPr>
      </p:pic>
    </p:spTree>
    <p:extLst>
      <p:ext uri="{BB962C8B-B14F-4D97-AF65-F5344CB8AC3E}">
        <p14:creationId xmlns:p14="http://schemas.microsoft.com/office/powerpoint/2010/main" val="15607088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16" y="990600"/>
            <a:ext cx="9141199"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60462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457200"/>
            <a:ext cx="8776854" cy="588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80318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927134"/>
            <a:ext cx="8534400" cy="369332"/>
          </a:xfrm>
          <a:prstGeom prst="rect">
            <a:avLst/>
          </a:prstGeom>
        </p:spPr>
        <p:txBody>
          <a:bodyPr wrap="square">
            <a:spAutoFit/>
          </a:bodyPr>
          <a:lstStyle/>
          <a:p>
            <a:r>
              <a:rPr lang="en-US" dirty="0" smtClean="0"/>
              <a:t>	</a:t>
            </a:r>
            <a:endParaRPr lang="en-US" dirty="0"/>
          </a:p>
        </p:txBody>
      </p:sp>
      <p:sp>
        <p:nvSpPr>
          <p:cNvPr id="3" name="TextBox 2"/>
          <p:cNvSpPr txBox="1"/>
          <p:nvPr/>
        </p:nvSpPr>
        <p:spPr>
          <a:xfrm>
            <a:off x="533400" y="381000"/>
            <a:ext cx="8153400" cy="6494085"/>
          </a:xfrm>
          <a:prstGeom prst="rect">
            <a:avLst/>
          </a:prstGeom>
          <a:noFill/>
        </p:spPr>
        <p:txBody>
          <a:bodyPr wrap="square" rtlCol="0">
            <a:spAutoFit/>
          </a:bodyPr>
          <a:lstStyle/>
          <a:p>
            <a:r>
              <a:rPr lang="en-US" sz="1500" dirty="0" smtClean="0"/>
              <a:t>	</a:t>
            </a:r>
            <a:r>
              <a:rPr lang="en-US" sz="1500" b="1" cap="small" dirty="0">
                <a:solidFill>
                  <a:prstClr val="black"/>
                </a:solidFill>
              </a:rPr>
              <a:t> President Johnson:</a:t>
            </a:r>
            <a:r>
              <a:rPr lang="en-US" sz="1500" dirty="0">
                <a:solidFill>
                  <a:prstClr val="black"/>
                </a:solidFill>
              </a:rPr>
              <a:t> </a:t>
            </a:r>
            <a:r>
              <a:rPr lang="en-US" sz="1500" dirty="0" smtClean="0"/>
              <a:t>How </a:t>
            </a:r>
            <a:r>
              <a:rPr lang="en-US" sz="1500" dirty="0"/>
              <a:t>are you?</a:t>
            </a:r>
          </a:p>
          <a:p>
            <a:r>
              <a:rPr lang="en-US" sz="1500" dirty="0"/>
              <a:t>	</a:t>
            </a:r>
            <a:r>
              <a:rPr lang="en-US" sz="1500" b="1" cap="small" dirty="0">
                <a:solidFill>
                  <a:prstClr val="black"/>
                </a:solidFill>
              </a:rPr>
              <a:t> </a:t>
            </a:r>
            <a:r>
              <a:rPr lang="en-US" sz="1500" b="1" cap="small" dirty="0" smtClean="0">
                <a:solidFill>
                  <a:prstClr val="black"/>
                </a:solidFill>
              </a:rPr>
              <a:t>Everett Dirksen:</a:t>
            </a:r>
            <a:r>
              <a:rPr lang="en-US" sz="1500" dirty="0" smtClean="0">
                <a:solidFill>
                  <a:prstClr val="black"/>
                </a:solidFill>
              </a:rPr>
              <a:t> </a:t>
            </a:r>
            <a:r>
              <a:rPr lang="en-US" sz="1500" dirty="0" smtClean="0"/>
              <a:t>I’m </a:t>
            </a:r>
            <a:r>
              <a:rPr lang="en-US" sz="1500" dirty="0"/>
              <a:t>all right; how are you?</a:t>
            </a:r>
          </a:p>
          <a:p>
            <a:r>
              <a:rPr lang="en-US" sz="1500" dirty="0"/>
              <a:t>	</a:t>
            </a:r>
            <a:r>
              <a:rPr lang="en-US" sz="1500" b="1" cap="small" dirty="0">
                <a:solidFill>
                  <a:prstClr val="black"/>
                </a:solidFill>
              </a:rPr>
              <a:t> President Johnson:</a:t>
            </a:r>
            <a:r>
              <a:rPr lang="en-US" sz="1500" dirty="0">
                <a:solidFill>
                  <a:prstClr val="black"/>
                </a:solidFill>
              </a:rPr>
              <a:t> </a:t>
            </a:r>
            <a:r>
              <a:rPr lang="en-US" sz="1500" dirty="0" smtClean="0"/>
              <a:t>Oh</a:t>
            </a:r>
            <a:r>
              <a:rPr lang="en-US" sz="1500" dirty="0"/>
              <a:t>, a little bit grinding away.</a:t>
            </a:r>
          </a:p>
          <a:p>
            <a:r>
              <a:rPr lang="en-US" sz="1500" dirty="0"/>
              <a:t>	</a:t>
            </a:r>
            <a:r>
              <a:rPr lang="en-US" sz="1500" b="1" cap="small" dirty="0">
                <a:solidFill>
                  <a:prstClr val="black"/>
                </a:solidFill>
              </a:rPr>
              <a:t> Dirksen: </a:t>
            </a:r>
            <a:r>
              <a:rPr lang="en-US" sz="1500" dirty="0" smtClean="0"/>
              <a:t>I </a:t>
            </a:r>
            <a:r>
              <a:rPr lang="en-US" sz="1500" dirty="0"/>
              <a:t>am bushed. This goddamn voting rights bill . . . </a:t>
            </a:r>
            <a:endParaRPr lang="en-US" sz="1500" dirty="0" smtClean="0"/>
          </a:p>
          <a:p>
            <a:r>
              <a:rPr lang="en-US" sz="1500" dirty="0" smtClean="0"/>
              <a:t>[</a:t>
            </a:r>
            <a:r>
              <a:rPr lang="en-US" sz="1500" i="1" dirty="0"/>
              <a:t>Break</a:t>
            </a:r>
            <a:r>
              <a:rPr lang="en-US" sz="1500" dirty="0"/>
              <a:t>.]</a:t>
            </a:r>
          </a:p>
          <a:p>
            <a:r>
              <a:rPr lang="en-US" sz="1500" dirty="0"/>
              <a:t>	</a:t>
            </a:r>
            <a:r>
              <a:rPr lang="en-US" sz="1500" b="1" cap="small" dirty="0">
                <a:solidFill>
                  <a:prstClr val="black"/>
                </a:solidFill>
              </a:rPr>
              <a:t> Dirksen:</a:t>
            </a:r>
            <a:r>
              <a:rPr lang="en-US" sz="1500" dirty="0" smtClean="0"/>
              <a:t>  </a:t>
            </a:r>
            <a:r>
              <a:rPr lang="en-US" sz="1500" dirty="0"/>
              <a:t>I hated like hell to leave some of them [senators] in the dark [about pending legislative strategy] because we had [South Carolina senator] Strom [Thurmond] this morning, and [Mississippi senator] John </a:t>
            </a:r>
            <a:r>
              <a:rPr lang="en-US" sz="1500" dirty="0" err="1"/>
              <a:t>Stennis</a:t>
            </a:r>
            <a:r>
              <a:rPr lang="en-US" sz="1500" dirty="0"/>
              <a:t>. We’ve modified this </a:t>
            </a:r>
            <a:r>
              <a:rPr lang="en-US" sz="1500" dirty="0" smtClean="0"/>
              <a:t>rather substantially </a:t>
            </a:r>
            <a:r>
              <a:rPr lang="en-US" sz="1500" dirty="0"/>
              <a:t>to make damn sure that we’ll be on good constitutional ground.</a:t>
            </a:r>
          </a:p>
          <a:p>
            <a:r>
              <a:rPr lang="en-US" sz="1500" dirty="0"/>
              <a:t>	</a:t>
            </a:r>
            <a:r>
              <a:rPr lang="en-US" sz="1500" b="1" cap="small" dirty="0">
                <a:solidFill>
                  <a:prstClr val="black"/>
                </a:solidFill>
              </a:rPr>
              <a:t> President Johnson:</a:t>
            </a:r>
            <a:r>
              <a:rPr lang="en-US" sz="1500" dirty="0">
                <a:solidFill>
                  <a:prstClr val="black"/>
                </a:solidFill>
              </a:rPr>
              <a:t> </a:t>
            </a:r>
            <a:r>
              <a:rPr lang="en-US" sz="1500" dirty="0" smtClean="0"/>
              <a:t>Yeah</a:t>
            </a:r>
            <a:r>
              <a:rPr lang="en-US" sz="1500" dirty="0"/>
              <a:t>?</a:t>
            </a:r>
          </a:p>
          <a:p>
            <a:r>
              <a:rPr lang="en-US" sz="1500" dirty="0"/>
              <a:t>	</a:t>
            </a:r>
            <a:r>
              <a:rPr lang="en-US" sz="1500" b="1" cap="small" dirty="0">
                <a:solidFill>
                  <a:prstClr val="black"/>
                </a:solidFill>
              </a:rPr>
              <a:t> Dirksen: </a:t>
            </a:r>
            <a:r>
              <a:rPr lang="en-US" sz="1500" dirty="0" smtClean="0"/>
              <a:t>But </a:t>
            </a:r>
            <a:r>
              <a:rPr lang="en-US" sz="1500" dirty="0"/>
              <a:t>I couldn’t say it to ‘</a:t>
            </a:r>
            <a:r>
              <a:rPr lang="en-US" sz="1500" dirty="0" err="1"/>
              <a:t>em</a:t>
            </a:r>
            <a:r>
              <a:rPr lang="en-US" sz="1500" dirty="0"/>
              <a:t>. Now, they’re going to have to have a little time to look it over, and peck around. And I think if we work it out that way, that’s going to be all to the good, and it’s going to save us time in the end.</a:t>
            </a:r>
          </a:p>
          <a:p>
            <a:r>
              <a:rPr lang="en-US" sz="1500" dirty="0"/>
              <a:t>	</a:t>
            </a:r>
            <a:r>
              <a:rPr lang="en-US" sz="1500" b="1" cap="small" dirty="0">
                <a:solidFill>
                  <a:prstClr val="black"/>
                </a:solidFill>
              </a:rPr>
              <a:t> President Johnson:</a:t>
            </a:r>
            <a:r>
              <a:rPr lang="en-US" sz="1500" dirty="0" smtClean="0"/>
              <a:t> </a:t>
            </a:r>
            <a:r>
              <a:rPr lang="en-US" sz="1500" dirty="0"/>
              <a:t>It is if we don’t get into another situation [like] Selma while we’re waiting.</a:t>
            </a:r>
          </a:p>
          <a:p>
            <a:r>
              <a:rPr lang="en-US" sz="1500" dirty="0"/>
              <a:t>	</a:t>
            </a:r>
            <a:r>
              <a:rPr lang="en-US" sz="1500" b="1" cap="small" dirty="0">
                <a:solidFill>
                  <a:prstClr val="black"/>
                </a:solidFill>
              </a:rPr>
              <a:t> Dirksen: </a:t>
            </a:r>
            <a:r>
              <a:rPr lang="en-US" sz="1500" dirty="0" smtClean="0"/>
              <a:t>Yeah</a:t>
            </a:r>
            <a:r>
              <a:rPr lang="en-US" sz="1500" dirty="0"/>
              <a:t>.</a:t>
            </a:r>
          </a:p>
          <a:p>
            <a:r>
              <a:rPr lang="en-US" sz="1500" dirty="0"/>
              <a:t>	</a:t>
            </a:r>
            <a:r>
              <a:rPr lang="en-US" sz="1500" b="1" cap="small" dirty="0">
                <a:solidFill>
                  <a:prstClr val="black"/>
                </a:solidFill>
              </a:rPr>
              <a:t> President Johnson:</a:t>
            </a:r>
            <a:r>
              <a:rPr lang="en-US" sz="1500" dirty="0">
                <a:solidFill>
                  <a:prstClr val="black"/>
                </a:solidFill>
              </a:rPr>
              <a:t> </a:t>
            </a:r>
            <a:r>
              <a:rPr lang="en-US" sz="1500" dirty="0" smtClean="0"/>
              <a:t>That’s </a:t>
            </a:r>
            <a:r>
              <a:rPr lang="en-US" sz="1500" dirty="0"/>
              <a:t>the damn danger.</a:t>
            </a:r>
          </a:p>
          <a:p>
            <a:r>
              <a:rPr lang="en-US" sz="1500" dirty="0"/>
              <a:t>	</a:t>
            </a:r>
            <a:r>
              <a:rPr lang="en-US" sz="1500" b="1" cap="small" dirty="0">
                <a:solidFill>
                  <a:prstClr val="black"/>
                </a:solidFill>
              </a:rPr>
              <a:t> Dirksen:</a:t>
            </a:r>
            <a:r>
              <a:rPr lang="en-US" sz="1500" dirty="0" smtClean="0"/>
              <a:t>  </a:t>
            </a:r>
            <a:r>
              <a:rPr lang="en-US" sz="1500" dirty="0"/>
              <a:t>Well—</a:t>
            </a:r>
          </a:p>
          <a:p>
            <a:r>
              <a:rPr lang="en-US" sz="1500" dirty="0"/>
              <a:t>	</a:t>
            </a:r>
            <a:r>
              <a:rPr lang="en-US" sz="1500" b="1" cap="small" dirty="0">
                <a:solidFill>
                  <a:prstClr val="black"/>
                </a:solidFill>
              </a:rPr>
              <a:t> President Johnson:</a:t>
            </a:r>
            <a:r>
              <a:rPr lang="en-US" sz="1500" dirty="0" smtClean="0"/>
              <a:t> </a:t>
            </a:r>
            <a:r>
              <a:rPr lang="en-US" sz="1500" dirty="0"/>
              <a:t>Now, these boys—Strom and John are going to be as strong against it when they end, stronger than they are when they start. You got no chance there. And I sure don’t want to have to send another—go through a Selma, because we got through it locally pretty good.</a:t>
            </a:r>
          </a:p>
          <a:p>
            <a:r>
              <a:rPr lang="en-US" sz="1500" dirty="0"/>
              <a:t>	</a:t>
            </a:r>
            <a:r>
              <a:rPr lang="en-US" sz="1500" b="1" cap="small" dirty="0">
                <a:solidFill>
                  <a:prstClr val="black"/>
                </a:solidFill>
              </a:rPr>
              <a:t> Dirksen: </a:t>
            </a:r>
            <a:r>
              <a:rPr lang="en-US" sz="1500" dirty="0" smtClean="0"/>
              <a:t>Yeah</a:t>
            </a:r>
            <a:r>
              <a:rPr lang="en-US" sz="1500" dirty="0"/>
              <a:t>.</a:t>
            </a:r>
          </a:p>
          <a:p>
            <a:r>
              <a:rPr lang="en-US" sz="1500" dirty="0"/>
              <a:t>	</a:t>
            </a:r>
            <a:r>
              <a:rPr lang="en-US" sz="1500" b="1" cap="small" dirty="0">
                <a:solidFill>
                  <a:prstClr val="black"/>
                </a:solidFill>
              </a:rPr>
              <a:t> President Johnson:</a:t>
            </a:r>
            <a:r>
              <a:rPr lang="en-US" sz="1500" dirty="0" smtClean="0"/>
              <a:t> </a:t>
            </a:r>
            <a:r>
              <a:rPr lang="en-US" sz="1500" dirty="0"/>
              <a:t>But if they think we’re dilly-dallying, and off for Easter, why, it creates a hell of a lot of problems.</a:t>
            </a:r>
          </a:p>
          <a:p>
            <a:r>
              <a:rPr lang="en-US" sz="1500" dirty="0"/>
              <a:t>	</a:t>
            </a:r>
            <a:r>
              <a:rPr lang="en-US" sz="1500" b="1" cap="small" dirty="0">
                <a:solidFill>
                  <a:prstClr val="black"/>
                </a:solidFill>
              </a:rPr>
              <a:t> Dirksen: </a:t>
            </a:r>
            <a:r>
              <a:rPr lang="en-US" sz="1500" dirty="0" smtClean="0"/>
              <a:t>When </a:t>
            </a:r>
            <a:r>
              <a:rPr lang="en-US" sz="1500" dirty="0"/>
              <a:t>you stop to consider the amount of staff work we’ve done on that damn bill, the senators are entitled to some time to have a good look-see; and that’s all the more reason, I think, why we ought to take that Easter recess as planned.</a:t>
            </a:r>
          </a:p>
          <a:p>
            <a:endParaRPr lang="en-US" sz="1500" dirty="0"/>
          </a:p>
        </p:txBody>
      </p:sp>
      <p:pic>
        <p:nvPicPr>
          <p:cNvPr id="4" name="dirksen 5 apr6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91400" y="152400"/>
            <a:ext cx="609600" cy="609600"/>
          </a:xfrm>
          <a:prstGeom prst="rect">
            <a:avLst/>
          </a:prstGeom>
        </p:spPr>
      </p:pic>
    </p:spTree>
    <p:extLst>
      <p:ext uri="{BB962C8B-B14F-4D97-AF65-F5344CB8AC3E}">
        <p14:creationId xmlns:p14="http://schemas.microsoft.com/office/powerpoint/2010/main" val="1473142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86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5528" y="457200"/>
            <a:ext cx="9297368" cy="6019800"/>
          </a:xfrm>
          <a:prstGeom prst="rect">
            <a:avLst/>
          </a:prstGeom>
        </p:spPr>
      </p:pic>
    </p:spTree>
    <p:extLst>
      <p:ext uri="{BB962C8B-B14F-4D97-AF65-F5344CB8AC3E}">
        <p14:creationId xmlns:p14="http://schemas.microsoft.com/office/powerpoint/2010/main" val="24313902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cstate="print"/>
          <a:srcRect/>
          <a:stretch>
            <a:fillRect/>
          </a:stretch>
        </p:blipFill>
        <p:spPr bwMode="auto">
          <a:xfrm>
            <a:off x="228600" y="1066800"/>
            <a:ext cx="8665030" cy="4736301"/>
          </a:xfrm>
          <a:prstGeom prst="rect">
            <a:avLst/>
          </a:prstGeom>
          <a:noFill/>
          <a:ln w="9525">
            <a:noFill/>
            <a:miter lim="800000"/>
            <a:headEnd/>
            <a:tailEnd/>
          </a:ln>
        </p:spPr>
      </p:pic>
    </p:spTree>
    <p:extLst>
      <p:ext uri="{BB962C8B-B14F-4D97-AF65-F5344CB8AC3E}">
        <p14:creationId xmlns:p14="http://schemas.microsoft.com/office/powerpoint/2010/main" val="41295862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209550"/>
            <a:ext cx="9036728" cy="664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6797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781800" cy="5909310"/>
          </a:xfrm>
          <a:prstGeom prst="rect">
            <a:avLst/>
          </a:prstGeom>
          <a:noFill/>
        </p:spPr>
        <p:txBody>
          <a:bodyPr wrap="square" rtlCol="0">
            <a:spAutoFit/>
          </a:bodyPr>
          <a:lstStyle/>
          <a:p>
            <a:pPr algn="ctr"/>
            <a:r>
              <a:rPr lang="en-US" i="1" dirty="0" smtClean="0">
                <a:solidFill>
                  <a:prstClr val="black"/>
                </a:solidFill>
              </a:rPr>
              <a:t>Heart of Atlanta Motel v. United States </a:t>
            </a:r>
            <a:r>
              <a:rPr lang="en-US" dirty="0" smtClean="0">
                <a:solidFill>
                  <a:prstClr val="black"/>
                </a:solidFill>
              </a:rPr>
              <a:t>(1964)</a:t>
            </a:r>
          </a:p>
          <a:p>
            <a:endParaRPr lang="en-US" dirty="0">
              <a:solidFill>
                <a:prstClr val="black"/>
              </a:solidFill>
            </a:endParaRPr>
          </a:p>
          <a:p>
            <a:r>
              <a:rPr lang="en-US" dirty="0">
                <a:solidFill>
                  <a:prstClr val="black"/>
                </a:solidFill>
              </a:rPr>
              <a:t>That Congress was legislating against moral wrongs in many of these areas rendered its enactments no less valid. </a:t>
            </a:r>
            <a:r>
              <a:rPr lang="en-US" b="1" dirty="0">
                <a:solidFill>
                  <a:srgbClr val="FF0000"/>
                </a:solidFill>
              </a:rPr>
              <a:t>In framing Title II of this Act, Congress was also dealing with what it considered a moral problem. But that fact does not detract from the overwhelming evidence of the disruptive effect that racial discrimination has had on commercial intercourse.</a:t>
            </a:r>
            <a:r>
              <a:rPr lang="en-US" dirty="0">
                <a:solidFill>
                  <a:prstClr val="black"/>
                </a:solidFill>
              </a:rPr>
              <a:t> It was this burden which empowered Congress to enact appropriate legislation, and, given this basis for the exercise of its power, Congress was not restricted by the fact that the particular obstruction to interstate commerce with which it was dealing was also deemed a moral and social </a:t>
            </a:r>
            <a:r>
              <a:rPr lang="en-US" dirty="0" smtClean="0">
                <a:solidFill>
                  <a:prstClr val="black"/>
                </a:solidFill>
              </a:rPr>
              <a:t>wrong…</a:t>
            </a:r>
          </a:p>
          <a:p>
            <a:endParaRPr lang="en-US" dirty="0">
              <a:solidFill>
                <a:prstClr val="black"/>
              </a:solidFill>
            </a:endParaRPr>
          </a:p>
          <a:p>
            <a:r>
              <a:rPr lang="en-US" dirty="0">
                <a:solidFill>
                  <a:prstClr val="black"/>
                </a:solidFill>
              </a:rPr>
              <a:t>Nor does the Act deprive appellant of liberty or property under </a:t>
            </a:r>
            <a:r>
              <a:rPr lang="en-US" dirty="0" smtClean="0">
                <a:solidFill>
                  <a:prstClr val="black"/>
                </a:solidFill>
              </a:rPr>
              <a:t>the Fifth Amendment… There </a:t>
            </a:r>
            <a:r>
              <a:rPr lang="en-US" dirty="0">
                <a:solidFill>
                  <a:prstClr val="black"/>
                </a:solidFill>
              </a:rPr>
              <a:t>is nothing novel about such legislation. Thirty-two </a:t>
            </a:r>
            <a:r>
              <a:rPr lang="en-US" dirty="0" smtClean="0">
                <a:solidFill>
                  <a:prstClr val="black"/>
                </a:solidFill>
              </a:rPr>
              <a:t>States</a:t>
            </a:r>
            <a:r>
              <a:rPr lang="en-US" dirty="0">
                <a:solidFill>
                  <a:prstClr val="black"/>
                </a:solidFill>
              </a:rPr>
              <a:t> now have it on their books either by statute or executive order, and many cities provide such regulation. Some of these Acts go back four-score years. It has been repeatedly held by this Court that such laws  do not violate the Due Process Clause of </a:t>
            </a:r>
            <a:r>
              <a:rPr lang="en-US" dirty="0" smtClean="0">
                <a:solidFill>
                  <a:prstClr val="black"/>
                </a:solidFill>
              </a:rPr>
              <a:t>the Fourteenth </a:t>
            </a:r>
            <a:r>
              <a:rPr lang="en-US" dirty="0">
                <a:solidFill>
                  <a:prstClr val="black"/>
                </a:solidFill>
              </a:rPr>
              <a:t>Amendment. </a:t>
            </a:r>
          </a:p>
          <a:p>
            <a:endParaRPr lang="en-US" dirty="0">
              <a:solidFill>
                <a:prstClr val="black"/>
              </a:solidFill>
            </a:endParaRPr>
          </a:p>
        </p:txBody>
      </p:sp>
    </p:spTree>
    <p:extLst>
      <p:ext uri="{BB962C8B-B14F-4D97-AF65-F5344CB8AC3E}">
        <p14:creationId xmlns:p14="http://schemas.microsoft.com/office/powerpoint/2010/main" val="2147404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yron rumford.jpg"/>
          <p:cNvPicPr>
            <a:picLocks noChangeAspect="1"/>
          </p:cNvPicPr>
          <p:nvPr/>
        </p:nvPicPr>
        <p:blipFill>
          <a:blip r:embed="rId3" cstate="print"/>
          <a:stretch>
            <a:fillRect/>
          </a:stretch>
        </p:blipFill>
        <p:spPr>
          <a:xfrm>
            <a:off x="2223370" y="0"/>
            <a:ext cx="4697260" cy="6858000"/>
          </a:xfrm>
          <a:prstGeom prst="rect">
            <a:avLst/>
          </a:prstGeom>
        </p:spPr>
      </p:pic>
    </p:spTree>
    <p:extLst>
      <p:ext uri="{BB962C8B-B14F-4D97-AF65-F5344CB8AC3E}">
        <p14:creationId xmlns:p14="http://schemas.microsoft.com/office/powerpoint/2010/main" val="25418452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14.PNG"/>
          <p:cNvPicPr>
            <a:picLocks noChangeAspect="1"/>
          </p:cNvPicPr>
          <p:nvPr/>
        </p:nvPicPr>
        <p:blipFill>
          <a:blip r:embed="rId3" cstate="print"/>
          <a:stretch>
            <a:fillRect/>
          </a:stretch>
        </p:blipFill>
        <p:spPr>
          <a:xfrm>
            <a:off x="0" y="576223"/>
            <a:ext cx="9144000" cy="5705553"/>
          </a:xfrm>
          <a:prstGeom prst="rect">
            <a:avLst/>
          </a:prstGeom>
        </p:spPr>
      </p:pic>
    </p:spTree>
    <p:extLst>
      <p:ext uri="{BB962C8B-B14F-4D97-AF65-F5344CB8AC3E}">
        <p14:creationId xmlns:p14="http://schemas.microsoft.com/office/powerpoint/2010/main" val="1226258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838200"/>
            <a:ext cx="6096000" cy="4524315"/>
          </a:xfrm>
          <a:prstGeom prst="rect">
            <a:avLst/>
          </a:prstGeom>
          <a:noFill/>
        </p:spPr>
        <p:txBody>
          <a:bodyPr wrap="square" rtlCol="0">
            <a:spAutoFit/>
          </a:bodyPr>
          <a:lstStyle/>
          <a:p>
            <a:pPr algn="ctr"/>
            <a:r>
              <a:rPr lang="en-US" i="1" dirty="0" smtClean="0">
                <a:solidFill>
                  <a:prstClr val="black"/>
                </a:solidFill>
              </a:rPr>
              <a:t>Reitman v. </a:t>
            </a:r>
            <a:r>
              <a:rPr lang="en-US" i="1" dirty="0" err="1" smtClean="0">
                <a:solidFill>
                  <a:prstClr val="black"/>
                </a:solidFill>
              </a:rPr>
              <a:t>Mulkey</a:t>
            </a:r>
            <a:r>
              <a:rPr lang="en-US" i="1" dirty="0" smtClean="0">
                <a:solidFill>
                  <a:prstClr val="black"/>
                </a:solidFill>
              </a:rPr>
              <a:t> </a:t>
            </a:r>
            <a:r>
              <a:rPr lang="en-US" dirty="0" smtClean="0">
                <a:solidFill>
                  <a:prstClr val="black"/>
                </a:solidFill>
              </a:rPr>
              <a:t>(1967)</a:t>
            </a:r>
          </a:p>
          <a:p>
            <a:endParaRPr lang="en-US" dirty="0">
              <a:solidFill>
                <a:prstClr val="black"/>
              </a:solidFill>
            </a:endParaRPr>
          </a:p>
          <a:p>
            <a:r>
              <a:rPr lang="en-US" dirty="0" smtClean="0">
                <a:solidFill>
                  <a:prstClr val="black"/>
                </a:solidFill>
              </a:rPr>
              <a:t>[We recognize] </a:t>
            </a:r>
            <a:r>
              <a:rPr lang="en-US" b="1" dirty="0" smtClean="0">
                <a:solidFill>
                  <a:srgbClr val="FF0000"/>
                </a:solidFill>
              </a:rPr>
              <a:t>the </a:t>
            </a:r>
            <a:r>
              <a:rPr lang="en-US" b="1" dirty="0">
                <a:solidFill>
                  <a:srgbClr val="FF0000"/>
                </a:solidFill>
              </a:rPr>
              <a:t>necessity for a court to assess the potential impact of official action in determining whether the State has significantly involved itself with invidious discriminations</a:t>
            </a:r>
            <a:r>
              <a:rPr lang="en-US" dirty="0">
                <a:solidFill>
                  <a:prstClr val="black"/>
                </a:solidFill>
              </a:rPr>
              <a:t>. Here we are dealing with a provision which does not just repeal an existing </a:t>
            </a:r>
            <a:r>
              <a:rPr lang="en-US" dirty="0" smtClean="0">
                <a:solidFill>
                  <a:prstClr val="black"/>
                </a:solidFill>
              </a:rPr>
              <a:t>law </a:t>
            </a:r>
            <a:r>
              <a:rPr lang="en-US" dirty="0">
                <a:solidFill>
                  <a:prstClr val="black"/>
                </a:solidFill>
              </a:rPr>
              <a:t>forbidding private racial </a:t>
            </a:r>
            <a:r>
              <a:rPr lang="en-US" dirty="0" smtClean="0">
                <a:solidFill>
                  <a:prstClr val="black"/>
                </a:solidFill>
              </a:rPr>
              <a:t>discriminations…</a:t>
            </a:r>
          </a:p>
          <a:p>
            <a:endParaRPr lang="en-US" dirty="0">
              <a:solidFill>
                <a:prstClr val="black"/>
              </a:solidFill>
            </a:endParaRPr>
          </a:p>
          <a:p>
            <a:r>
              <a:rPr lang="en-US" dirty="0" smtClean="0">
                <a:solidFill>
                  <a:prstClr val="black"/>
                </a:solidFill>
              </a:rPr>
              <a:t>[Proposition 14] was </a:t>
            </a:r>
            <a:r>
              <a:rPr lang="en-US" dirty="0">
                <a:solidFill>
                  <a:prstClr val="black"/>
                </a:solidFill>
              </a:rPr>
              <a:t>intended to authorize, and does authorize, racial discrimination in the housing market. The right to discriminate is now one of the basic policies of the State. The California Supreme Court believes that the section will significantly encourage and involve the State in private discriminations. We have been presented with no persuasive considerations indicating that these judgments should be </a:t>
            </a:r>
            <a:r>
              <a:rPr lang="en-US" smtClean="0">
                <a:solidFill>
                  <a:prstClr val="black"/>
                </a:solidFill>
              </a:rPr>
              <a:t>overturned.</a:t>
            </a:r>
            <a:endParaRPr lang="en-US" dirty="0">
              <a:solidFill>
                <a:prstClr val="black"/>
              </a:solidFill>
            </a:endParaRPr>
          </a:p>
        </p:txBody>
      </p:sp>
    </p:spTree>
    <p:extLst>
      <p:ext uri="{BB962C8B-B14F-4D97-AF65-F5344CB8AC3E}">
        <p14:creationId xmlns:p14="http://schemas.microsoft.com/office/powerpoint/2010/main" val="21266010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045" y="163286"/>
            <a:ext cx="4677155" cy="64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95986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0"/>
            <a:ext cx="7010400" cy="5847755"/>
          </a:xfrm>
          <a:prstGeom prst="rect">
            <a:avLst/>
          </a:prstGeom>
          <a:noFill/>
        </p:spPr>
        <p:txBody>
          <a:bodyPr wrap="square" rtlCol="0">
            <a:spAutoFit/>
          </a:bodyPr>
          <a:lstStyle/>
          <a:p>
            <a:pPr algn="ctr"/>
            <a:r>
              <a:rPr lang="en-US" i="1" dirty="0" smtClean="0">
                <a:solidFill>
                  <a:prstClr val="black"/>
                </a:solidFill>
              </a:rPr>
              <a:t>Griswold v. Connecticut </a:t>
            </a:r>
            <a:r>
              <a:rPr lang="en-US" dirty="0" smtClean="0">
                <a:solidFill>
                  <a:prstClr val="black"/>
                </a:solidFill>
              </a:rPr>
              <a:t>(1965)</a:t>
            </a:r>
          </a:p>
          <a:p>
            <a:pPr algn="ctr"/>
            <a:endParaRPr lang="en-US" dirty="0" smtClean="0">
              <a:solidFill>
                <a:prstClr val="black"/>
              </a:solidFill>
            </a:endParaRPr>
          </a:p>
          <a:p>
            <a:endParaRPr lang="en-US" dirty="0">
              <a:solidFill>
                <a:prstClr val="black"/>
              </a:solidFill>
            </a:endParaRPr>
          </a:p>
          <a:p>
            <a:r>
              <a:rPr lang="en-US" sz="2000" b="1" dirty="0" smtClean="0">
                <a:solidFill>
                  <a:srgbClr val="FF0000"/>
                </a:solidFill>
              </a:rPr>
              <a:t>Specific </a:t>
            </a:r>
            <a:r>
              <a:rPr lang="en-US" sz="2000" b="1" dirty="0">
                <a:solidFill>
                  <a:srgbClr val="FF0000"/>
                </a:solidFill>
              </a:rPr>
              <a:t>guarantees in the Bill of Rights have penumbras, formed by emanations from those guarantees that help give them life and substance. </a:t>
            </a:r>
            <a:r>
              <a:rPr lang="en-US" sz="2000" b="1" dirty="0" smtClean="0">
                <a:solidFill>
                  <a:srgbClr val="FF0000"/>
                </a:solidFill>
              </a:rPr>
              <a:t>Various </a:t>
            </a:r>
            <a:r>
              <a:rPr lang="en-US" sz="2000" b="1" dirty="0">
                <a:solidFill>
                  <a:srgbClr val="FF0000"/>
                </a:solidFill>
              </a:rPr>
              <a:t>guarantees create zones of privacy. </a:t>
            </a:r>
            <a:r>
              <a:rPr lang="en-US" sz="2000" dirty="0">
                <a:solidFill>
                  <a:prstClr val="black"/>
                </a:solidFill>
              </a:rPr>
              <a:t>The right of association contained in the penumbra of the First Amendment is one, as we have seen. The Third Amendment, in its prohibition against the quartering of soldiers </a:t>
            </a:r>
            <a:r>
              <a:rPr lang="en-US" sz="2000" dirty="0" smtClean="0">
                <a:solidFill>
                  <a:prstClr val="black"/>
                </a:solidFill>
              </a:rPr>
              <a:t>“in </a:t>
            </a:r>
            <a:r>
              <a:rPr lang="en-US" sz="2000" dirty="0">
                <a:solidFill>
                  <a:prstClr val="black"/>
                </a:solidFill>
              </a:rPr>
              <a:t>any </a:t>
            </a:r>
            <a:r>
              <a:rPr lang="en-US" sz="2000" dirty="0" smtClean="0">
                <a:solidFill>
                  <a:prstClr val="black"/>
                </a:solidFill>
              </a:rPr>
              <a:t>house” </a:t>
            </a:r>
            <a:r>
              <a:rPr lang="en-US" sz="2000" dirty="0">
                <a:solidFill>
                  <a:prstClr val="black"/>
                </a:solidFill>
              </a:rPr>
              <a:t>in time of peace without the consent of the owner, is another facet of that privacy. The Fourth Amendment explicitly affirms the </a:t>
            </a:r>
            <a:r>
              <a:rPr lang="en-US" sz="2000" dirty="0" smtClean="0">
                <a:solidFill>
                  <a:prstClr val="black"/>
                </a:solidFill>
              </a:rPr>
              <a:t>“right </a:t>
            </a:r>
            <a:r>
              <a:rPr lang="en-US" sz="2000" dirty="0">
                <a:solidFill>
                  <a:prstClr val="black"/>
                </a:solidFill>
              </a:rPr>
              <a:t>of the people to be secure in their persons, houses, papers, and effects, against unreasonable searches and seizures</a:t>
            </a:r>
            <a:r>
              <a:rPr lang="en-US" sz="2000" dirty="0" smtClean="0">
                <a:solidFill>
                  <a:prstClr val="black"/>
                </a:solidFill>
              </a:rPr>
              <a:t>.” </a:t>
            </a:r>
            <a:r>
              <a:rPr lang="en-US" sz="2000" dirty="0">
                <a:solidFill>
                  <a:prstClr val="black"/>
                </a:solidFill>
              </a:rPr>
              <a:t>The Fifth Amendment, in its Self-Incrimination Clause, enables the citizen to create a zone of privacy which government may not force him to surrender to his detriment. The Ninth </a:t>
            </a:r>
            <a:r>
              <a:rPr lang="en-US" sz="2000" dirty="0" smtClean="0">
                <a:solidFill>
                  <a:prstClr val="black"/>
                </a:solidFill>
              </a:rPr>
              <a:t>Amendment provides</a:t>
            </a:r>
            <a:r>
              <a:rPr lang="en-US" sz="2000" dirty="0">
                <a:solidFill>
                  <a:prstClr val="black"/>
                </a:solidFill>
              </a:rPr>
              <a:t>: </a:t>
            </a:r>
            <a:r>
              <a:rPr lang="en-US" sz="2000" dirty="0" smtClean="0">
                <a:solidFill>
                  <a:prstClr val="black"/>
                </a:solidFill>
              </a:rPr>
              <a:t>“The </a:t>
            </a:r>
            <a:r>
              <a:rPr lang="en-US" sz="2000" dirty="0">
                <a:solidFill>
                  <a:prstClr val="black"/>
                </a:solidFill>
              </a:rPr>
              <a:t>enumeration in the Constitution, of certain rights, shall not be construed to deny or disparage others retained by the people</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40734729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04801"/>
            <a:ext cx="5357327" cy="6402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54131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5339" y="1150646"/>
            <a:ext cx="9159339" cy="4564353"/>
          </a:xfrm>
          <a:prstGeom prst="rect">
            <a:avLst/>
          </a:prstGeom>
          <a:noFill/>
          <a:ln w="9525">
            <a:noFill/>
            <a:miter lim="800000"/>
            <a:headEnd/>
            <a:tailEnd/>
          </a:ln>
        </p:spPr>
      </p:pic>
    </p:spTree>
    <p:extLst>
      <p:ext uri="{BB962C8B-B14F-4D97-AF65-F5344CB8AC3E}">
        <p14:creationId xmlns:p14="http://schemas.microsoft.com/office/powerpoint/2010/main" val="39445763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5307" y="1150629"/>
            <a:ext cx="9159308" cy="4564371"/>
          </a:xfrm>
          <a:prstGeom prst="rect">
            <a:avLst/>
          </a:prstGeom>
          <a:noFill/>
          <a:ln w="9525">
            <a:noFill/>
            <a:miter lim="800000"/>
            <a:headEnd/>
            <a:tailEnd/>
          </a:ln>
        </p:spPr>
      </p:pic>
    </p:spTree>
    <p:extLst>
      <p:ext uri="{BB962C8B-B14F-4D97-AF65-F5344CB8AC3E}">
        <p14:creationId xmlns:p14="http://schemas.microsoft.com/office/powerpoint/2010/main" val="5884347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32413" cy="518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04659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valleyoflife.com/blog/wp-content/uploads/2008/05/mildred_jeter_and_richard_loving.jpg"/>
          <p:cNvPicPr>
            <a:picLocks noChangeAspect="1" noChangeArrowheads="1"/>
          </p:cNvPicPr>
          <p:nvPr/>
        </p:nvPicPr>
        <p:blipFill>
          <a:blip r:embed="rId3" cstate="print"/>
          <a:srcRect/>
          <a:stretch>
            <a:fillRect/>
          </a:stretch>
        </p:blipFill>
        <p:spPr bwMode="auto">
          <a:xfrm>
            <a:off x="153453" y="533400"/>
            <a:ext cx="8638805" cy="5791200"/>
          </a:xfrm>
          <a:prstGeom prst="rect">
            <a:avLst/>
          </a:prstGeom>
          <a:noFill/>
        </p:spPr>
      </p:pic>
    </p:spTree>
    <p:extLst>
      <p:ext uri="{BB962C8B-B14F-4D97-AF65-F5344CB8AC3E}">
        <p14:creationId xmlns:p14="http://schemas.microsoft.com/office/powerpoint/2010/main" val="476031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391400" cy="4093428"/>
          </a:xfrm>
          <a:prstGeom prst="rect">
            <a:avLst/>
          </a:prstGeom>
          <a:noFill/>
        </p:spPr>
        <p:txBody>
          <a:bodyPr wrap="square" rtlCol="0">
            <a:spAutoFit/>
          </a:bodyPr>
          <a:lstStyle/>
          <a:p>
            <a:pPr algn="ctr"/>
            <a:r>
              <a:rPr lang="en-US" sz="2000" i="1" dirty="0" err="1">
                <a:solidFill>
                  <a:prstClr val="black"/>
                </a:solidFill>
              </a:rPr>
              <a:t>Naim</a:t>
            </a:r>
            <a:r>
              <a:rPr lang="en-US" sz="2000" i="1" dirty="0">
                <a:solidFill>
                  <a:prstClr val="black"/>
                </a:solidFill>
              </a:rPr>
              <a:t> v. </a:t>
            </a:r>
            <a:r>
              <a:rPr lang="en-US" sz="2000" i="1" dirty="0" err="1">
                <a:solidFill>
                  <a:prstClr val="black"/>
                </a:solidFill>
              </a:rPr>
              <a:t>Naim</a:t>
            </a:r>
            <a:r>
              <a:rPr lang="en-US" sz="2000" i="1" dirty="0">
                <a:solidFill>
                  <a:prstClr val="black"/>
                </a:solidFill>
              </a:rPr>
              <a:t> </a:t>
            </a:r>
            <a:r>
              <a:rPr lang="en-US" sz="2000" dirty="0">
                <a:solidFill>
                  <a:prstClr val="black"/>
                </a:solidFill>
              </a:rPr>
              <a:t>(VA Supreme Court, 1965)</a:t>
            </a:r>
          </a:p>
          <a:p>
            <a:endParaRPr lang="en-US" sz="2000" dirty="0" smtClean="0">
              <a:solidFill>
                <a:prstClr val="black"/>
              </a:solidFill>
            </a:endParaRPr>
          </a:p>
          <a:p>
            <a:endParaRPr lang="en-US" sz="2000" dirty="0">
              <a:solidFill>
                <a:prstClr val="black"/>
              </a:solidFill>
            </a:endParaRPr>
          </a:p>
          <a:p>
            <a:r>
              <a:rPr lang="en-US" sz="2000" dirty="0" smtClean="0">
                <a:solidFill>
                  <a:prstClr val="black"/>
                </a:solidFill>
              </a:rPr>
              <a:t>Almighty </a:t>
            </a:r>
            <a:r>
              <a:rPr lang="en-US" sz="2000" dirty="0">
                <a:solidFill>
                  <a:prstClr val="black"/>
                </a:solidFill>
              </a:rPr>
              <a:t>God created the races, white, black, yellow, Malay, and red and placed them on separate continents, and but for the interference with his arrangement there would be no cause for such marriages. </a:t>
            </a:r>
            <a:r>
              <a:rPr lang="en-US" sz="2000" b="1" dirty="0">
                <a:solidFill>
                  <a:srgbClr val="FF0000"/>
                </a:solidFill>
              </a:rPr>
              <a:t>The fact that he separated the races shows that he did not intend the races to mix</a:t>
            </a:r>
            <a:r>
              <a:rPr lang="en-US" sz="2000" dirty="0" smtClean="0">
                <a:solidFill>
                  <a:prstClr val="black"/>
                </a:solidFill>
              </a:rPr>
              <a:t>.</a:t>
            </a:r>
          </a:p>
          <a:p>
            <a:endParaRPr lang="en-US" sz="2000" dirty="0">
              <a:solidFill>
                <a:prstClr val="black"/>
              </a:solidFill>
            </a:endParaRPr>
          </a:p>
          <a:p>
            <a:r>
              <a:rPr lang="en-US" sz="2000" dirty="0">
                <a:solidFill>
                  <a:prstClr val="black"/>
                </a:solidFill>
              </a:rPr>
              <a:t> </a:t>
            </a:r>
          </a:p>
          <a:p>
            <a:r>
              <a:rPr lang="en-US" sz="2000" dirty="0" smtClean="0">
                <a:solidFill>
                  <a:prstClr val="black"/>
                </a:solidFill>
              </a:rPr>
              <a:t>“State's </a:t>
            </a:r>
            <a:r>
              <a:rPr lang="en-US" sz="2000" dirty="0">
                <a:solidFill>
                  <a:prstClr val="black"/>
                </a:solidFill>
              </a:rPr>
              <a:t>legitimate purposes were </a:t>
            </a:r>
            <a:r>
              <a:rPr lang="en-US" sz="2000" dirty="0" smtClean="0">
                <a:solidFill>
                  <a:prstClr val="black"/>
                </a:solidFill>
              </a:rPr>
              <a:t>‘to </a:t>
            </a:r>
            <a:r>
              <a:rPr lang="en-US" sz="2000" dirty="0">
                <a:solidFill>
                  <a:prstClr val="black"/>
                </a:solidFill>
              </a:rPr>
              <a:t>preserve the racial integrity of its citizens</a:t>
            </a:r>
            <a:r>
              <a:rPr lang="en-US" sz="2000" dirty="0" smtClean="0">
                <a:solidFill>
                  <a:prstClr val="black"/>
                </a:solidFill>
              </a:rPr>
              <a:t>,’ </a:t>
            </a:r>
            <a:r>
              <a:rPr lang="en-US" sz="2000" dirty="0">
                <a:solidFill>
                  <a:prstClr val="black"/>
                </a:solidFill>
              </a:rPr>
              <a:t>and to prevent </a:t>
            </a:r>
            <a:r>
              <a:rPr lang="en-US" sz="2000" dirty="0" smtClean="0">
                <a:solidFill>
                  <a:prstClr val="black"/>
                </a:solidFill>
              </a:rPr>
              <a:t>‘the </a:t>
            </a:r>
            <a:r>
              <a:rPr lang="en-US" sz="2000" dirty="0">
                <a:solidFill>
                  <a:prstClr val="black"/>
                </a:solidFill>
              </a:rPr>
              <a:t>corruption of blood</a:t>
            </a:r>
            <a:r>
              <a:rPr lang="en-US" sz="2000" dirty="0" smtClean="0">
                <a:solidFill>
                  <a:prstClr val="black"/>
                </a:solidFill>
              </a:rPr>
              <a:t>,’ ‘a </a:t>
            </a:r>
            <a:r>
              <a:rPr lang="en-US" sz="2000" dirty="0">
                <a:solidFill>
                  <a:prstClr val="black"/>
                </a:solidFill>
              </a:rPr>
              <a:t>mongrel breed of citizens</a:t>
            </a:r>
            <a:r>
              <a:rPr lang="en-US" sz="2000" dirty="0" smtClean="0">
                <a:solidFill>
                  <a:prstClr val="black"/>
                </a:solidFill>
              </a:rPr>
              <a:t>,’ </a:t>
            </a:r>
            <a:r>
              <a:rPr lang="en-US" sz="2000" dirty="0">
                <a:solidFill>
                  <a:prstClr val="black"/>
                </a:solidFill>
              </a:rPr>
              <a:t>and </a:t>
            </a:r>
            <a:r>
              <a:rPr lang="en-US" sz="2000" dirty="0" smtClean="0">
                <a:solidFill>
                  <a:prstClr val="black"/>
                </a:solidFill>
              </a:rPr>
              <a:t>‘the </a:t>
            </a:r>
            <a:r>
              <a:rPr lang="en-US" sz="2000" dirty="0">
                <a:solidFill>
                  <a:prstClr val="black"/>
                </a:solidFill>
              </a:rPr>
              <a:t>obliteration of racial </a:t>
            </a:r>
            <a:r>
              <a:rPr lang="en-US" sz="2000" dirty="0" smtClean="0">
                <a:solidFill>
                  <a:prstClr val="black"/>
                </a:solidFill>
              </a:rPr>
              <a:t>pride.’”</a:t>
            </a:r>
            <a:r>
              <a:rPr lang="en-US" sz="2000" dirty="0">
                <a:solidFill>
                  <a:prstClr val="black"/>
                </a:solidFill>
              </a:rPr>
              <a:t> </a:t>
            </a:r>
          </a:p>
        </p:txBody>
      </p:sp>
    </p:spTree>
    <p:extLst>
      <p:ext uri="{BB962C8B-B14F-4D97-AF65-F5344CB8AC3E}">
        <p14:creationId xmlns:p14="http://schemas.microsoft.com/office/powerpoint/2010/main" val="8789584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772400" cy="7017306"/>
          </a:xfrm>
          <a:prstGeom prst="rect">
            <a:avLst/>
          </a:prstGeom>
          <a:noFill/>
        </p:spPr>
        <p:txBody>
          <a:bodyPr wrap="square" rtlCol="0">
            <a:spAutoFit/>
          </a:bodyPr>
          <a:lstStyle/>
          <a:p>
            <a:pPr algn="ctr"/>
            <a:r>
              <a:rPr lang="en-US" i="1" dirty="0" smtClean="0">
                <a:solidFill>
                  <a:prstClr val="black"/>
                </a:solidFill>
              </a:rPr>
              <a:t>Loving v. Virginia </a:t>
            </a:r>
            <a:r>
              <a:rPr lang="en-US" dirty="0" smtClean="0">
                <a:solidFill>
                  <a:prstClr val="black"/>
                </a:solidFill>
              </a:rPr>
              <a:t>(1967)</a:t>
            </a:r>
          </a:p>
          <a:p>
            <a:endParaRPr lang="en-US" dirty="0">
              <a:solidFill>
                <a:prstClr val="black"/>
              </a:solidFill>
            </a:endParaRPr>
          </a:p>
          <a:p>
            <a:r>
              <a:rPr lang="en-US" b="1" dirty="0">
                <a:solidFill>
                  <a:srgbClr val="FF0000"/>
                </a:solidFill>
              </a:rPr>
              <a:t>There is patently no legitimate overriding purpose independent of invidious racial discrimination which justifies this classification. </a:t>
            </a:r>
            <a:r>
              <a:rPr lang="en-US" dirty="0">
                <a:solidFill>
                  <a:prstClr val="black"/>
                </a:solidFill>
              </a:rPr>
              <a:t>The fact that Virginia prohibits only interracial marriages involving white persons demonstrates that the racial classifications must stand on their own justification, as measures designed to maintain White Supremacy.</a:t>
            </a:r>
            <a:r>
              <a:rPr lang="en-US" baseline="30000" dirty="0">
                <a:solidFill>
                  <a:prstClr val="black"/>
                </a:solidFill>
              </a:rPr>
              <a:t> </a:t>
            </a:r>
            <a:r>
              <a:rPr lang="en-US" dirty="0">
                <a:solidFill>
                  <a:prstClr val="black"/>
                </a:solidFill>
              </a:rPr>
              <a:t> We have consistently denied </a:t>
            </a:r>
            <a:r>
              <a:rPr lang="en-US" dirty="0" smtClean="0">
                <a:solidFill>
                  <a:prstClr val="black"/>
                </a:solidFill>
              </a:rPr>
              <a:t>the </a:t>
            </a:r>
            <a:r>
              <a:rPr lang="en-US" dirty="0">
                <a:solidFill>
                  <a:prstClr val="black"/>
                </a:solidFill>
              </a:rPr>
              <a:t>constitutionality of measures which restrict the rights of citizens on account of race. There can be no doubt that restricting the freedom to marry solely because of racial classifications violates the central meaning of the Equal Protection </a:t>
            </a:r>
            <a:r>
              <a:rPr lang="en-US" dirty="0" smtClean="0">
                <a:solidFill>
                  <a:prstClr val="black"/>
                </a:solidFill>
              </a:rPr>
              <a:t>Clause . . .</a:t>
            </a:r>
          </a:p>
          <a:p>
            <a:endParaRPr lang="en-US" dirty="0">
              <a:solidFill>
                <a:prstClr val="black"/>
              </a:solidFill>
            </a:endParaRPr>
          </a:p>
          <a:p>
            <a:r>
              <a:rPr lang="en-US" b="1" dirty="0">
                <a:solidFill>
                  <a:srgbClr val="FF0000"/>
                </a:solidFill>
              </a:rPr>
              <a:t>Marriage is one of the </a:t>
            </a:r>
            <a:r>
              <a:rPr lang="en-US" b="1" dirty="0" smtClean="0">
                <a:solidFill>
                  <a:srgbClr val="FF0000"/>
                </a:solidFill>
              </a:rPr>
              <a:t>“basic </a:t>
            </a:r>
            <a:r>
              <a:rPr lang="en-US" b="1" dirty="0">
                <a:solidFill>
                  <a:srgbClr val="FF0000"/>
                </a:solidFill>
              </a:rPr>
              <a:t>civil rights of man</a:t>
            </a:r>
            <a:r>
              <a:rPr lang="en-US" b="1" dirty="0" smtClean="0">
                <a:solidFill>
                  <a:srgbClr val="FF0000"/>
                </a:solidFill>
              </a:rPr>
              <a:t>,” </a:t>
            </a:r>
            <a:r>
              <a:rPr lang="en-US" b="1" dirty="0">
                <a:solidFill>
                  <a:srgbClr val="FF0000"/>
                </a:solidFill>
              </a:rPr>
              <a:t>fundamental to our very existence and survival</a:t>
            </a:r>
            <a:r>
              <a:rPr lang="en-US" dirty="0">
                <a:solidFill>
                  <a:prstClr val="black"/>
                </a:solidFill>
              </a:rPr>
              <a:t>.  </a:t>
            </a:r>
            <a:r>
              <a:rPr lang="en-US" dirty="0" smtClean="0">
                <a:solidFill>
                  <a:prstClr val="black"/>
                </a:solidFill>
              </a:rPr>
              <a:t>To </a:t>
            </a:r>
            <a:r>
              <a:rPr lang="en-US" dirty="0">
                <a:solidFill>
                  <a:prstClr val="black"/>
                </a:solidFill>
              </a:rPr>
              <a:t>deny this fundamental freedom on so unsupportable a basis as the racial classifications embodied in these statutes, classifications so directly subversive of the principle of equality at the heart of the Fourteenth Amendment, is surely to deprive all the State's citizens of liberty without due process of law.</a:t>
            </a:r>
            <a:r>
              <a:rPr lang="en-US" b="1" dirty="0">
                <a:solidFill>
                  <a:prstClr val="black"/>
                </a:solidFill>
              </a:rPr>
              <a:t> </a:t>
            </a:r>
            <a:endParaRPr lang="en-US" dirty="0" smtClean="0">
              <a:solidFill>
                <a:prstClr val="black"/>
              </a:solidFill>
            </a:endParaRPr>
          </a:p>
          <a:p>
            <a:endParaRPr lang="en-US" dirty="0">
              <a:solidFill>
                <a:prstClr val="black"/>
              </a:solidFill>
            </a:endParaRPr>
          </a:p>
          <a:p>
            <a:r>
              <a:rPr lang="en-US" dirty="0" smtClean="0">
                <a:solidFill>
                  <a:prstClr val="black"/>
                </a:solidFill>
              </a:rPr>
              <a:t>The</a:t>
            </a:r>
            <a:r>
              <a:rPr lang="en-US" dirty="0">
                <a:solidFill>
                  <a:prstClr val="black"/>
                </a:solidFill>
              </a:rPr>
              <a:t> </a:t>
            </a:r>
            <a:r>
              <a:rPr lang="en-US" dirty="0" smtClean="0">
                <a:solidFill>
                  <a:prstClr val="black"/>
                </a:solidFill>
              </a:rPr>
              <a:t>Fourteenth Amendment</a:t>
            </a:r>
            <a:r>
              <a:rPr lang="en-US" dirty="0">
                <a:solidFill>
                  <a:prstClr val="black"/>
                </a:solidFill>
              </a:rPr>
              <a:t> requires that the freedom of choice to marry not be restricted by invidious racial discriminations. Under our Constitution, the freedom to marry, or not marry, a person of another race resides with the individual, and cannot be infringed by the State.</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32444276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00600" y="533400"/>
            <a:ext cx="4343400" cy="5201424"/>
          </a:xfrm>
          <a:prstGeom prst="rect">
            <a:avLst/>
          </a:prstGeom>
        </p:spPr>
        <p:txBody>
          <a:bodyPr wrap="square">
            <a:spAutoFit/>
          </a:bodyPr>
          <a:lstStyle/>
          <a:p>
            <a:endParaRPr lang="en-US" dirty="0" smtClean="0">
              <a:solidFill>
                <a:srgbClr val="000000"/>
              </a:solidFill>
              <a:latin typeface="Trebuchet MS"/>
            </a:endParaRPr>
          </a:p>
          <a:p>
            <a:endParaRPr lang="en-US" dirty="0">
              <a:solidFill>
                <a:srgbClr val="000000"/>
              </a:solidFill>
              <a:latin typeface="Trebuchet MS"/>
            </a:endParaRPr>
          </a:p>
          <a:p>
            <a:endParaRPr lang="en-US" dirty="0" smtClean="0">
              <a:solidFill>
                <a:srgbClr val="000000"/>
              </a:solidFill>
              <a:latin typeface="Trebuchet MS"/>
            </a:endParaRPr>
          </a:p>
          <a:p>
            <a:endParaRPr lang="en-US" dirty="0">
              <a:solidFill>
                <a:srgbClr val="000000"/>
              </a:solidFill>
              <a:latin typeface="Trebuchet MS"/>
            </a:endParaRPr>
          </a:p>
          <a:p>
            <a:pPr algn="ctr"/>
            <a:endParaRPr lang="en-US" sz="2000" dirty="0" smtClean="0">
              <a:solidFill>
                <a:srgbClr val="000000"/>
              </a:solidFill>
              <a:latin typeface="Trebuchet MS"/>
            </a:endParaRPr>
          </a:p>
          <a:p>
            <a:pPr algn="ctr"/>
            <a:endParaRPr lang="en-US" sz="2000" dirty="0">
              <a:solidFill>
                <a:srgbClr val="000000"/>
              </a:solidFill>
              <a:latin typeface="Trebuchet MS"/>
            </a:endParaRPr>
          </a:p>
          <a:p>
            <a:pPr algn="ctr"/>
            <a:endParaRPr lang="en-US" sz="2000" dirty="0" smtClean="0">
              <a:solidFill>
                <a:srgbClr val="000000"/>
              </a:solidFill>
              <a:latin typeface="Trebuchet MS"/>
            </a:endParaRPr>
          </a:p>
          <a:p>
            <a:pPr algn="ctr"/>
            <a:r>
              <a:rPr lang="en-US" sz="2000" dirty="0" smtClean="0">
                <a:solidFill>
                  <a:srgbClr val="000000"/>
                </a:solidFill>
                <a:latin typeface="Trebuchet MS"/>
              </a:rPr>
              <a:t>Mecklenburg County Schools</a:t>
            </a:r>
          </a:p>
          <a:p>
            <a:pPr algn="ctr"/>
            <a:r>
              <a:rPr lang="en-US" sz="2000" dirty="0" smtClean="0">
                <a:solidFill>
                  <a:srgbClr val="000000"/>
                </a:solidFill>
                <a:latin typeface="Trebuchet MS"/>
              </a:rPr>
              <a:t>1968-1969 school year</a:t>
            </a:r>
          </a:p>
          <a:p>
            <a:endParaRPr lang="en-US" sz="2000" dirty="0" smtClean="0">
              <a:solidFill>
                <a:srgbClr val="000000"/>
              </a:solidFill>
              <a:latin typeface="Trebuchet MS"/>
            </a:endParaRPr>
          </a:p>
          <a:p>
            <a:r>
              <a:rPr lang="en-US" sz="2000" dirty="0" smtClean="0">
                <a:solidFill>
                  <a:srgbClr val="000000"/>
                </a:solidFill>
                <a:latin typeface="Trebuchet MS"/>
              </a:rPr>
              <a:t>84,000 students: 71% white, 29% black.</a:t>
            </a:r>
          </a:p>
          <a:p>
            <a:endParaRPr lang="en-US" sz="2000" dirty="0">
              <a:solidFill>
                <a:srgbClr val="000000"/>
              </a:solidFill>
              <a:latin typeface="Trebuchet MS"/>
            </a:endParaRPr>
          </a:p>
          <a:p>
            <a:r>
              <a:rPr lang="en-US" sz="2000" dirty="0" smtClean="0">
                <a:solidFill>
                  <a:srgbClr val="000000"/>
                </a:solidFill>
                <a:latin typeface="Trebuchet MS"/>
              </a:rPr>
              <a:t>2/3</a:t>
            </a:r>
            <a:r>
              <a:rPr lang="en-US" sz="2000" baseline="30000" dirty="0" smtClean="0">
                <a:solidFill>
                  <a:srgbClr val="000000"/>
                </a:solidFill>
                <a:latin typeface="Trebuchet MS"/>
              </a:rPr>
              <a:t>rds</a:t>
            </a:r>
            <a:r>
              <a:rPr lang="en-US" sz="2000" dirty="0" smtClean="0">
                <a:solidFill>
                  <a:srgbClr val="000000"/>
                </a:solidFill>
                <a:latin typeface="Trebuchet MS"/>
              </a:rPr>
              <a:t> of African-American students (24,000 total) attended schools that were at least 99% black in enrollment.</a:t>
            </a:r>
            <a:endParaRPr lang="en-US" sz="2000" dirty="0">
              <a:solidFill>
                <a:prstClr val="black"/>
              </a:solidFill>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04800"/>
            <a:ext cx="3008340" cy="1511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3"/>
          <a:stretch>
            <a:fillRect/>
          </a:stretch>
        </p:blipFill>
        <p:spPr>
          <a:xfrm>
            <a:off x="533400" y="685800"/>
            <a:ext cx="3762375" cy="5200650"/>
          </a:xfrm>
          <a:prstGeom prst="rect">
            <a:avLst/>
          </a:prstGeom>
        </p:spPr>
      </p:pic>
    </p:spTree>
    <p:extLst>
      <p:ext uri="{BB962C8B-B14F-4D97-AF65-F5344CB8AC3E}">
        <p14:creationId xmlns:p14="http://schemas.microsoft.com/office/powerpoint/2010/main" val="30594794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152400"/>
            <a:ext cx="6629400" cy="7294305"/>
          </a:xfrm>
          <a:prstGeom prst="rect">
            <a:avLst/>
          </a:prstGeom>
          <a:noFill/>
        </p:spPr>
        <p:txBody>
          <a:bodyPr wrap="square" rtlCol="0">
            <a:spAutoFit/>
          </a:bodyPr>
          <a:lstStyle/>
          <a:p>
            <a:pPr algn="ctr"/>
            <a:r>
              <a:rPr lang="en-US" i="1" dirty="0" smtClean="0">
                <a:solidFill>
                  <a:prstClr val="black"/>
                </a:solidFill>
              </a:rPr>
              <a:t>Swann v. Mecklenburg County </a:t>
            </a:r>
            <a:r>
              <a:rPr lang="en-US" dirty="0" smtClean="0">
                <a:solidFill>
                  <a:prstClr val="black"/>
                </a:solidFill>
              </a:rPr>
              <a:t>(1971)—unanimous decision</a:t>
            </a:r>
          </a:p>
          <a:p>
            <a:endParaRPr lang="en-US" dirty="0">
              <a:solidFill>
                <a:prstClr val="black"/>
              </a:solidFill>
            </a:endParaRPr>
          </a:p>
          <a:p>
            <a:r>
              <a:rPr lang="en-US" dirty="0">
                <a:solidFill>
                  <a:prstClr val="black"/>
                </a:solidFill>
              </a:rPr>
              <a:t>Nearly 17 years ago, this Court held, in explicit terms, that state-imposed segregation by race in public schools denies equal protection of the laws. At no time has the Court deviated in the slightest degree from that holding or its constitutional </a:t>
            </a:r>
            <a:r>
              <a:rPr lang="en-US" dirty="0" smtClean="0">
                <a:solidFill>
                  <a:prstClr val="black"/>
                </a:solidFill>
              </a:rPr>
              <a:t>underpinnings… </a:t>
            </a:r>
            <a:r>
              <a:rPr lang="en-US" dirty="0">
                <a:solidFill>
                  <a:prstClr val="black"/>
                </a:solidFill>
              </a:rPr>
              <a:t>The objective today remains to eliminate from the public schools all vestiges of state-imposed </a:t>
            </a:r>
            <a:r>
              <a:rPr lang="en-US" dirty="0" smtClean="0">
                <a:solidFill>
                  <a:prstClr val="black"/>
                </a:solidFill>
              </a:rPr>
              <a:t>segregation . . .</a:t>
            </a:r>
          </a:p>
          <a:p>
            <a:endParaRPr lang="en-US" dirty="0">
              <a:solidFill>
                <a:prstClr val="black"/>
              </a:solidFill>
            </a:endParaRPr>
          </a:p>
          <a:p>
            <a:r>
              <a:rPr lang="en-US" dirty="0">
                <a:solidFill>
                  <a:prstClr val="black"/>
                </a:solidFill>
              </a:rPr>
              <a:t>The constant theme and thrust of every holding from </a:t>
            </a:r>
            <a:r>
              <a:rPr lang="en-US" i="1" dirty="0">
                <a:solidFill>
                  <a:prstClr val="black"/>
                </a:solidFill>
              </a:rPr>
              <a:t>Brown I</a:t>
            </a:r>
            <a:r>
              <a:rPr lang="en-US" dirty="0">
                <a:solidFill>
                  <a:prstClr val="black"/>
                </a:solidFill>
              </a:rPr>
              <a:t> to date is that state-enforced separation of races in public schools is discrimination that violates the Equal Protection Clause. The remedy commanded was to dismantle dual school </a:t>
            </a:r>
            <a:r>
              <a:rPr lang="en-US" dirty="0" smtClean="0">
                <a:solidFill>
                  <a:prstClr val="black"/>
                </a:solidFill>
              </a:rPr>
              <a:t>systems . . .</a:t>
            </a:r>
          </a:p>
          <a:p>
            <a:endParaRPr lang="en-US" dirty="0">
              <a:solidFill>
                <a:prstClr val="black"/>
              </a:solidFill>
            </a:endParaRPr>
          </a:p>
          <a:p>
            <a:r>
              <a:rPr lang="en-US" dirty="0" smtClean="0">
                <a:solidFill>
                  <a:prstClr val="black"/>
                </a:solidFill>
              </a:rPr>
              <a:t>In </a:t>
            </a:r>
            <a:r>
              <a:rPr lang="en-US" dirty="0">
                <a:solidFill>
                  <a:prstClr val="black"/>
                </a:solidFill>
              </a:rPr>
              <a:t>seeking to define the scope of remedial power or the limits on remedial power of courts in an area as sensitive as we deal with here, words are poor instruments to convey the sense of basic fairness inherent in equity. Substance, not semantics, must govern, and we have sought to suggest the nature of limitations without frustrating the appropriate scope of equity</a:t>
            </a:r>
            <a:r>
              <a:rPr lang="en-US" dirty="0" smtClean="0">
                <a:solidFill>
                  <a:prstClr val="black"/>
                </a:solidFill>
              </a:rPr>
              <a:t>.</a:t>
            </a:r>
          </a:p>
          <a:p>
            <a:endParaRPr lang="en-US" dirty="0">
              <a:solidFill>
                <a:prstClr val="black"/>
              </a:solidFill>
            </a:endParaRPr>
          </a:p>
          <a:p>
            <a:r>
              <a:rPr lang="en-US" b="1" dirty="0">
                <a:solidFill>
                  <a:srgbClr val="FF0000"/>
                </a:solidFill>
              </a:rPr>
              <a:t>At some point, these school authorities and others like them should have achieved full compliance with this Court's decision in </a:t>
            </a:r>
            <a:r>
              <a:rPr lang="en-US" b="1" i="1" dirty="0">
                <a:solidFill>
                  <a:srgbClr val="FF0000"/>
                </a:solidFill>
              </a:rPr>
              <a:t>Brown I.</a:t>
            </a:r>
            <a:r>
              <a:rPr lang="en-US" b="1" dirty="0">
                <a:solidFill>
                  <a:srgbClr val="FF0000"/>
                </a:solidFill>
              </a:rPr>
              <a:t> </a:t>
            </a:r>
          </a:p>
          <a:p>
            <a:endParaRPr lang="en-US" dirty="0" smtClean="0">
              <a:solidFill>
                <a:prstClr val="black"/>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5631945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4872"/>
            <a:ext cx="4953000" cy="6894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24506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uncroppedimage1"/>
          <p:cNvPicPr>
            <a:picLocks noChangeAspect="1" noChangeArrowheads="1"/>
          </p:cNvPicPr>
          <p:nvPr/>
        </p:nvPicPr>
        <p:blipFill>
          <a:blip r:embed="rId3" cstate="print"/>
          <a:srcRect/>
          <a:stretch>
            <a:fillRect/>
          </a:stretch>
        </p:blipFill>
        <p:spPr bwMode="auto">
          <a:xfrm>
            <a:off x="-30296" y="-76200"/>
            <a:ext cx="5288096" cy="4103564"/>
          </a:xfrm>
          <a:prstGeom prst="rect">
            <a:avLst/>
          </a:prstGeom>
          <a:noFill/>
        </p:spPr>
      </p:pic>
      <p:pic>
        <p:nvPicPr>
          <p:cNvPr id="2" name="Picture 1"/>
          <p:cNvPicPr>
            <a:picLocks noChangeAspect="1"/>
          </p:cNvPicPr>
          <p:nvPr/>
        </p:nvPicPr>
        <p:blipFill>
          <a:blip r:embed="rId4"/>
          <a:stretch>
            <a:fillRect/>
          </a:stretch>
        </p:blipFill>
        <p:spPr>
          <a:xfrm>
            <a:off x="3242230" y="2895257"/>
            <a:ext cx="5895343" cy="3962743"/>
          </a:xfrm>
          <a:prstGeom prst="rect">
            <a:avLst/>
          </a:prstGeom>
        </p:spPr>
      </p:pic>
    </p:spTree>
    <p:extLst>
      <p:ext uri="{BB962C8B-B14F-4D97-AF65-F5344CB8AC3E}">
        <p14:creationId xmlns:p14="http://schemas.microsoft.com/office/powerpoint/2010/main" val="212519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914400"/>
            <a:ext cx="9177867" cy="5162550"/>
          </a:xfrm>
          <a:prstGeom prst="rect">
            <a:avLst/>
          </a:prstGeom>
        </p:spPr>
      </p:pic>
      <p:pic>
        <p:nvPicPr>
          <p:cNvPr id="3" name="Picture 2"/>
          <p:cNvPicPr>
            <a:picLocks noChangeAspect="1"/>
          </p:cNvPicPr>
          <p:nvPr/>
        </p:nvPicPr>
        <p:blipFill>
          <a:blip r:embed="rId3"/>
          <a:stretch>
            <a:fillRect/>
          </a:stretch>
        </p:blipFill>
        <p:spPr>
          <a:xfrm>
            <a:off x="4581703" y="-76200"/>
            <a:ext cx="4572396" cy="6858594"/>
          </a:xfrm>
          <a:prstGeom prst="rect">
            <a:avLst/>
          </a:prstGeom>
        </p:spPr>
      </p:pic>
    </p:spTree>
    <p:extLst>
      <p:ext uri="{BB962C8B-B14F-4D97-AF65-F5344CB8AC3E}">
        <p14:creationId xmlns:p14="http://schemas.microsoft.com/office/powerpoint/2010/main" val="15839402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305800" cy="7540526"/>
          </a:xfrm>
          <a:prstGeom prst="rect">
            <a:avLst/>
          </a:prstGeom>
          <a:noFill/>
        </p:spPr>
        <p:txBody>
          <a:bodyPr wrap="square" rtlCol="0">
            <a:spAutoFit/>
          </a:bodyPr>
          <a:lstStyle/>
          <a:p>
            <a:r>
              <a:rPr lang="en-US" dirty="0">
                <a:solidFill>
                  <a:prstClr val="black"/>
                </a:solidFill>
              </a:rPr>
              <a:t>	</a:t>
            </a:r>
            <a:r>
              <a:rPr lang="en-US" sz="1400" b="1" cap="small" dirty="0" smtClean="0">
                <a:solidFill>
                  <a:prstClr val="black"/>
                </a:solidFill>
              </a:rPr>
              <a:t>President </a:t>
            </a:r>
            <a:r>
              <a:rPr lang="en-US" sz="1400" b="1" cap="small" dirty="0">
                <a:solidFill>
                  <a:prstClr val="black"/>
                </a:solidFill>
              </a:rPr>
              <a:t>Nixon: </a:t>
            </a:r>
            <a:r>
              <a:rPr lang="en-US" sz="1400" dirty="0">
                <a:solidFill>
                  <a:prstClr val="black"/>
                </a:solidFill>
              </a:rPr>
              <a:t>Well, I’ve basically—we’ve got to say that it’s only the extent that it is required by law—</a:t>
            </a:r>
          </a:p>
          <a:p>
            <a:r>
              <a:rPr lang="en-US" sz="1400" b="1" cap="small" dirty="0">
                <a:solidFill>
                  <a:prstClr val="black"/>
                </a:solidFill>
              </a:rPr>
              <a:t>              </a:t>
            </a:r>
            <a:r>
              <a:rPr lang="en-US" sz="1400" b="1" cap="small" dirty="0" smtClean="0">
                <a:solidFill>
                  <a:prstClr val="black"/>
                </a:solidFill>
              </a:rPr>
              <a:t>	Pat </a:t>
            </a:r>
            <a:r>
              <a:rPr lang="en-US" sz="1400" b="1" cap="small" dirty="0">
                <a:solidFill>
                  <a:prstClr val="black"/>
                </a:solidFill>
              </a:rPr>
              <a:t>Buchanan:</a:t>
            </a:r>
            <a:r>
              <a:rPr lang="en-US" sz="1400" dirty="0">
                <a:solidFill>
                  <a:prstClr val="black"/>
                </a:solidFill>
              </a:rPr>
              <a:t> Right.</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 </a:t>
            </a:r>
            <a:r>
              <a:rPr lang="en-US" sz="1400" dirty="0">
                <a:solidFill>
                  <a:prstClr val="black"/>
                </a:solidFill>
              </a:rPr>
              <a:t>By a court order, do I think busing should be used.</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Mm-hmm.</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Don’t you think that’s really what you get down to?</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Right. Right.</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Because the line, actually, between my line and Muskie’s, is not as clear as—I mean, it’s just the way he </a:t>
            </a:r>
            <a:r>
              <a:rPr lang="en-US" sz="1400" i="1" dirty="0">
                <a:solidFill>
                  <a:prstClr val="black"/>
                </a:solidFill>
              </a:rPr>
              <a:t>said</a:t>
            </a:r>
            <a:r>
              <a:rPr lang="en-US" sz="1400" dirty="0">
                <a:solidFill>
                  <a:prstClr val="black"/>
                </a:solidFill>
              </a:rPr>
              <a:t> it. He starts at the other end. He says, “Well, I think busing is a legitimate tool—</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Yeah.</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And then, “but I’m against it.” I start at the other end. I say, “I’m against busing, but, if the law requires it, to the minimum extent necessary, I, of course, will not resist it.”</a:t>
            </a:r>
          </a:p>
          <a:p>
            <a:r>
              <a:rPr lang="en-US" sz="1400" b="1" cap="small" dirty="0">
                <a:solidFill>
                  <a:prstClr val="black"/>
                </a:solidFill>
              </a:rPr>
              <a:t>                </a:t>
            </a:r>
            <a:r>
              <a:rPr lang="en-US" sz="1400" b="1" cap="small" dirty="0" smtClean="0">
                <a:solidFill>
                  <a:prstClr val="black"/>
                </a:solidFill>
              </a:rPr>
              <a:t>	Buchanan</a:t>
            </a:r>
            <a:r>
              <a:rPr lang="en-US" sz="1400" b="1" cap="small" dirty="0">
                <a:solidFill>
                  <a:prstClr val="black"/>
                </a:solidFill>
              </a:rPr>
              <a:t>:</a:t>
            </a:r>
            <a:r>
              <a:rPr lang="en-US" sz="1400" dirty="0">
                <a:solidFill>
                  <a:prstClr val="black"/>
                </a:solidFill>
              </a:rPr>
              <a:t> Mm-hmm.</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Nixon: </a:t>
            </a:r>
            <a:r>
              <a:rPr lang="en-US" sz="1400" dirty="0">
                <a:solidFill>
                  <a:prstClr val="black"/>
                </a:solidFill>
              </a:rPr>
              <a:t>Right?</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Right.</a:t>
            </a:r>
          </a:p>
          <a:p>
            <a:r>
              <a:rPr lang="en-US" sz="1400" dirty="0">
                <a:solidFill>
                  <a:prstClr val="black"/>
                </a:solidFill>
              </a:rPr>
              <a:t>	</a:t>
            </a:r>
            <a:r>
              <a:rPr lang="en-US" sz="1400" b="1" cap="small" dirty="0">
                <a:solidFill>
                  <a:prstClr val="black"/>
                </a:solidFill>
              </a:rPr>
              <a:t>President Nixon: </a:t>
            </a:r>
            <a:r>
              <a:rPr lang="en-US" sz="1400" dirty="0">
                <a:solidFill>
                  <a:prstClr val="black"/>
                </a:solidFill>
              </a:rPr>
              <a:t>It’s purely a question of tone.</a:t>
            </a:r>
          </a:p>
          <a:p>
            <a:r>
              <a:rPr lang="en-US" sz="1400" b="1" cap="small" dirty="0">
                <a:solidFill>
                  <a:prstClr val="black"/>
                </a:solidFill>
              </a:rPr>
              <a:t>                </a:t>
            </a:r>
            <a:r>
              <a:rPr lang="en-US" sz="1400" b="1" cap="small" dirty="0" smtClean="0">
                <a:solidFill>
                  <a:prstClr val="black"/>
                </a:solidFill>
              </a:rPr>
              <a:t>	Buchanan</a:t>
            </a:r>
            <a:r>
              <a:rPr lang="en-US" sz="1400" b="1" cap="small" dirty="0">
                <a:solidFill>
                  <a:prstClr val="black"/>
                </a:solidFill>
              </a:rPr>
              <a:t>:</a:t>
            </a:r>
            <a:r>
              <a:rPr lang="en-US" sz="1400" dirty="0">
                <a:solidFill>
                  <a:prstClr val="black"/>
                </a:solidFill>
              </a:rPr>
              <a:t> Well, we’ve got to push Muskie’s emphasis up in the headlines; that’s the problem</a:t>
            </a:r>
            <a:r>
              <a:rPr lang="en-US" sz="1400" dirty="0" smtClean="0">
                <a:solidFill>
                  <a:prstClr val="black"/>
                </a:solidFill>
              </a:rPr>
              <a:t>.</a:t>
            </a:r>
          </a:p>
          <a:p>
            <a:r>
              <a:rPr lang="en-US" sz="1400" b="1" cap="small" dirty="0" smtClean="0">
                <a:solidFill>
                  <a:prstClr val="black"/>
                </a:solidFill>
              </a:rPr>
              <a:t>	President </a:t>
            </a:r>
            <a:r>
              <a:rPr lang="en-US" sz="1400" b="1" cap="small" dirty="0">
                <a:solidFill>
                  <a:prstClr val="black"/>
                </a:solidFill>
              </a:rPr>
              <a:t>Nixon: </a:t>
            </a:r>
            <a:r>
              <a:rPr lang="en-US" sz="1400" dirty="0">
                <a:solidFill>
                  <a:prstClr val="black"/>
                </a:solidFill>
              </a:rPr>
              <a:t>That’s right. That’s right. Yeah. It’s got to be—well, I think it probably is going to get some play in the South now—</a:t>
            </a:r>
          </a:p>
          <a:p>
            <a:r>
              <a:rPr lang="en-US" sz="1400" b="1" cap="small" dirty="0">
                <a:solidFill>
                  <a:prstClr val="black"/>
                </a:solidFill>
              </a:rPr>
              <a:t>	Buchanan:</a:t>
            </a:r>
            <a:r>
              <a:rPr lang="en-US" sz="1400" dirty="0">
                <a:solidFill>
                  <a:prstClr val="black"/>
                </a:solidFill>
              </a:rPr>
              <a:t> I think, well, that’s something you could really move by various statements exaggerating his position, and then Muskie would come back sort of drawing it back and it raises—identifies him with it.</a:t>
            </a:r>
          </a:p>
          <a:p>
            <a:r>
              <a:rPr lang="en-US" sz="1400" b="1" cap="small" dirty="0">
                <a:solidFill>
                  <a:prstClr val="black"/>
                </a:solidFill>
              </a:rPr>
              <a:t>	President Nixon: </a:t>
            </a:r>
            <a:r>
              <a:rPr lang="en-US" sz="1400" dirty="0">
                <a:solidFill>
                  <a:prstClr val="black"/>
                </a:solidFill>
              </a:rPr>
              <a:t>Yeah, the thing to do really is </a:t>
            </a:r>
            <a:r>
              <a:rPr lang="en-US" sz="1400" dirty="0" smtClean="0">
                <a:solidFill>
                  <a:prstClr val="black"/>
                </a:solidFill>
              </a:rPr>
              <a:t>rather to, is to </a:t>
            </a:r>
            <a:r>
              <a:rPr lang="en-US" sz="1400" i="1" dirty="0">
                <a:solidFill>
                  <a:prstClr val="black"/>
                </a:solidFill>
              </a:rPr>
              <a:t>praise</a:t>
            </a:r>
            <a:r>
              <a:rPr lang="en-US" sz="1400" dirty="0">
                <a:solidFill>
                  <a:prstClr val="black"/>
                </a:solidFill>
              </a:rPr>
              <a:t> him—have some civil rights people </a:t>
            </a:r>
            <a:r>
              <a:rPr lang="en-US" sz="1400" i="1" dirty="0">
                <a:solidFill>
                  <a:prstClr val="black"/>
                </a:solidFill>
              </a:rPr>
              <a:t>praise</a:t>
            </a:r>
            <a:r>
              <a:rPr lang="en-US" sz="1400" dirty="0">
                <a:solidFill>
                  <a:prstClr val="black"/>
                </a:solidFill>
              </a:rPr>
              <a:t> him for his defense of busing.</a:t>
            </a:r>
          </a:p>
          <a:p>
            <a:r>
              <a:rPr lang="en-US" sz="1400" b="1" cap="small" dirty="0">
                <a:solidFill>
                  <a:prstClr val="black"/>
                </a:solidFill>
              </a:rPr>
              <a:t>	Buchanan:</a:t>
            </a:r>
            <a:r>
              <a:rPr lang="en-US" sz="1400" dirty="0">
                <a:solidFill>
                  <a:prstClr val="black"/>
                </a:solidFill>
              </a:rPr>
              <a:t> Mm-hmm.</a:t>
            </a:r>
          </a:p>
          <a:p>
            <a:r>
              <a:rPr lang="en-US" sz="1400" b="1" cap="small" dirty="0">
                <a:solidFill>
                  <a:prstClr val="black"/>
                </a:solidFill>
              </a:rPr>
              <a:t>	President Nixon: </a:t>
            </a:r>
            <a:r>
              <a:rPr lang="en-US" sz="1400" dirty="0">
                <a:solidFill>
                  <a:prstClr val="black"/>
                </a:solidFill>
              </a:rPr>
              <a:t>That’s the way to really get that, you know. It’s much the better way than to have people attack him for it—</a:t>
            </a:r>
          </a:p>
          <a:p>
            <a:r>
              <a:rPr lang="en-US" sz="1400" b="1" cap="small" dirty="0">
                <a:solidFill>
                  <a:prstClr val="black"/>
                </a:solidFill>
              </a:rPr>
              <a:t>	Buchanan:</a:t>
            </a:r>
            <a:r>
              <a:rPr lang="en-US" sz="1400" dirty="0">
                <a:solidFill>
                  <a:prstClr val="black"/>
                </a:solidFill>
              </a:rPr>
              <a:t> Mm-hmm.</a:t>
            </a:r>
          </a:p>
          <a:p>
            <a:r>
              <a:rPr lang="en-US" sz="1400" b="1" cap="small" dirty="0">
                <a:solidFill>
                  <a:prstClr val="black"/>
                </a:solidFill>
              </a:rPr>
              <a:t>	President Nixon: </a:t>
            </a:r>
            <a:r>
              <a:rPr lang="en-US" sz="1400" dirty="0">
                <a:solidFill>
                  <a:prstClr val="black"/>
                </a:solidFill>
              </a:rPr>
              <a:t>—is to praise him for his defense of busing, see?</a:t>
            </a:r>
          </a:p>
          <a:p>
            <a:r>
              <a:rPr lang="en-US" sz="1400" b="1" cap="small" dirty="0">
                <a:solidFill>
                  <a:prstClr val="black"/>
                </a:solidFill>
              </a:rPr>
              <a:t>	Buchanan:</a:t>
            </a:r>
            <a:r>
              <a:rPr lang="en-US" sz="1400" dirty="0">
                <a:solidFill>
                  <a:prstClr val="black"/>
                </a:solidFill>
              </a:rPr>
              <a:t> Mm-hmm. Mm-hmm.</a:t>
            </a:r>
          </a:p>
          <a:p>
            <a:r>
              <a:rPr lang="en-US" sz="1400" b="1" cap="small" dirty="0">
                <a:solidFill>
                  <a:prstClr val="black"/>
                </a:solidFill>
              </a:rPr>
              <a:t>	President Nixon: </a:t>
            </a:r>
            <a:r>
              <a:rPr lang="en-US" sz="1400" dirty="0">
                <a:solidFill>
                  <a:prstClr val="black"/>
                </a:solidFill>
              </a:rPr>
              <a:t>And I don’t know if you’ve got any people that can do that or not. But I would think that would be very clever.</a:t>
            </a:r>
          </a:p>
          <a:p>
            <a:r>
              <a:rPr lang="en-US" sz="1400" dirty="0">
                <a:solidFill>
                  <a:prstClr val="black"/>
                </a:solidFill>
              </a:rPr>
              <a:t>	</a:t>
            </a:r>
            <a:r>
              <a:rPr lang="en-US" sz="1400" b="1" cap="small" dirty="0">
                <a:solidFill>
                  <a:prstClr val="black"/>
                </a:solidFill>
              </a:rPr>
              <a:t>Buchanan:</a:t>
            </a:r>
            <a:r>
              <a:rPr lang="en-US" sz="1400" dirty="0">
                <a:solidFill>
                  <a:prstClr val="black"/>
                </a:solidFill>
              </a:rPr>
              <a:t> Mm-hmm. OK.</a:t>
            </a:r>
          </a:p>
          <a:p>
            <a:endParaRPr lang="en-US" sz="1400" dirty="0">
              <a:solidFill>
                <a:prstClr val="black"/>
              </a:solidFill>
            </a:endParaRPr>
          </a:p>
          <a:p>
            <a:endParaRPr lang="en-US" dirty="0">
              <a:solidFill>
                <a:prstClr val="black"/>
              </a:solidFill>
            </a:endParaRPr>
          </a:p>
        </p:txBody>
      </p:sp>
      <p:pic>
        <p:nvPicPr>
          <p:cNvPr id="3" name="rn-buchanan.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72400" y="457200"/>
            <a:ext cx="609600" cy="609600"/>
          </a:xfrm>
          <a:prstGeom prst="rect">
            <a:avLst/>
          </a:prstGeom>
        </p:spPr>
      </p:pic>
    </p:spTree>
    <p:extLst>
      <p:ext uri="{BB962C8B-B14F-4D97-AF65-F5344CB8AC3E}">
        <p14:creationId xmlns:p14="http://schemas.microsoft.com/office/powerpoint/2010/main" val="34489406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3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34544"/>
            <a:ext cx="7848600" cy="6723634"/>
          </a:xfrm>
          <a:prstGeom prst="rect">
            <a:avLst/>
          </a:prstGeom>
        </p:spPr>
      </p:pic>
    </p:spTree>
    <p:extLst>
      <p:ext uri="{BB962C8B-B14F-4D97-AF65-F5344CB8AC3E}">
        <p14:creationId xmlns:p14="http://schemas.microsoft.com/office/powerpoint/2010/main" val="946127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6200"/>
            <a:ext cx="7924800" cy="6740307"/>
          </a:xfrm>
          <a:prstGeom prst="rect">
            <a:avLst/>
          </a:prstGeom>
          <a:noFill/>
        </p:spPr>
        <p:txBody>
          <a:bodyPr wrap="square" rtlCol="0">
            <a:spAutoFit/>
          </a:bodyPr>
          <a:lstStyle/>
          <a:p>
            <a:r>
              <a:rPr lang="en-US" sz="1600" b="1" cap="small" dirty="0" smtClean="0">
                <a:solidFill>
                  <a:prstClr val="black"/>
                </a:solidFill>
              </a:rPr>
              <a:t>	President </a:t>
            </a:r>
            <a:r>
              <a:rPr lang="en-US" sz="1600" b="1" cap="small" dirty="0">
                <a:solidFill>
                  <a:prstClr val="black"/>
                </a:solidFill>
              </a:rPr>
              <a:t>Nixon:</a:t>
            </a:r>
            <a:r>
              <a:rPr lang="en-US" sz="1600" dirty="0">
                <a:solidFill>
                  <a:prstClr val="black"/>
                </a:solidFill>
              </a:rPr>
              <a:t> I think that poor, nice, little guy we’ve got in as governor in </a:t>
            </a:r>
            <a:r>
              <a:rPr lang="en-US" sz="1600" dirty="0" smtClean="0">
                <a:solidFill>
                  <a:prstClr val="black"/>
                </a:solidFill>
              </a:rPr>
              <a:t>Virginia—when </a:t>
            </a:r>
            <a:r>
              <a:rPr lang="en-US" sz="1600" dirty="0">
                <a:solidFill>
                  <a:prstClr val="black"/>
                </a:solidFill>
              </a:rPr>
              <a:t>he goes, “It’s really </a:t>
            </a:r>
            <a:r>
              <a:rPr lang="en-US" sz="1600" i="1" dirty="0">
                <a:solidFill>
                  <a:prstClr val="black"/>
                </a:solidFill>
              </a:rPr>
              <a:t>great</a:t>
            </a:r>
            <a:r>
              <a:rPr lang="en-US" sz="1600" dirty="0">
                <a:solidFill>
                  <a:prstClr val="black"/>
                </a:solidFill>
              </a:rPr>
              <a:t> for my kids to go to schools that are 90 percent black,” I think he’s lying through his teeth. Do you agree or not?</a:t>
            </a:r>
          </a:p>
          <a:p>
            <a:r>
              <a:rPr lang="en-US" sz="1600" b="1" cap="small" dirty="0" smtClean="0">
                <a:solidFill>
                  <a:prstClr val="black"/>
                </a:solidFill>
              </a:rPr>
              <a:t>	John </a:t>
            </a:r>
            <a:r>
              <a:rPr lang="en-US" sz="1600" b="1" cap="small" dirty="0" err="1">
                <a:solidFill>
                  <a:prstClr val="black"/>
                </a:solidFill>
              </a:rPr>
              <a:t>Ehrlichman</a:t>
            </a:r>
            <a:r>
              <a:rPr lang="en-US" sz="1600" b="1" cap="small" dirty="0">
                <a:solidFill>
                  <a:prstClr val="black"/>
                </a:solidFill>
              </a:rPr>
              <a:t>:</a:t>
            </a:r>
            <a:r>
              <a:rPr lang="en-US" sz="1600" dirty="0">
                <a:solidFill>
                  <a:prstClr val="black"/>
                </a:solidFill>
              </a:rPr>
              <a:t> Yes, sir . . . Lin Holton called me and said, “Listen, I want to know what you guys are </a:t>
            </a:r>
            <a:r>
              <a:rPr lang="en-US" sz="1600" dirty="0" err="1">
                <a:solidFill>
                  <a:prstClr val="black"/>
                </a:solidFill>
              </a:rPr>
              <a:t>gonna</a:t>
            </a:r>
            <a:r>
              <a:rPr lang="en-US" sz="1600" dirty="0">
                <a:solidFill>
                  <a:prstClr val="black"/>
                </a:solidFill>
              </a:rPr>
              <a:t> do on busing, because,” he says, “I’ve to get off this wicket I’m on. I’ve got to get with you.”</a:t>
            </a:r>
          </a:p>
          <a:p>
            <a:r>
              <a:rPr lang="en-US" sz="1600" b="1" cap="small" dirty="0" smtClean="0">
                <a:solidFill>
                  <a:prstClr val="black"/>
                </a:solidFill>
              </a:rPr>
              <a:t>	President </a:t>
            </a:r>
            <a:r>
              <a:rPr lang="en-US" sz="1600" b="1" cap="small" dirty="0">
                <a:solidFill>
                  <a:prstClr val="black"/>
                </a:solidFill>
              </a:rPr>
              <a:t>Nixon:</a:t>
            </a:r>
            <a:r>
              <a:rPr lang="en-US" sz="1600" dirty="0">
                <a:solidFill>
                  <a:prstClr val="black"/>
                </a:solidFill>
              </a:rPr>
              <a:t> Does he think he’s too far away? Well, look, he’s gone too far. When he got up at that Governor’s [conference] thing and went through that business about what a wonderful experience it was to take his children to school, and I thought, poor Lin—he’s an awful nice guy but, </a:t>
            </a:r>
            <a:r>
              <a:rPr lang="en-US" sz="1600" dirty="0" err="1">
                <a:solidFill>
                  <a:prstClr val="black"/>
                </a:solidFill>
              </a:rPr>
              <a:t>goddamnit</a:t>
            </a:r>
            <a:r>
              <a:rPr lang="en-US" sz="1600" dirty="0">
                <a:solidFill>
                  <a:prstClr val="black"/>
                </a:solidFill>
              </a:rPr>
              <a:t>, you don’t do that.</a:t>
            </a:r>
          </a:p>
          <a:p>
            <a:r>
              <a:rPr lang="en-US" sz="1600" dirty="0" smtClean="0">
                <a:solidFill>
                  <a:prstClr val="black"/>
                </a:solidFill>
              </a:rPr>
              <a:t>	I </a:t>
            </a:r>
            <a:r>
              <a:rPr lang="en-US" sz="1600" dirty="0">
                <a:solidFill>
                  <a:prstClr val="black"/>
                </a:solidFill>
              </a:rPr>
              <a:t>mean, I have, as you fellows know, I have less hatred on racial things, Jewish things, than anybody else. But </a:t>
            </a:r>
            <a:r>
              <a:rPr lang="en-US" sz="1600" dirty="0" err="1">
                <a:solidFill>
                  <a:prstClr val="black"/>
                </a:solidFill>
              </a:rPr>
              <a:t>goddamnit</a:t>
            </a:r>
            <a:r>
              <a:rPr lang="en-US" sz="1600" dirty="0">
                <a:solidFill>
                  <a:prstClr val="black"/>
                </a:solidFill>
              </a:rPr>
              <a:t>, I know </a:t>
            </a:r>
            <a:r>
              <a:rPr lang="en-US" sz="1600" dirty="0" smtClean="0">
                <a:solidFill>
                  <a:prstClr val="black"/>
                </a:solidFill>
              </a:rPr>
              <a:t>who those are </a:t>
            </a:r>
            <a:r>
              <a:rPr lang="en-US" sz="1600" dirty="0">
                <a:solidFill>
                  <a:prstClr val="black"/>
                </a:solidFill>
              </a:rPr>
              <a:t>[</a:t>
            </a:r>
            <a:r>
              <a:rPr lang="en-US" sz="1600" i="1" dirty="0">
                <a:solidFill>
                  <a:prstClr val="black"/>
                </a:solidFill>
              </a:rPr>
              <a:t>unclear</a:t>
            </a:r>
            <a:r>
              <a:rPr lang="en-US" sz="1600" dirty="0">
                <a:solidFill>
                  <a:prstClr val="black"/>
                </a:solidFill>
              </a:rPr>
              <a:t>] are. And I know what people are about. And there </a:t>
            </a:r>
            <a:r>
              <a:rPr lang="en-US" sz="1600" i="1" dirty="0">
                <a:solidFill>
                  <a:prstClr val="black"/>
                </a:solidFill>
              </a:rPr>
              <a:t>is </a:t>
            </a:r>
            <a:r>
              <a:rPr lang="en-US" sz="1600" dirty="0">
                <a:solidFill>
                  <a:prstClr val="black"/>
                </a:solidFill>
              </a:rPr>
              <a:t>anti-Semitism. And there </a:t>
            </a:r>
            <a:r>
              <a:rPr lang="en-US" sz="1600" i="1" dirty="0">
                <a:solidFill>
                  <a:prstClr val="black"/>
                </a:solidFill>
              </a:rPr>
              <a:t>is </a:t>
            </a:r>
            <a:r>
              <a:rPr lang="en-US" sz="1600" dirty="0">
                <a:solidFill>
                  <a:prstClr val="black"/>
                </a:solidFill>
              </a:rPr>
              <a:t>anti-black problems. And black children are </a:t>
            </a:r>
            <a:r>
              <a:rPr lang="en-US" sz="1600" i="1" dirty="0">
                <a:solidFill>
                  <a:prstClr val="black"/>
                </a:solidFill>
              </a:rPr>
              <a:t>not</a:t>
            </a:r>
            <a:r>
              <a:rPr lang="en-US" sz="1600" dirty="0">
                <a:solidFill>
                  <a:prstClr val="black"/>
                </a:solidFill>
              </a:rPr>
              <a:t> equal to white </a:t>
            </a:r>
            <a:r>
              <a:rPr lang="en-US" sz="1600" dirty="0" smtClean="0">
                <a:solidFill>
                  <a:prstClr val="black"/>
                </a:solidFill>
              </a:rPr>
              <a:t>children. And </a:t>
            </a:r>
            <a:r>
              <a:rPr lang="en-US" sz="1600" dirty="0">
                <a:solidFill>
                  <a:prstClr val="black"/>
                </a:solidFill>
              </a:rPr>
              <a:t>black teachers are not as good as white teachers. Now goddamn it, that happens to be the truth. So why the hell do you [buck?] against the truth? Isn’t that the problem?</a:t>
            </a:r>
          </a:p>
          <a:p>
            <a:r>
              <a:rPr lang="en-US" sz="1600" b="1" cap="small" dirty="0" smtClean="0">
                <a:solidFill>
                  <a:prstClr val="black"/>
                </a:solidFill>
              </a:rPr>
              <a:t>	</a:t>
            </a:r>
            <a:r>
              <a:rPr lang="en-US" sz="1600" b="1" cap="small" dirty="0" err="1" smtClean="0">
                <a:solidFill>
                  <a:prstClr val="black"/>
                </a:solidFill>
              </a:rPr>
              <a:t>Ehrlichman</a:t>
            </a:r>
            <a:r>
              <a:rPr lang="en-US" sz="1600" b="1" cap="small" dirty="0">
                <a:solidFill>
                  <a:prstClr val="black"/>
                </a:solidFill>
              </a:rPr>
              <a:t>:</a:t>
            </a:r>
            <a:r>
              <a:rPr lang="en-US" sz="1600" dirty="0">
                <a:solidFill>
                  <a:prstClr val="black"/>
                </a:solidFill>
              </a:rPr>
              <a:t> Yes, sir.</a:t>
            </a:r>
          </a:p>
          <a:p>
            <a:r>
              <a:rPr lang="en-US" sz="1600" b="1" cap="small" dirty="0" smtClean="0">
                <a:solidFill>
                  <a:prstClr val="black"/>
                </a:solidFill>
              </a:rPr>
              <a:t>	President </a:t>
            </a:r>
            <a:r>
              <a:rPr lang="en-US" sz="1600" b="1" cap="small" dirty="0">
                <a:solidFill>
                  <a:prstClr val="black"/>
                </a:solidFill>
              </a:rPr>
              <a:t>Nixon:</a:t>
            </a:r>
            <a:r>
              <a:rPr lang="en-US" sz="1600" dirty="0">
                <a:solidFill>
                  <a:prstClr val="black"/>
                </a:solidFill>
              </a:rPr>
              <a:t> Now you can’t tell them that. That’s the problem.</a:t>
            </a:r>
          </a:p>
          <a:p>
            <a:r>
              <a:rPr lang="en-US" sz="1600" dirty="0">
                <a:solidFill>
                  <a:prstClr val="black"/>
                </a:solidFill>
              </a:rPr>
              <a:t>	I totally agree with [Daniel Patrick] Moynihan. Moynihan, you know, he points </a:t>
            </a:r>
            <a:r>
              <a:rPr lang="en-US" sz="1600" dirty="0" smtClean="0">
                <a:solidFill>
                  <a:prstClr val="black"/>
                </a:solidFill>
              </a:rPr>
              <a:t>out that, if you want to put it another way, that the </a:t>
            </a:r>
            <a:r>
              <a:rPr lang="en-US" sz="1600" dirty="0">
                <a:solidFill>
                  <a:prstClr val="black"/>
                </a:solidFill>
              </a:rPr>
              <a:t>people with the highest IQs are the Asians—the Japanese and the Chinese. The people with the lowest are the blacks. He also points out that British have higher IQs by half a step than do Irish. You don’t tell anybody that—you can’t tell an Irish [person] he’s </a:t>
            </a:r>
            <a:r>
              <a:rPr lang="en-US" sz="1600" dirty="0" err="1">
                <a:solidFill>
                  <a:prstClr val="black"/>
                </a:solidFill>
              </a:rPr>
              <a:t>gonna</a:t>
            </a:r>
            <a:r>
              <a:rPr lang="en-US" sz="1600" dirty="0">
                <a:solidFill>
                  <a:prstClr val="black"/>
                </a:solidFill>
              </a:rPr>
              <a:t> be inferior, and then they say, “Well, what about Edmund Burke?”</a:t>
            </a:r>
          </a:p>
          <a:p>
            <a:r>
              <a:rPr lang="en-US" sz="1600" dirty="0">
                <a:solidFill>
                  <a:prstClr val="black"/>
                </a:solidFill>
              </a:rPr>
              <a:t>	I understand all that. But the point is, having understood it, it doesn’t mean that we write into law a lot of absolute crap.</a:t>
            </a:r>
          </a:p>
          <a:p>
            <a:endParaRPr lang="en-US" sz="1600" dirty="0">
              <a:solidFill>
                <a:prstClr val="black"/>
              </a:solidFill>
            </a:endParaRPr>
          </a:p>
        </p:txBody>
      </p:sp>
      <p:pic>
        <p:nvPicPr>
          <p:cNvPr id="3" name="rn-ehrlichman iqs busi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91400" y="5867400"/>
            <a:ext cx="609600" cy="609600"/>
          </a:xfrm>
          <a:prstGeom prst="rect">
            <a:avLst/>
          </a:prstGeom>
        </p:spPr>
      </p:pic>
    </p:spTree>
    <p:extLst>
      <p:ext uri="{BB962C8B-B14F-4D97-AF65-F5344CB8AC3E}">
        <p14:creationId xmlns:p14="http://schemas.microsoft.com/office/powerpoint/2010/main" val="32661250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9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0"/>
            <a:ext cx="7467600" cy="6463308"/>
          </a:xfrm>
          <a:prstGeom prst="rect">
            <a:avLst/>
          </a:prstGeom>
          <a:noFill/>
        </p:spPr>
        <p:txBody>
          <a:bodyPr wrap="square" rtlCol="0">
            <a:spAutoFit/>
          </a:bodyPr>
          <a:lstStyle/>
          <a:p>
            <a:pPr algn="ctr"/>
            <a:r>
              <a:rPr lang="en-US" i="1" dirty="0">
                <a:solidFill>
                  <a:prstClr val="black"/>
                </a:solidFill>
              </a:rPr>
              <a:t>Milliken v. Bradley </a:t>
            </a:r>
            <a:r>
              <a:rPr lang="en-US" dirty="0">
                <a:solidFill>
                  <a:prstClr val="black"/>
                </a:solidFill>
              </a:rPr>
              <a:t>(1974)</a:t>
            </a:r>
          </a:p>
          <a:p>
            <a:endParaRPr lang="en-US" dirty="0">
              <a:solidFill>
                <a:prstClr val="black"/>
              </a:solidFill>
            </a:endParaRPr>
          </a:p>
          <a:p>
            <a:r>
              <a:rPr lang="en-US" dirty="0" smtClean="0">
                <a:solidFill>
                  <a:prstClr val="black"/>
                </a:solidFill>
              </a:rPr>
              <a:t>Both </a:t>
            </a:r>
            <a:r>
              <a:rPr lang="en-US" dirty="0">
                <a:solidFill>
                  <a:prstClr val="black"/>
                </a:solidFill>
              </a:rPr>
              <a:t>courts proceeded on an assumption that the Detroit schools could not be truly desegregated -- in their view of what constituted desegregation -- unless the racial composition of the student body of each school substantially reflected the racial composition of the population of the metropolitan area as a whole . . .</a:t>
            </a:r>
          </a:p>
          <a:p>
            <a:endParaRPr lang="en-US" dirty="0">
              <a:solidFill>
                <a:prstClr val="black"/>
              </a:solidFill>
            </a:endParaRPr>
          </a:p>
          <a:p>
            <a:r>
              <a:rPr lang="en-US" dirty="0">
                <a:solidFill>
                  <a:prstClr val="black"/>
                </a:solidFill>
              </a:rPr>
              <a:t>Boundary lines may be bridged where there has been a constitutional violation calling for inter-district relief, but the notion that school district lines may be casually ignored or treated as a mere administrative convenience is contrary to the history of public education in our country. </a:t>
            </a:r>
            <a:r>
              <a:rPr lang="en-US" b="1" dirty="0">
                <a:solidFill>
                  <a:srgbClr val="FF0000"/>
                </a:solidFill>
              </a:rPr>
              <a:t>No single tradition in public education is more deeply rooted than local control over the operation of schools; local autonomy has long been thought essential both to the maintenance of community concern and support for public schools and to quality of the educational process </a:t>
            </a:r>
            <a:r>
              <a:rPr lang="en-US" dirty="0">
                <a:solidFill>
                  <a:prstClr val="black"/>
                </a:solidFill>
              </a:rPr>
              <a:t>. . .</a:t>
            </a:r>
          </a:p>
          <a:p>
            <a:endParaRPr lang="en-US" dirty="0">
              <a:solidFill>
                <a:prstClr val="black"/>
              </a:solidFill>
            </a:endParaRPr>
          </a:p>
          <a:p>
            <a:r>
              <a:rPr lang="en-US" dirty="0">
                <a:solidFill>
                  <a:prstClr val="black"/>
                </a:solidFill>
              </a:rPr>
              <a:t>The constitutional right of the Negro respondents residing in Detroit is to attend a unitary school system in that district. Unless petitioners drew the district lines in a discriminatory fashion, or arranged for white students residing in the Detroit District to attend schools in Oakland and Macomb Counties, they were under no constitutional duty to make provisions for Negro students to do so. </a:t>
            </a:r>
          </a:p>
        </p:txBody>
      </p:sp>
    </p:spTree>
    <p:extLst>
      <p:ext uri="{BB962C8B-B14F-4D97-AF65-F5344CB8AC3E}">
        <p14:creationId xmlns:p14="http://schemas.microsoft.com/office/powerpoint/2010/main" val="30589723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rrity.jpg"/>
          <p:cNvPicPr>
            <a:picLocks noChangeAspect="1"/>
          </p:cNvPicPr>
          <p:nvPr/>
        </p:nvPicPr>
        <p:blipFill>
          <a:blip r:embed="rId3" cstate="print"/>
          <a:stretch>
            <a:fillRect/>
          </a:stretch>
        </p:blipFill>
        <p:spPr>
          <a:xfrm>
            <a:off x="2097464" y="78233"/>
            <a:ext cx="5065335" cy="6551167"/>
          </a:xfrm>
          <a:prstGeom prst="rect">
            <a:avLst/>
          </a:prstGeom>
        </p:spPr>
      </p:pic>
    </p:spTree>
    <p:extLst>
      <p:ext uri="{BB962C8B-B14F-4D97-AF65-F5344CB8AC3E}">
        <p14:creationId xmlns:p14="http://schemas.microsoft.com/office/powerpoint/2010/main" val="18838211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076972"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08093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nnedy tparty.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9318330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hicks.jpg"/>
          <p:cNvPicPr>
            <a:picLocks noChangeAspect="1"/>
          </p:cNvPicPr>
          <p:nvPr/>
        </p:nvPicPr>
        <p:blipFill>
          <a:blip r:embed="rId3" cstate="print"/>
          <a:stretch>
            <a:fillRect/>
          </a:stretch>
        </p:blipFill>
        <p:spPr>
          <a:xfrm>
            <a:off x="700548" y="304800"/>
            <a:ext cx="7650726" cy="6324600"/>
          </a:xfrm>
          <a:prstGeom prst="rect">
            <a:avLst/>
          </a:prstGeom>
        </p:spPr>
      </p:pic>
    </p:spTree>
    <p:extLst>
      <p:ext uri="{BB962C8B-B14F-4D97-AF65-F5344CB8AC3E}">
        <p14:creationId xmlns:p14="http://schemas.microsoft.com/office/powerpoint/2010/main" val="20716445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hicks2.jpg"/>
          <p:cNvPicPr>
            <a:picLocks noChangeAspect="1"/>
          </p:cNvPicPr>
          <p:nvPr/>
        </p:nvPicPr>
        <p:blipFill>
          <a:blip r:embed="rId3" cstate="print"/>
          <a:stretch>
            <a:fillRect/>
          </a:stretch>
        </p:blipFill>
        <p:spPr>
          <a:xfrm>
            <a:off x="608370" y="304800"/>
            <a:ext cx="7742904" cy="6400800"/>
          </a:xfrm>
          <a:prstGeom prst="rect">
            <a:avLst/>
          </a:prstGeom>
        </p:spPr>
      </p:pic>
    </p:spTree>
    <p:extLst>
      <p:ext uri="{BB962C8B-B14F-4D97-AF65-F5344CB8AC3E}">
        <p14:creationId xmlns:p14="http://schemas.microsoft.com/office/powerpoint/2010/main" val="350631777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ing riot.jpg"/>
          <p:cNvPicPr>
            <a:picLocks noChangeAspect="1"/>
          </p:cNvPicPr>
          <p:nvPr/>
        </p:nvPicPr>
        <p:blipFill>
          <a:blip r:embed="rId3" cstate="print"/>
          <a:stretch>
            <a:fillRect/>
          </a:stretch>
        </p:blipFill>
        <p:spPr>
          <a:xfrm>
            <a:off x="114300" y="457200"/>
            <a:ext cx="8915400" cy="5943600"/>
          </a:xfrm>
          <a:prstGeom prst="rect">
            <a:avLst/>
          </a:prstGeom>
        </p:spPr>
      </p:pic>
    </p:spTree>
    <p:extLst>
      <p:ext uri="{BB962C8B-B14F-4D97-AF65-F5344CB8AC3E}">
        <p14:creationId xmlns:p14="http://schemas.microsoft.com/office/powerpoint/2010/main" val="31211552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3820"/>
            <a:ext cx="8915400" cy="6514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40139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9083399" cy="5824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81060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71559"/>
            <a:ext cx="3048000" cy="6714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27464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5791200" cy="1754326"/>
          </a:xfrm>
          <a:prstGeom prst="rect">
            <a:avLst/>
          </a:prstGeom>
          <a:noFill/>
        </p:spPr>
        <p:txBody>
          <a:bodyPr wrap="square" rtlCol="0">
            <a:spAutoFit/>
          </a:bodyPr>
          <a:lstStyle/>
          <a:p>
            <a:pPr algn="ctr"/>
            <a:r>
              <a:rPr lang="en-US" i="1" dirty="0" err="1" smtClean="0">
                <a:solidFill>
                  <a:prstClr val="black"/>
                </a:solidFill>
              </a:rPr>
              <a:t>Frontiero</a:t>
            </a:r>
            <a:r>
              <a:rPr lang="en-US" i="1" dirty="0" smtClean="0">
                <a:solidFill>
                  <a:prstClr val="black"/>
                </a:solidFill>
              </a:rPr>
              <a:t> v. Richardson </a:t>
            </a:r>
            <a:r>
              <a:rPr lang="en-US" dirty="0" smtClean="0">
                <a:solidFill>
                  <a:prstClr val="black"/>
                </a:solidFill>
              </a:rPr>
              <a:t>(1973)</a:t>
            </a:r>
          </a:p>
          <a:p>
            <a:endParaRPr lang="en-US" dirty="0">
              <a:solidFill>
                <a:prstClr val="black"/>
              </a:solidFill>
            </a:endParaRPr>
          </a:p>
          <a:p>
            <a:r>
              <a:rPr lang="en-US" dirty="0">
                <a:solidFill>
                  <a:prstClr val="black"/>
                </a:solidFill>
              </a:rPr>
              <a:t>At the outset, appellants contend that classifications based upon sex, like classifications based upon race</a:t>
            </a:r>
            <a:r>
              <a:rPr lang="en-US" dirty="0" smtClean="0">
                <a:solidFill>
                  <a:prstClr val="black"/>
                </a:solidFill>
              </a:rPr>
              <a:t>,</a:t>
            </a:r>
            <a:r>
              <a:rPr lang="en-US" dirty="0">
                <a:solidFill>
                  <a:prstClr val="black"/>
                </a:solidFill>
              </a:rPr>
              <a:t> </a:t>
            </a:r>
            <a:r>
              <a:rPr lang="en-US" dirty="0" smtClean="0">
                <a:solidFill>
                  <a:prstClr val="black"/>
                </a:solidFill>
              </a:rPr>
              <a:t>alienage</a:t>
            </a:r>
            <a:r>
              <a:rPr lang="en-US" dirty="0">
                <a:solidFill>
                  <a:prstClr val="black"/>
                </a:solidFill>
              </a:rPr>
              <a:t>, and national origin</a:t>
            </a:r>
            <a:r>
              <a:rPr lang="en-US" dirty="0" smtClean="0">
                <a:solidFill>
                  <a:prstClr val="black"/>
                </a:solidFill>
              </a:rPr>
              <a:t>,</a:t>
            </a:r>
            <a:r>
              <a:rPr lang="en-US" dirty="0">
                <a:solidFill>
                  <a:prstClr val="black"/>
                </a:solidFill>
              </a:rPr>
              <a:t> </a:t>
            </a:r>
            <a:r>
              <a:rPr lang="en-US" b="1" dirty="0">
                <a:solidFill>
                  <a:srgbClr val="FF0000"/>
                </a:solidFill>
              </a:rPr>
              <a:t>are inherently suspect</a:t>
            </a:r>
            <a:r>
              <a:rPr lang="en-US" dirty="0">
                <a:solidFill>
                  <a:prstClr val="black"/>
                </a:solidFill>
              </a:rPr>
              <a:t>, and must therefore be subjected to close judicial scrutiny. We </a:t>
            </a:r>
            <a:r>
              <a:rPr lang="en-US" dirty="0" smtClean="0">
                <a:solidFill>
                  <a:prstClr val="black"/>
                </a:solidFill>
              </a:rPr>
              <a:t>agree.</a:t>
            </a:r>
            <a:endParaRPr lang="en-US" dirty="0">
              <a:solidFill>
                <a:prstClr val="black"/>
              </a:solidFill>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2722428"/>
            <a:ext cx="2913063" cy="3476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1845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609599"/>
            <a:ext cx="7480056" cy="5517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95600" y="152400"/>
            <a:ext cx="4191000" cy="369332"/>
          </a:xfrm>
          <a:prstGeom prst="rect">
            <a:avLst/>
          </a:prstGeom>
          <a:noFill/>
        </p:spPr>
        <p:txBody>
          <a:bodyPr wrap="square" rtlCol="0">
            <a:spAutoFit/>
          </a:bodyPr>
          <a:lstStyle/>
          <a:p>
            <a:pPr algn="ctr"/>
            <a:r>
              <a:rPr lang="en-US" dirty="0" smtClean="0">
                <a:solidFill>
                  <a:prstClr val="black"/>
                </a:solidFill>
              </a:rPr>
              <a:t>State Abortion Laws--1972</a:t>
            </a:r>
            <a:endParaRPr lang="en-US" dirty="0">
              <a:solidFill>
                <a:prstClr val="black"/>
              </a:solidFill>
            </a:endParaRPr>
          </a:p>
        </p:txBody>
      </p:sp>
    </p:spTree>
    <p:extLst>
      <p:ext uri="{BB962C8B-B14F-4D97-AF65-F5344CB8AC3E}">
        <p14:creationId xmlns:p14="http://schemas.microsoft.com/office/powerpoint/2010/main" val="407704495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0"/>
            <a:ext cx="6629400" cy="6463308"/>
          </a:xfrm>
          <a:prstGeom prst="rect">
            <a:avLst/>
          </a:prstGeom>
          <a:noFill/>
        </p:spPr>
        <p:txBody>
          <a:bodyPr wrap="square" rtlCol="0">
            <a:spAutoFit/>
          </a:bodyPr>
          <a:lstStyle/>
          <a:p>
            <a:pPr algn="ctr"/>
            <a:r>
              <a:rPr lang="en-US" i="1" dirty="0" smtClean="0">
                <a:solidFill>
                  <a:prstClr val="black"/>
                </a:solidFill>
              </a:rPr>
              <a:t>Roe v. Wade </a:t>
            </a:r>
            <a:r>
              <a:rPr lang="en-US" dirty="0" smtClean="0">
                <a:solidFill>
                  <a:prstClr val="black"/>
                </a:solidFill>
              </a:rPr>
              <a:t>(1973)—Rehnquist dissent</a:t>
            </a:r>
          </a:p>
          <a:p>
            <a:endParaRPr lang="en-US" dirty="0" smtClean="0">
              <a:solidFill>
                <a:prstClr val="black"/>
              </a:solidFill>
            </a:endParaRPr>
          </a:p>
          <a:p>
            <a:r>
              <a:rPr lang="en-US" dirty="0" smtClean="0">
                <a:solidFill>
                  <a:prstClr val="black"/>
                </a:solidFill>
              </a:rPr>
              <a:t>I have difficulty in concluding, as the Court does, that the right of "privacy" is involved in this case. Texas, by the statute here challenged, bars the performance of a medical abortion by a licensed physician on a plaintiff such as Roe. A transaction resulting in an operation such as this is not "private" in the ordinary usage of that word. Nor is the "privacy" that the Court finds here even a distant relative of the freedom from searches and seizures protected by the Fourth Amendment to the Constitution . . .</a:t>
            </a:r>
          </a:p>
          <a:p>
            <a:endParaRPr lang="en-US" dirty="0" smtClean="0">
              <a:solidFill>
                <a:prstClr val="black"/>
              </a:solidFill>
            </a:endParaRPr>
          </a:p>
          <a:p>
            <a:r>
              <a:rPr lang="en-US" b="1" dirty="0" smtClean="0">
                <a:solidFill>
                  <a:srgbClr val="FF0000"/>
                </a:solidFill>
              </a:rPr>
              <a:t>The decision here to break pregnancy into three distinct terms and to outline the permissible restrictions the State may impose in each one, for example, partakes more of judicial legislation than it does of a determination of the intent of the drafters of the Fourteenth Amendment </a:t>
            </a:r>
            <a:r>
              <a:rPr lang="en-US" dirty="0" smtClean="0">
                <a:solidFill>
                  <a:prstClr val="black"/>
                </a:solidFill>
              </a:rPr>
              <a:t>. . .</a:t>
            </a:r>
          </a:p>
          <a:p>
            <a:endParaRPr lang="en-US" dirty="0" smtClean="0">
              <a:solidFill>
                <a:prstClr val="black"/>
              </a:solidFill>
            </a:endParaRPr>
          </a:p>
          <a:p>
            <a:r>
              <a:rPr lang="en-US" dirty="0" smtClean="0">
                <a:solidFill>
                  <a:prstClr val="black"/>
                </a:solidFill>
              </a:rPr>
              <a:t>The fact that a majority of the States reflecting, after all, the majority sentiment in those States, have had restrictions on abortions for at least a century is a strong indication, it seems to me, that the asserted right to an abortion is not “so rooted in the traditions and conscience of our people as to be ranked as fundamental.” . . .</a:t>
            </a:r>
          </a:p>
          <a:p>
            <a:endParaRPr lang="en-US" dirty="0" smtClean="0">
              <a:solidFill>
                <a:prstClr val="black"/>
              </a:solidFill>
            </a:endParaRPr>
          </a:p>
        </p:txBody>
      </p:sp>
    </p:spTree>
    <p:extLst>
      <p:ext uri="{BB962C8B-B14F-4D97-AF65-F5344CB8AC3E}">
        <p14:creationId xmlns:p14="http://schemas.microsoft.com/office/powerpoint/2010/main" val="203224719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 early.png"/>
          <p:cNvPicPr>
            <a:picLocks noChangeAspect="1"/>
          </p:cNvPicPr>
          <p:nvPr/>
        </p:nvPicPr>
        <p:blipFill>
          <a:blip r:embed="rId3" cstate="print"/>
          <a:stretch>
            <a:fillRect/>
          </a:stretch>
        </p:blipFill>
        <p:spPr>
          <a:xfrm>
            <a:off x="990600" y="1595120"/>
            <a:ext cx="7086600" cy="4485818"/>
          </a:xfrm>
          <a:prstGeom prst="rect">
            <a:avLst/>
          </a:prstGeom>
        </p:spPr>
      </p:pic>
      <p:sp>
        <p:nvSpPr>
          <p:cNvPr id="3" name="TextBox 2"/>
          <p:cNvSpPr txBox="1"/>
          <p:nvPr/>
        </p:nvSpPr>
        <p:spPr>
          <a:xfrm>
            <a:off x="2667000" y="457200"/>
            <a:ext cx="4343400" cy="923330"/>
          </a:xfrm>
          <a:prstGeom prst="rect">
            <a:avLst/>
          </a:prstGeom>
          <a:noFill/>
        </p:spPr>
        <p:txBody>
          <a:bodyPr wrap="square" rtlCol="0">
            <a:spAutoFit/>
          </a:bodyPr>
          <a:lstStyle/>
          <a:p>
            <a:r>
              <a:rPr lang="en-US" dirty="0">
                <a:solidFill>
                  <a:prstClr val="black"/>
                </a:solidFill>
              </a:rPr>
              <a:t>Equality of rights under the law shall not be denied or abridged by the United States or by any State on account of sex.</a:t>
            </a:r>
          </a:p>
        </p:txBody>
      </p:sp>
    </p:spTree>
    <p:extLst>
      <p:ext uri="{BB962C8B-B14F-4D97-AF65-F5344CB8AC3E}">
        <p14:creationId xmlns:p14="http://schemas.microsoft.com/office/powerpoint/2010/main" val="13001046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 (1).jpg"/>
          <p:cNvPicPr>
            <a:picLocks noChangeAspect="1"/>
          </p:cNvPicPr>
          <p:nvPr/>
        </p:nvPicPr>
        <p:blipFill>
          <a:blip r:embed="rId3" cstate="print"/>
          <a:stretch>
            <a:fillRect/>
          </a:stretch>
        </p:blipFill>
        <p:spPr>
          <a:xfrm>
            <a:off x="2438400" y="268111"/>
            <a:ext cx="4267200" cy="6321778"/>
          </a:xfrm>
          <a:prstGeom prst="rect">
            <a:avLst/>
          </a:prstGeom>
        </p:spPr>
      </p:pic>
    </p:spTree>
    <p:extLst>
      <p:ext uri="{BB962C8B-B14F-4D97-AF65-F5344CB8AC3E}">
        <p14:creationId xmlns:p14="http://schemas.microsoft.com/office/powerpoint/2010/main" val="19250137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tulane.edu/~wc/lawomen/anti/exhibit%20cartoon%201.JPG"/>
          <p:cNvPicPr>
            <a:picLocks noChangeAspect="1" noChangeArrowheads="1"/>
          </p:cNvPicPr>
          <p:nvPr/>
        </p:nvPicPr>
        <p:blipFill>
          <a:blip r:embed="rId3" cstate="print"/>
          <a:srcRect/>
          <a:stretch>
            <a:fillRect/>
          </a:stretch>
        </p:blipFill>
        <p:spPr bwMode="auto">
          <a:xfrm>
            <a:off x="-33509" y="112256"/>
            <a:ext cx="4834505" cy="339294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1493" y="76696"/>
            <a:ext cx="4760913" cy="64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7455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_John_Paul_II_(1979).jpg"/>
          <p:cNvPicPr>
            <a:picLocks noChangeAspect="1"/>
          </p:cNvPicPr>
          <p:nvPr/>
        </p:nvPicPr>
        <p:blipFill>
          <a:blip r:embed="rId3" cstate="print"/>
          <a:stretch>
            <a:fillRect/>
          </a:stretch>
        </p:blipFill>
        <p:spPr>
          <a:xfrm>
            <a:off x="85332" y="533400"/>
            <a:ext cx="8858292" cy="5867400"/>
          </a:xfrm>
          <a:prstGeom prst="rect">
            <a:avLst/>
          </a:prstGeom>
        </p:spPr>
      </p:pic>
    </p:spTree>
    <p:extLst>
      <p:ext uri="{BB962C8B-B14F-4D97-AF65-F5344CB8AC3E}">
        <p14:creationId xmlns:p14="http://schemas.microsoft.com/office/powerpoint/2010/main" val="14832348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620000" cy="5940088"/>
          </a:xfrm>
          <a:prstGeom prst="rect">
            <a:avLst/>
          </a:prstGeom>
          <a:noFill/>
        </p:spPr>
        <p:txBody>
          <a:bodyPr wrap="square" rtlCol="0">
            <a:spAutoFit/>
          </a:bodyPr>
          <a:lstStyle/>
          <a:p>
            <a:pPr algn="ctr"/>
            <a:r>
              <a:rPr lang="en-US" sz="1900" i="1" dirty="0" smtClean="0">
                <a:solidFill>
                  <a:prstClr val="black"/>
                </a:solidFill>
              </a:rPr>
              <a:t>Webster v. Reproductive Health Services of Missouri </a:t>
            </a:r>
            <a:r>
              <a:rPr lang="en-US" sz="1900" dirty="0" smtClean="0">
                <a:solidFill>
                  <a:prstClr val="black"/>
                </a:solidFill>
              </a:rPr>
              <a:t>(1989)</a:t>
            </a:r>
          </a:p>
          <a:p>
            <a:pPr algn="ctr"/>
            <a:r>
              <a:rPr lang="en-US" sz="1900" dirty="0" smtClean="0">
                <a:solidFill>
                  <a:prstClr val="black"/>
                </a:solidFill>
              </a:rPr>
              <a:t>Blackmun dissent</a:t>
            </a:r>
          </a:p>
          <a:p>
            <a:endParaRPr lang="en-US" sz="1900" dirty="0">
              <a:solidFill>
                <a:prstClr val="black"/>
              </a:solidFill>
            </a:endParaRPr>
          </a:p>
          <a:p>
            <a:r>
              <a:rPr lang="en-US" sz="1900" dirty="0">
                <a:solidFill>
                  <a:prstClr val="black"/>
                </a:solidFill>
              </a:rPr>
              <a:t>Today, </a:t>
            </a:r>
            <a:r>
              <a:rPr lang="en-US" sz="1900" i="1" dirty="0">
                <a:solidFill>
                  <a:prstClr val="black"/>
                </a:solidFill>
              </a:rPr>
              <a:t>Roe v. Wade</a:t>
            </a:r>
            <a:r>
              <a:rPr lang="en-US" sz="1900" i="1" dirty="0" smtClean="0">
                <a:solidFill>
                  <a:prstClr val="black"/>
                </a:solidFill>
              </a:rPr>
              <a:t>,</a:t>
            </a:r>
            <a:r>
              <a:rPr lang="en-US" sz="1900" dirty="0" smtClean="0">
                <a:solidFill>
                  <a:prstClr val="black"/>
                </a:solidFill>
              </a:rPr>
              <a:t> and </a:t>
            </a:r>
            <a:r>
              <a:rPr lang="en-US" sz="1900" dirty="0">
                <a:solidFill>
                  <a:prstClr val="black"/>
                </a:solidFill>
              </a:rPr>
              <a:t>the fundamental constitutional right of women to decide whether to terminate a pregnancy, survive, but are not secure. Although the Court extricates itself from this case without making a single, even incremental, change in the law of abortion, the plurality and JUSTICE SCALIA would overrule </a:t>
            </a:r>
            <a:r>
              <a:rPr lang="en-US" sz="1900" i="1" dirty="0">
                <a:solidFill>
                  <a:prstClr val="black"/>
                </a:solidFill>
              </a:rPr>
              <a:t>Roe</a:t>
            </a:r>
            <a:r>
              <a:rPr lang="en-US" sz="1900" dirty="0">
                <a:solidFill>
                  <a:prstClr val="black"/>
                </a:solidFill>
              </a:rPr>
              <a:t> (the first silently, the other explicitly) and would return to the </a:t>
            </a:r>
            <a:r>
              <a:rPr lang="en-US" sz="1900" dirty="0" smtClean="0">
                <a:solidFill>
                  <a:prstClr val="black"/>
                </a:solidFill>
              </a:rPr>
              <a:t>States</a:t>
            </a:r>
            <a:r>
              <a:rPr lang="en-US" sz="1900" dirty="0">
                <a:solidFill>
                  <a:prstClr val="black"/>
                </a:solidFill>
              </a:rPr>
              <a:t> virtually unfettered authority to control the quintessentially intimate, personal, and life-directing decision whether to carry a fetus to term. Although today, no less than yesterday, the Constitution and the decisions of this Court prohibit a State from enacting laws that inhibit women from the meaningful exercise of that right, </a:t>
            </a:r>
            <a:r>
              <a:rPr lang="en-US" sz="1900" b="1" dirty="0">
                <a:solidFill>
                  <a:srgbClr val="FF0000"/>
                </a:solidFill>
              </a:rPr>
              <a:t>a plurality of this Court implicitly invites every state legislature to enact more and more restrictive abortion regulations in order to provoke more and more test cases, in the hope that, sometime down the line, the Court will return the law of procreative freedom to the severe limitations that generally prevailed in this country before January 22, 1973. </a:t>
            </a:r>
            <a:r>
              <a:rPr lang="en-US" sz="1900" dirty="0">
                <a:solidFill>
                  <a:prstClr val="black"/>
                </a:solidFill>
              </a:rPr>
              <a:t>Never in my memory has a plurality announced a judgment of this Court that so foments disregard for the law and for our standing decisions.</a:t>
            </a:r>
          </a:p>
        </p:txBody>
      </p:sp>
    </p:spTree>
    <p:extLst>
      <p:ext uri="{BB962C8B-B14F-4D97-AF65-F5344CB8AC3E}">
        <p14:creationId xmlns:p14="http://schemas.microsoft.com/office/powerpoint/2010/main" val="31593009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647700" y="431800"/>
            <a:ext cx="1104900" cy="1473200"/>
          </a:xfrm>
          <a:prstGeom prst="rect">
            <a:avLst/>
          </a:prstGeom>
          <a:noFill/>
        </p:spPr>
      </p:pic>
      <p:pic>
        <p:nvPicPr>
          <p:cNvPr id="2052" name="Picture 4" descr="Voted with the minority, joined Rehnquist's dissent, joined Scalia's dissent"/>
          <p:cNvPicPr>
            <a:picLocks noChangeAspect="1" noChangeArrowheads="1"/>
          </p:cNvPicPr>
          <p:nvPr/>
        </p:nvPicPr>
        <p:blipFill>
          <a:blip r:embed="rId4" cstate="print"/>
          <a:srcRect/>
          <a:stretch>
            <a:fillRect/>
          </a:stretch>
        </p:blipFill>
        <p:spPr bwMode="auto">
          <a:xfrm>
            <a:off x="2419350" y="381000"/>
            <a:ext cx="1085850" cy="1447800"/>
          </a:xfrm>
          <a:prstGeom prst="rect">
            <a:avLst/>
          </a:prstGeom>
          <a:noFill/>
        </p:spPr>
      </p:pic>
      <p:pic>
        <p:nvPicPr>
          <p:cNvPr id="2054" name="Picture 6" descr="Wrote a dissent, joined Rehnquist's dissent"/>
          <p:cNvPicPr>
            <a:picLocks noChangeAspect="1" noChangeArrowheads="1"/>
          </p:cNvPicPr>
          <p:nvPr/>
        </p:nvPicPr>
        <p:blipFill>
          <a:blip r:embed="rId5" cstate="print"/>
          <a:srcRect/>
          <a:stretch>
            <a:fillRect/>
          </a:stretch>
        </p:blipFill>
        <p:spPr bwMode="auto">
          <a:xfrm>
            <a:off x="4419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6" cstate="print"/>
          <a:srcRect/>
          <a:stretch>
            <a:fillRect/>
          </a:stretch>
        </p:blipFill>
        <p:spPr bwMode="auto">
          <a:xfrm>
            <a:off x="6305550" y="482600"/>
            <a:ext cx="1009650" cy="1346200"/>
          </a:xfrm>
          <a:prstGeom prst="rect">
            <a:avLst/>
          </a:prstGeom>
          <a:noFill/>
        </p:spPr>
      </p:pic>
      <p:pic>
        <p:nvPicPr>
          <p:cNvPr id="2058" name="Picture 10" descr="Wrote a special concurrence"/>
          <p:cNvPicPr>
            <a:picLocks noChangeAspect="1" noChangeArrowheads="1"/>
          </p:cNvPicPr>
          <p:nvPr/>
        </p:nvPicPr>
        <p:blipFill>
          <a:blip r:embed="rId7" cstate="print"/>
          <a:srcRect/>
          <a:stretch>
            <a:fillRect/>
          </a:stretch>
        </p:blipFill>
        <p:spPr bwMode="auto">
          <a:xfrm>
            <a:off x="2438400" y="4953000"/>
            <a:ext cx="1066800" cy="1422400"/>
          </a:xfrm>
          <a:prstGeom prst="rect">
            <a:avLst/>
          </a:prstGeom>
          <a:noFill/>
        </p:spPr>
      </p:pic>
      <p:pic>
        <p:nvPicPr>
          <p:cNvPr id="2060" name="Picture 12" descr="Wrote a special concurrence"/>
          <p:cNvPicPr>
            <a:picLocks noChangeAspect="1" noChangeArrowheads="1"/>
          </p:cNvPicPr>
          <p:nvPr/>
        </p:nvPicPr>
        <p:blipFill>
          <a:blip r:embed="rId8"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9" cstate="print"/>
          <a:srcRect/>
          <a:stretch>
            <a:fillRect/>
          </a:stretch>
        </p:blipFill>
        <p:spPr bwMode="auto">
          <a:xfrm>
            <a:off x="1219200" y="2463800"/>
            <a:ext cx="1219200" cy="1625600"/>
          </a:xfrm>
          <a:prstGeom prst="rect">
            <a:avLst/>
          </a:prstGeom>
          <a:noFill/>
        </p:spPr>
      </p:pic>
      <p:pic>
        <p:nvPicPr>
          <p:cNvPr id="2064" name="Picture 16" descr="Co-authored an opinion"/>
          <p:cNvPicPr>
            <a:picLocks noChangeAspect="1" noChangeArrowheads="1"/>
          </p:cNvPicPr>
          <p:nvPr/>
        </p:nvPicPr>
        <p:blipFill>
          <a:blip r:embed="rId10" cstate="print"/>
          <a:srcRect/>
          <a:stretch>
            <a:fillRect/>
          </a:stretch>
        </p:blipFill>
        <p:spPr bwMode="auto">
          <a:xfrm>
            <a:off x="3429000" y="2438400"/>
            <a:ext cx="1219200" cy="1625600"/>
          </a:xfrm>
          <a:prstGeom prst="rect">
            <a:avLst/>
          </a:prstGeom>
          <a:noFill/>
        </p:spPr>
      </p:pic>
      <p:pic>
        <p:nvPicPr>
          <p:cNvPr id="2066" name="Picture 18" descr="Co-authored an opinion"/>
          <p:cNvPicPr>
            <a:picLocks noChangeAspect="1" noChangeArrowheads="1"/>
          </p:cNvPicPr>
          <p:nvPr/>
        </p:nvPicPr>
        <p:blipFill>
          <a:blip r:embed="rId11" cstate="print"/>
          <a:srcRect/>
          <a:stretch>
            <a:fillRect/>
          </a:stretch>
        </p:blipFill>
        <p:spPr bwMode="auto">
          <a:xfrm>
            <a:off x="5486400" y="2362200"/>
            <a:ext cx="1219200" cy="1625600"/>
          </a:xfrm>
          <a:prstGeom prst="rect">
            <a:avLst/>
          </a:prstGeom>
          <a:noFill/>
        </p:spPr>
      </p:pic>
    </p:spTree>
    <p:extLst>
      <p:ext uri="{BB962C8B-B14F-4D97-AF65-F5344CB8AC3E}">
        <p14:creationId xmlns:p14="http://schemas.microsoft.com/office/powerpoint/2010/main" val="26087000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924800" cy="6093976"/>
          </a:xfrm>
          <a:prstGeom prst="rect">
            <a:avLst/>
          </a:prstGeom>
          <a:noFill/>
        </p:spPr>
        <p:txBody>
          <a:bodyPr wrap="square" rtlCol="0">
            <a:spAutoFit/>
          </a:bodyPr>
          <a:lstStyle/>
          <a:p>
            <a:pPr fontAlgn="base"/>
            <a:r>
              <a:rPr lang="en-US" sz="1500" dirty="0" smtClean="0">
                <a:solidFill>
                  <a:prstClr val="black"/>
                </a:solidFill>
              </a:rPr>
              <a:t>	</a:t>
            </a:r>
            <a:r>
              <a:rPr lang="en-US" sz="1500" b="1" cap="small" dirty="0" smtClean="0">
                <a:solidFill>
                  <a:prstClr val="black"/>
                </a:solidFill>
              </a:rPr>
              <a:t>Justice Sandra Day O'Connor</a:t>
            </a:r>
            <a:r>
              <a:rPr lang="en-US" sz="1500" b="1" cap="small" dirty="0">
                <a:solidFill>
                  <a:prstClr val="black"/>
                </a:solidFill>
              </a:rPr>
              <a:t>:</a:t>
            </a:r>
            <a:r>
              <a:rPr lang="en-US" sz="1500" cap="small" dirty="0">
                <a:solidFill>
                  <a:prstClr val="black"/>
                </a:solidFill>
              </a:rPr>
              <a:t> </a:t>
            </a:r>
            <a:r>
              <a:rPr lang="en-US" sz="1500" dirty="0" smtClean="0">
                <a:solidFill>
                  <a:prstClr val="black"/>
                </a:solidFill>
              </a:rPr>
              <a:t>Now, the provision does not require notification to a father who is not the husband, I take it--</a:t>
            </a:r>
          </a:p>
          <a:p>
            <a:pPr fontAlgn="base"/>
            <a:r>
              <a:rPr lang="en-US" sz="1500" dirty="0" smtClean="0">
                <a:solidFill>
                  <a:prstClr val="black"/>
                </a:solidFill>
              </a:rPr>
              <a:t>	</a:t>
            </a:r>
            <a:r>
              <a:rPr lang="en-US" sz="1500" b="1" cap="small" dirty="0" smtClean="0">
                <a:solidFill>
                  <a:prstClr val="black"/>
                </a:solidFill>
              </a:rPr>
              <a:t>Ernest </a:t>
            </a:r>
            <a:r>
              <a:rPr lang="en-US" sz="1500" b="1" cap="small" dirty="0" err="1" smtClean="0">
                <a:solidFill>
                  <a:prstClr val="black"/>
                </a:solidFill>
              </a:rPr>
              <a:t>Preate</a:t>
            </a:r>
            <a:r>
              <a:rPr lang="en-US" sz="1500" b="1" cap="small" dirty="0" smtClean="0">
                <a:solidFill>
                  <a:prstClr val="black"/>
                </a:solidFill>
              </a:rPr>
              <a:t>: </a:t>
            </a:r>
            <a:r>
              <a:rPr lang="en-US" sz="1500" dirty="0" smtClean="0">
                <a:solidFill>
                  <a:prstClr val="black"/>
                </a:solidFill>
              </a:rPr>
              <a:t>That's correct, Justice O'Connor.</a:t>
            </a:r>
          </a:p>
          <a:p>
            <a:pPr fontAlgn="base"/>
            <a:r>
              <a:rPr lang="en-US" sz="1500" dirty="0" smtClean="0">
                <a:solidFill>
                  <a:prstClr val="black"/>
                </a:solidFill>
              </a:rPr>
              <a:t>	</a:t>
            </a:r>
            <a:r>
              <a:rPr lang="en-US" sz="1500" b="1" cap="small" dirty="0" smtClean="0">
                <a:solidFill>
                  <a:prstClr val="black"/>
                </a:solidFill>
              </a:rPr>
              <a:t>Justice </a:t>
            </a:r>
            <a:r>
              <a:rPr lang="en-US" sz="1500" b="1" cap="small" dirty="0">
                <a:solidFill>
                  <a:prstClr val="black"/>
                </a:solidFill>
              </a:rPr>
              <a:t>O'Connor:</a:t>
            </a:r>
            <a:r>
              <a:rPr lang="en-US" sz="1500" cap="small" dirty="0">
                <a:solidFill>
                  <a:prstClr val="black"/>
                </a:solidFill>
              </a:rPr>
              <a:t> </a:t>
            </a:r>
            <a:r>
              <a:rPr lang="en-US" sz="1500" dirty="0" smtClean="0">
                <a:solidFill>
                  <a:prstClr val="black"/>
                </a:solidFill>
              </a:rPr>
              <a:t>--</a:t>
            </a:r>
            <a:r>
              <a:rPr lang="en-US" sz="1500" dirty="0">
                <a:solidFill>
                  <a:prstClr val="black"/>
                </a:solidFill>
              </a:rPr>
              <a:t>or notice if the woman is unmarried.</a:t>
            </a:r>
          </a:p>
          <a:p>
            <a:pPr fontAlgn="base"/>
            <a:r>
              <a:rPr lang="en-US" sz="1500" dirty="0" smtClean="0">
                <a:solidFill>
                  <a:prstClr val="black"/>
                </a:solidFill>
              </a:rPr>
              <a:t>	</a:t>
            </a:r>
            <a:r>
              <a:rPr lang="en-US" sz="1500" b="1" cap="small" dirty="0" err="1" smtClean="0">
                <a:solidFill>
                  <a:prstClr val="black"/>
                </a:solidFill>
              </a:rPr>
              <a:t>Preate</a:t>
            </a:r>
            <a:r>
              <a:rPr lang="en-US" sz="1500" b="1" cap="small" dirty="0">
                <a:solidFill>
                  <a:prstClr val="black"/>
                </a:solidFill>
              </a:rPr>
              <a:t>: </a:t>
            </a:r>
            <a:r>
              <a:rPr lang="en-US" sz="1500" dirty="0">
                <a:solidFill>
                  <a:prstClr val="black"/>
                </a:solidFill>
              </a:rPr>
              <a:t>It only applies to married women.</a:t>
            </a:r>
          </a:p>
          <a:p>
            <a:pPr fontAlgn="base"/>
            <a:r>
              <a:rPr lang="en-US" sz="1500" dirty="0" smtClean="0">
                <a:solidFill>
                  <a:prstClr val="black"/>
                </a:solidFill>
              </a:rPr>
              <a:t>	</a:t>
            </a:r>
            <a:r>
              <a:rPr lang="en-US" sz="1500" b="1" cap="small" dirty="0" smtClean="0">
                <a:solidFill>
                  <a:prstClr val="black"/>
                </a:solidFill>
              </a:rPr>
              <a:t>Justice </a:t>
            </a:r>
            <a:r>
              <a:rPr lang="en-US" sz="1500" b="1" cap="small" dirty="0">
                <a:solidFill>
                  <a:prstClr val="black"/>
                </a:solidFill>
              </a:rPr>
              <a:t>O'Connor:</a:t>
            </a:r>
            <a:r>
              <a:rPr lang="en-US" sz="1500" cap="small" dirty="0">
                <a:solidFill>
                  <a:prstClr val="black"/>
                </a:solidFill>
              </a:rPr>
              <a:t> </a:t>
            </a:r>
            <a:r>
              <a:rPr lang="en-US" sz="1500" dirty="0" smtClean="0">
                <a:solidFill>
                  <a:prstClr val="black"/>
                </a:solidFill>
              </a:rPr>
              <a:t>So what's </a:t>
            </a:r>
            <a:r>
              <a:rPr lang="en-US" sz="1500" dirty="0">
                <a:solidFill>
                  <a:prstClr val="black"/>
                </a:solidFill>
              </a:rPr>
              <a:t>the interest, to try to preserve the marriage?</a:t>
            </a:r>
          </a:p>
          <a:p>
            <a:pPr fontAlgn="base"/>
            <a:r>
              <a:rPr lang="en-US" sz="1500" dirty="0">
                <a:solidFill>
                  <a:prstClr val="black"/>
                </a:solidFill>
              </a:rPr>
              <a:t>	</a:t>
            </a:r>
            <a:r>
              <a:rPr lang="en-US" sz="1500" b="1" cap="small" dirty="0" err="1" smtClean="0">
                <a:solidFill>
                  <a:prstClr val="black"/>
                </a:solidFill>
              </a:rPr>
              <a:t>Preate</a:t>
            </a:r>
            <a:r>
              <a:rPr lang="en-US" sz="1500" b="1" cap="small" dirty="0">
                <a:solidFill>
                  <a:prstClr val="black"/>
                </a:solidFill>
              </a:rPr>
              <a:t>: </a:t>
            </a:r>
            <a:r>
              <a:rPr lang="en-US" sz="1500" dirty="0" smtClean="0">
                <a:solidFill>
                  <a:prstClr val="black"/>
                </a:solidFill>
              </a:rPr>
              <a:t>There </a:t>
            </a:r>
            <a:r>
              <a:rPr lang="en-US" sz="1500" dirty="0">
                <a:solidFill>
                  <a:prstClr val="black"/>
                </a:solidFill>
              </a:rPr>
              <a:t>are several interests.</a:t>
            </a:r>
          </a:p>
          <a:p>
            <a:pPr fontAlgn="base"/>
            <a:r>
              <a:rPr lang="en-US" sz="1500" dirty="0" smtClean="0">
                <a:solidFill>
                  <a:prstClr val="black"/>
                </a:solidFill>
              </a:rPr>
              <a:t>	The </a:t>
            </a:r>
            <a:r>
              <a:rPr lang="en-US" sz="1500" dirty="0">
                <a:solidFill>
                  <a:prstClr val="black"/>
                </a:solidFill>
              </a:rPr>
              <a:t>interest, of course, in protecting the life of the unborn child.</a:t>
            </a:r>
          </a:p>
          <a:p>
            <a:pPr fontAlgn="base"/>
            <a:r>
              <a:rPr lang="en-US" sz="1500" dirty="0" smtClean="0">
                <a:solidFill>
                  <a:prstClr val="black"/>
                </a:solidFill>
              </a:rPr>
              <a:t>	</a:t>
            </a:r>
            <a:r>
              <a:rPr lang="en-US" sz="1500" b="1" cap="small" dirty="0" smtClean="0">
                <a:solidFill>
                  <a:prstClr val="black"/>
                </a:solidFill>
              </a:rPr>
              <a:t>Justice </a:t>
            </a:r>
            <a:r>
              <a:rPr lang="en-US" sz="1500" b="1" cap="small" dirty="0">
                <a:solidFill>
                  <a:prstClr val="black"/>
                </a:solidFill>
              </a:rPr>
              <a:t>O'Connor:</a:t>
            </a:r>
            <a:r>
              <a:rPr lang="en-US" sz="1500" cap="small" dirty="0">
                <a:solidFill>
                  <a:prstClr val="black"/>
                </a:solidFill>
              </a:rPr>
              <a:t> </a:t>
            </a:r>
            <a:r>
              <a:rPr lang="en-US" sz="1500" dirty="0" smtClean="0">
                <a:solidFill>
                  <a:prstClr val="black"/>
                </a:solidFill>
              </a:rPr>
              <a:t>Well </a:t>
            </a:r>
            <a:r>
              <a:rPr lang="en-US" sz="1500" dirty="0">
                <a:solidFill>
                  <a:prstClr val="black"/>
                </a:solidFill>
              </a:rPr>
              <a:t>then, why not require notice to all fathers?</a:t>
            </a:r>
          </a:p>
          <a:p>
            <a:pPr fontAlgn="base"/>
            <a:r>
              <a:rPr lang="en-US" sz="1500" dirty="0" smtClean="0">
                <a:solidFill>
                  <a:prstClr val="black"/>
                </a:solidFill>
              </a:rPr>
              <a:t>	It's </a:t>
            </a:r>
            <a:r>
              <a:rPr lang="en-US" sz="1500" dirty="0">
                <a:solidFill>
                  <a:prstClr val="black"/>
                </a:solidFill>
              </a:rPr>
              <a:t>a curious sort of a provision, </a:t>
            </a:r>
            <a:r>
              <a:rPr lang="en-US" sz="1500" dirty="0" smtClean="0">
                <a:solidFill>
                  <a:prstClr val="black"/>
                </a:solidFill>
              </a:rPr>
              <a:t>isn't </a:t>
            </a:r>
            <a:r>
              <a:rPr lang="en-US" sz="1500" dirty="0">
                <a:solidFill>
                  <a:prstClr val="black"/>
                </a:solidFill>
              </a:rPr>
              <a:t>it?</a:t>
            </a:r>
          </a:p>
          <a:p>
            <a:pPr fontAlgn="base"/>
            <a:r>
              <a:rPr lang="en-US" sz="1500" dirty="0" smtClean="0">
                <a:solidFill>
                  <a:prstClr val="black"/>
                </a:solidFill>
              </a:rPr>
              <a:t>	</a:t>
            </a:r>
            <a:r>
              <a:rPr lang="en-US" sz="1500" b="1" dirty="0">
                <a:solidFill>
                  <a:prstClr val="black"/>
                </a:solidFill>
              </a:rPr>
              <a:t> </a:t>
            </a:r>
            <a:r>
              <a:rPr lang="en-US" sz="1500" b="1" cap="small" dirty="0" err="1" smtClean="0">
                <a:solidFill>
                  <a:prstClr val="black"/>
                </a:solidFill>
              </a:rPr>
              <a:t>Preate</a:t>
            </a:r>
            <a:r>
              <a:rPr lang="en-US" sz="1500" b="1" cap="small" dirty="0">
                <a:solidFill>
                  <a:prstClr val="black"/>
                </a:solidFill>
              </a:rPr>
              <a:t>: </a:t>
            </a:r>
            <a:r>
              <a:rPr lang="en-US" sz="1500" dirty="0" smtClean="0">
                <a:solidFill>
                  <a:prstClr val="black"/>
                </a:solidFill>
              </a:rPr>
              <a:t>It </a:t>
            </a:r>
            <a:r>
              <a:rPr lang="en-US" sz="1500" dirty="0">
                <a:solidFill>
                  <a:prstClr val="black"/>
                </a:solidFill>
              </a:rPr>
              <a:t>is that, but the legislature has made the judgment that it wanted its statute to apply in this specific instance because it wanted to further the integrity of marriages.</a:t>
            </a:r>
          </a:p>
          <a:p>
            <a:pPr fontAlgn="base"/>
            <a:r>
              <a:rPr lang="en-US" sz="1500" dirty="0" smtClean="0">
                <a:solidFill>
                  <a:prstClr val="black"/>
                </a:solidFill>
              </a:rPr>
              <a:t>	</a:t>
            </a:r>
            <a:r>
              <a:rPr lang="en-US" sz="1500" b="1" dirty="0">
                <a:solidFill>
                  <a:prstClr val="black"/>
                </a:solidFill>
              </a:rPr>
              <a:t> </a:t>
            </a:r>
            <a:r>
              <a:rPr lang="en-US" sz="1500" b="1" cap="small" dirty="0">
                <a:solidFill>
                  <a:prstClr val="black"/>
                </a:solidFill>
              </a:rPr>
              <a:t>Justice O'Connor:</a:t>
            </a:r>
            <a:r>
              <a:rPr lang="en-US" sz="1500" cap="small" dirty="0">
                <a:solidFill>
                  <a:prstClr val="black"/>
                </a:solidFill>
              </a:rPr>
              <a:t> </a:t>
            </a:r>
            <a:r>
              <a:rPr lang="en-US" sz="1500" dirty="0" smtClean="0">
                <a:solidFill>
                  <a:prstClr val="black"/>
                </a:solidFill>
              </a:rPr>
              <a:t>Would </a:t>
            </a:r>
            <a:r>
              <a:rPr lang="en-US" sz="1500" dirty="0">
                <a:solidFill>
                  <a:prstClr val="black"/>
                </a:solidFill>
              </a:rPr>
              <a:t>you say that the State could similarly require a woman to notify anyone with whom she had intercourse that she planned to use some means of birth control after the intercourse that operates, </a:t>
            </a:r>
            <a:r>
              <a:rPr lang="en-US" sz="1500" dirty="0" smtClean="0">
                <a:solidFill>
                  <a:prstClr val="black"/>
                </a:solidFill>
              </a:rPr>
              <a:t>let's </a:t>
            </a:r>
            <a:r>
              <a:rPr lang="en-US" sz="1500" dirty="0">
                <a:solidFill>
                  <a:prstClr val="black"/>
                </a:solidFill>
              </a:rPr>
              <a:t>say, as an </a:t>
            </a:r>
            <a:r>
              <a:rPr lang="en-US" sz="1500" dirty="0" err="1">
                <a:solidFill>
                  <a:prstClr val="black"/>
                </a:solidFill>
              </a:rPr>
              <a:t>abortifacient</a:t>
            </a:r>
            <a:r>
              <a:rPr lang="en-US" sz="1500" dirty="0" smtClean="0">
                <a:solidFill>
                  <a:prstClr val="black"/>
                </a:solidFill>
              </a:rPr>
              <a:t>?</a:t>
            </a:r>
          </a:p>
          <a:p>
            <a:pPr fontAlgn="base"/>
            <a:r>
              <a:rPr lang="en-US" sz="1500" dirty="0">
                <a:solidFill>
                  <a:prstClr val="black"/>
                </a:solidFill>
              </a:rPr>
              <a:t>	 </a:t>
            </a:r>
            <a:r>
              <a:rPr lang="en-US" sz="1500" b="1" cap="small" dirty="0" err="1" smtClean="0">
                <a:solidFill>
                  <a:prstClr val="black"/>
                </a:solidFill>
              </a:rPr>
              <a:t>Preate</a:t>
            </a:r>
            <a:r>
              <a:rPr lang="en-US" sz="1500" b="1" cap="small" dirty="0">
                <a:solidFill>
                  <a:prstClr val="black"/>
                </a:solidFill>
              </a:rPr>
              <a:t>: </a:t>
            </a:r>
            <a:r>
              <a:rPr lang="en-US" sz="1500" dirty="0" smtClean="0">
                <a:solidFill>
                  <a:prstClr val="black"/>
                </a:solidFill>
              </a:rPr>
              <a:t>Well--</a:t>
            </a:r>
            <a:endParaRPr lang="en-US" sz="1500" dirty="0">
              <a:solidFill>
                <a:prstClr val="black"/>
              </a:solidFill>
            </a:endParaRPr>
          </a:p>
          <a:p>
            <a:pPr fontAlgn="base"/>
            <a:r>
              <a:rPr lang="en-US" sz="1500" dirty="0" smtClean="0">
                <a:solidFill>
                  <a:prstClr val="black"/>
                </a:solidFill>
              </a:rPr>
              <a:t>	</a:t>
            </a:r>
            <a:r>
              <a:rPr lang="en-US" sz="1500" b="1" dirty="0">
                <a:solidFill>
                  <a:prstClr val="black"/>
                </a:solidFill>
              </a:rPr>
              <a:t> </a:t>
            </a:r>
            <a:r>
              <a:rPr lang="en-US" sz="1500" b="1" cap="small" dirty="0">
                <a:solidFill>
                  <a:prstClr val="black"/>
                </a:solidFill>
              </a:rPr>
              <a:t>Justice O'Connor:</a:t>
            </a:r>
            <a:r>
              <a:rPr lang="en-US" sz="1500" cap="small" dirty="0">
                <a:solidFill>
                  <a:prstClr val="black"/>
                </a:solidFill>
              </a:rPr>
              <a:t> </a:t>
            </a:r>
            <a:r>
              <a:rPr lang="en-US" sz="1500" dirty="0" smtClean="0">
                <a:solidFill>
                  <a:prstClr val="black"/>
                </a:solidFill>
              </a:rPr>
              <a:t>Could </a:t>
            </a:r>
            <a:r>
              <a:rPr lang="en-US" sz="1500" dirty="0">
                <a:solidFill>
                  <a:prstClr val="black"/>
                </a:solidFill>
              </a:rPr>
              <a:t>the State do that?</a:t>
            </a:r>
          </a:p>
          <a:p>
            <a:pPr fontAlgn="base"/>
            <a:r>
              <a:rPr lang="en-US" sz="1500" dirty="0" smtClean="0">
                <a:solidFill>
                  <a:prstClr val="black"/>
                </a:solidFill>
              </a:rPr>
              <a:t>	I </a:t>
            </a:r>
            <a:r>
              <a:rPr lang="en-US" sz="1500" dirty="0">
                <a:solidFill>
                  <a:prstClr val="black"/>
                </a:solidFill>
              </a:rPr>
              <a:t>mean, it would be the same State interest, I suppose.</a:t>
            </a:r>
          </a:p>
          <a:p>
            <a:pPr fontAlgn="base"/>
            <a:r>
              <a:rPr lang="en-US" sz="1500" dirty="0" smtClean="0">
                <a:solidFill>
                  <a:prstClr val="black"/>
                </a:solidFill>
              </a:rPr>
              <a:t>[</a:t>
            </a:r>
            <a:r>
              <a:rPr lang="en-US" sz="1500" i="1" dirty="0" smtClean="0">
                <a:solidFill>
                  <a:prstClr val="black"/>
                </a:solidFill>
              </a:rPr>
              <a:t>Break</a:t>
            </a:r>
            <a:r>
              <a:rPr lang="en-US" sz="1500" dirty="0" smtClean="0">
                <a:solidFill>
                  <a:prstClr val="black"/>
                </a:solidFill>
              </a:rPr>
              <a:t>.]</a:t>
            </a:r>
            <a:endParaRPr lang="en-US" sz="1500" dirty="0">
              <a:solidFill>
                <a:prstClr val="black"/>
              </a:solidFill>
            </a:endParaRPr>
          </a:p>
          <a:p>
            <a:pPr fontAlgn="base"/>
            <a:r>
              <a:rPr lang="en-US" sz="1500" dirty="0" smtClean="0">
                <a:solidFill>
                  <a:prstClr val="black"/>
                </a:solidFill>
              </a:rPr>
              <a:t>	</a:t>
            </a:r>
            <a:r>
              <a:rPr lang="en-US" sz="1500" b="1" dirty="0">
                <a:solidFill>
                  <a:prstClr val="black"/>
                </a:solidFill>
              </a:rPr>
              <a:t> </a:t>
            </a:r>
            <a:r>
              <a:rPr lang="en-US" sz="1500" b="1" cap="small" dirty="0">
                <a:solidFill>
                  <a:prstClr val="black"/>
                </a:solidFill>
              </a:rPr>
              <a:t>Justice O'Connor:</a:t>
            </a:r>
            <a:r>
              <a:rPr lang="en-US" sz="1500" cap="small" dirty="0">
                <a:solidFill>
                  <a:prstClr val="black"/>
                </a:solidFill>
              </a:rPr>
              <a:t> </a:t>
            </a:r>
            <a:r>
              <a:rPr lang="en-US" sz="1500" dirty="0" smtClean="0">
                <a:solidFill>
                  <a:prstClr val="black"/>
                </a:solidFill>
              </a:rPr>
              <a:t>Well</a:t>
            </a:r>
            <a:r>
              <a:rPr lang="en-US" sz="1500" dirty="0">
                <a:solidFill>
                  <a:prstClr val="black"/>
                </a:solidFill>
              </a:rPr>
              <a:t>, </a:t>
            </a:r>
            <a:r>
              <a:rPr lang="en-US" sz="1500" dirty="0" smtClean="0">
                <a:solidFill>
                  <a:prstClr val="black"/>
                </a:solidFill>
              </a:rPr>
              <a:t>we're </a:t>
            </a:r>
            <a:r>
              <a:rPr lang="en-US" sz="1500" dirty="0">
                <a:solidFill>
                  <a:prstClr val="black"/>
                </a:solidFill>
              </a:rPr>
              <a:t>talking about the provision for notification in this case under the statute to the husband, and </a:t>
            </a:r>
            <a:r>
              <a:rPr lang="en-US" sz="1500" dirty="0" smtClean="0">
                <a:solidFill>
                  <a:prstClr val="black"/>
                </a:solidFill>
              </a:rPr>
              <a:t>I'm </a:t>
            </a:r>
            <a:r>
              <a:rPr lang="en-US" sz="1500" dirty="0">
                <a:solidFill>
                  <a:prstClr val="black"/>
                </a:solidFill>
              </a:rPr>
              <a:t>just asking whether a different type of State regulation would have to be upheld under your standard.</a:t>
            </a:r>
          </a:p>
          <a:p>
            <a:pPr fontAlgn="base"/>
            <a:r>
              <a:rPr lang="en-US" sz="1500" dirty="0">
                <a:solidFill>
                  <a:prstClr val="black"/>
                </a:solidFill>
              </a:rPr>
              <a:t>	</a:t>
            </a:r>
            <a:r>
              <a:rPr lang="en-US" sz="1500" b="1" dirty="0">
                <a:solidFill>
                  <a:prstClr val="black"/>
                </a:solidFill>
              </a:rPr>
              <a:t> </a:t>
            </a:r>
            <a:r>
              <a:rPr lang="en-US" sz="1500" b="1" cap="small" dirty="0" err="1" smtClean="0">
                <a:solidFill>
                  <a:prstClr val="black"/>
                </a:solidFill>
              </a:rPr>
              <a:t>Preate</a:t>
            </a:r>
            <a:r>
              <a:rPr lang="en-US" sz="1500" b="1" cap="small" dirty="0">
                <a:solidFill>
                  <a:prstClr val="black"/>
                </a:solidFill>
              </a:rPr>
              <a:t>: </a:t>
            </a:r>
            <a:r>
              <a:rPr lang="en-US" sz="1500" dirty="0" smtClean="0">
                <a:solidFill>
                  <a:prstClr val="black"/>
                </a:solidFill>
              </a:rPr>
              <a:t>Well</a:t>
            </a:r>
            <a:r>
              <a:rPr lang="en-US" sz="1500" dirty="0">
                <a:solidFill>
                  <a:prstClr val="black"/>
                </a:solidFill>
              </a:rPr>
              <a:t>, if the State had posited its interest as protecting the life of the </a:t>
            </a:r>
            <a:r>
              <a:rPr lang="en-US" sz="1500" dirty="0" smtClean="0">
                <a:solidFill>
                  <a:prstClr val="black"/>
                </a:solidFill>
              </a:rPr>
              <a:t>unborn, </a:t>
            </a:r>
            <a:r>
              <a:rPr lang="en-US" sz="1500" dirty="0">
                <a:solidFill>
                  <a:prstClr val="black"/>
                </a:solidFill>
              </a:rPr>
              <a:t>then utilizing the rational basis standard, then I would submit that it </a:t>
            </a:r>
            <a:r>
              <a:rPr lang="en-US" sz="1500" i="1" dirty="0">
                <a:solidFill>
                  <a:prstClr val="black"/>
                </a:solidFill>
              </a:rPr>
              <a:t>could</a:t>
            </a:r>
            <a:r>
              <a:rPr lang="en-US" sz="1500" dirty="0">
                <a:solidFill>
                  <a:prstClr val="black"/>
                </a:solidFill>
              </a:rPr>
              <a:t> legitimately require that kind of notification to all people.</a:t>
            </a:r>
          </a:p>
          <a:p>
            <a:endParaRPr lang="en-US" sz="1500" dirty="0">
              <a:solidFill>
                <a:prstClr val="black"/>
              </a:solidFill>
            </a:endParaRPr>
          </a:p>
        </p:txBody>
      </p:sp>
      <p:pic>
        <p:nvPicPr>
          <p:cNvPr id="3" name="planned phood excerp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77200" y="5807761"/>
            <a:ext cx="609600" cy="609600"/>
          </a:xfrm>
          <a:prstGeom prst="rect">
            <a:avLst/>
          </a:prstGeom>
        </p:spPr>
      </p:pic>
    </p:spTree>
    <p:extLst>
      <p:ext uri="{BB962C8B-B14F-4D97-AF65-F5344CB8AC3E}">
        <p14:creationId xmlns:p14="http://schemas.microsoft.com/office/powerpoint/2010/main" val="30499879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69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609600"/>
            <a:ext cx="6400800" cy="4801314"/>
          </a:xfrm>
          <a:prstGeom prst="rect">
            <a:avLst/>
          </a:prstGeom>
          <a:noFill/>
        </p:spPr>
        <p:txBody>
          <a:bodyPr wrap="square" rtlCol="0">
            <a:spAutoFit/>
          </a:bodyPr>
          <a:lstStyle/>
          <a:p>
            <a:pPr algn="ctr"/>
            <a:r>
              <a:rPr lang="en-US" i="1" dirty="0" smtClean="0">
                <a:solidFill>
                  <a:prstClr val="black"/>
                </a:solidFill>
              </a:rPr>
              <a:t>Planned Parenthood v. Casey </a:t>
            </a:r>
            <a:r>
              <a:rPr lang="en-US" dirty="0" smtClean="0">
                <a:solidFill>
                  <a:prstClr val="black"/>
                </a:solidFill>
              </a:rPr>
              <a:t>(1992)</a:t>
            </a:r>
          </a:p>
          <a:p>
            <a:endParaRPr lang="en-US" dirty="0">
              <a:solidFill>
                <a:prstClr val="black"/>
              </a:solidFill>
            </a:endParaRPr>
          </a:p>
          <a:p>
            <a:r>
              <a:rPr lang="en-US" b="1" dirty="0">
                <a:solidFill>
                  <a:srgbClr val="FF0000"/>
                </a:solidFill>
              </a:rPr>
              <a:t>Liberty finds no refuge in a jurisprudence of doubt. </a:t>
            </a:r>
            <a:r>
              <a:rPr lang="en-US" dirty="0">
                <a:solidFill>
                  <a:prstClr val="black"/>
                </a:solidFill>
              </a:rPr>
              <a:t>Yet 19 years after our holding that the Constitution protects </a:t>
            </a:r>
            <a:r>
              <a:rPr lang="en-US">
                <a:solidFill>
                  <a:prstClr val="black"/>
                </a:solidFill>
              </a:rPr>
              <a:t>a </a:t>
            </a:r>
            <a:r>
              <a:rPr lang="en-US" smtClean="0">
                <a:solidFill>
                  <a:prstClr val="black"/>
                </a:solidFill>
              </a:rPr>
              <a:t>woman's </a:t>
            </a:r>
            <a:r>
              <a:rPr lang="en-US" dirty="0">
                <a:solidFill>
                  <a:prstClr val="black"/>
                </a:solidFill>
              </a:rPr>
              <a:t>right to terminate her pregnancy in its early stages, </a:t>
            </a:r>
            <a:r>
              <a:rPr lang="en-US" i="1" dirty="0">
                <a:solidFill>
                  <a:prstClr val="black"/>
                </a:solidFill>
              </a:rPr>
              <a:t>Roe</a:t>
            </a:r>
            <a:r>
              <a:rPr lang="en-US" dirty="0">
                <a:solidFill>
                  <a:prstClr val="black"/>
                </a:solidFill>
              </a:rPr>
              <a:t> v. </a:t>
            </a:r>
            <a:r>
              <a:rPr lang="en-US" i="1" dirty="0">
                <a:solidFill>
                  <a:prstClr val="black"/>
                </a:solidFill>
              </a:rPr>
              <a:t>Wade</a:t>
            </a:r>
            <a:r>
              <a:rPr lang="en-US" dirty="0">
                <a:solidFill>
                  <a:prstClr val="black"/>
                </a:solidFill>
              </a:rPr>
              <a:t>, </a:t>
            </a:r>
            <a:r>
              <a:rPr lang="en-US" dirty="0" smtClean="0">
                <a:solidFill>
                  <a:prstClr val="black"/>
                </a:solidFill>
              </a:rPr>
              <a:t>that </a:t>
            </a:r>
            <a:r>
              <a:rPr lang="en-US" dirty="0">
                <a:solidFill>
                  <a:prstClr val="black"/>
                </a:solidFill>
              </a:rPr>
              <a:t>definition </a:t>
            </a:r>
            <a:r>
              <a:rPr lang="en-US" dirty="0" smtClean="0">
                <a:solidFill>
                  <a:prstClr val="black"/>
                </a:solidFill>
              </a:rPr>
              <a:t>of liberty </a:t>
            </a:r>
            <a:r>
              <a:rPr lang="en-US" dirty="0">
                <a:solidFill>
                  <a:prstClr val="black"/>
                </a:solidFill>
              </a:rPr>
              <a:t>is still </a:t>
            </a:r>
            <a:r>
              <a:rPr lang="en-US" dirty="0" smtClean="0">
                <a:solidFill>
                  <a:prstClr val="black"/>
                </a:solidFill>
              </a:rPr>
              <a:t>questioned…</a:t>
            </a:r>
          </a:p>
          <a:p>
            <a:endParaRPr lang="en-US" dirty="0">
              <a:solidFill>
                <a:prstClr val="black"/>
              </a:solidFill>
            </a:endParaRPr>
          </a:p>
          <a:p>
            <a:r>
              <a:rPr lang="en-US" dirty="0" smtClean="0">
                <a:solidFill>
                  <a:prstClr val="black"/>
                </a:solidFill>
              </a:rPr>
              <a:t>Numerous </a:t>
            </a:r>
            <a:r>
              <a:rPr lang="en-US" dirty="0">
                <a:solidFill>
                  <a:prstClr val="black"/>
                </a:solidFill>
              </a:rPr>
              <a:t>forms of state regulation might have the incidental effect of increasing the cost or decreasing the availability of medical care, whether for abortion or any other medical procedure. The fact that a law which serves a valid purpose, one not designed </a:t>
            </a:r>
            <a:r>
              <a:rPr lang="en-US" dirty="0" smtClean="0">
                <a:solidFill>
                  <a:prstClr val="black"/>
                </a:solidFill>
              </a:rPr>
              <a:t>to strike </a:t>
            </a:r>
            <a:r>
              <a:rPr lang="en-US" dirty="0">
                <a:solidFill>
                  <a:prstClr val="black"/>
                </a:solidFill>
              </a:rPr>
              <a:t>at the right itself, has the incidental effect of making it more difficult or more expensive to procure an abortion cannot be enough to invalidate it. </a:t>
            </a:r>
            <a:r>
              <a:rPr lang="en-US" b="1" dirty="0">
                <a:solidFill>
                  <a:srgbClr val="FF0000"/>
                </a:solidFill>
              </a:rPr>
              <a:t>Only where state regulation imposes an undue burden on </a:t>
            </a:r>
            <a:r>
              <a:rPr lang="en-US" b="1">
                <a:solidFill>
                  <a:srgbClr val="FF0000"/>
                </a:solidFill>
              </a:rPr>
              <a:t>a </a:t>
            </a:r>
            <a:r>
              <a:rPr lang="en-US" b="1" smtClean="0">
                <a:solidFill>
                  <a:srgbClr val="FF0000"/>
                </a:solidFill>
              </a:rPr>
              <a:t>woman's </a:t>
            </a:r>
            <a:r>
              <a:rPr lang="en-US" b="1" dirty="0">
                <a:solidFill>
                  <a:srgbClr val="FF0000"/>
                </a:solidFill>
              </a:rPr>
              <a:t>ability to make this decision does the power of the State reach into the heart of the liberty protected by the Due Process Clause</a:t>
            </a:r>
            <a:r>
              <a:rPr lang="en-US" dirty="0">
                <a:solidFill>
                  <a:prstClr val="black"/>
                </a:solidFill>
              </a:rPr>
              <a:t>. </a:t>
            </a:r>
          </a:p>
        </p:txBody>
      </p:sp>
    </p:spTree>
    <p:extLst>
      <p:ext uri="{BB962C8B-B14F-4D97-AF65-F5344CB8AC3E}">
        <p14:creationId xmlns:p14="http://schemas.microsoft.com/office/powerpoint/2010/main" val="6129429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620000" cy="6186309"/>
          </a:xfrm>
          <a:prstGeom prst="rect">
            <a:avLst/>
          </a:prstGeom>
          <a:noFill/>
        </p:spPr>
        <p:txBody>
          <a:bodyPr wrap="square" rtlCol="0">
            <a:spAutoFit/>
          </a:bodyPr>
          <a:lstStyle/>
          <a:p>
            <a:pPr algn="ctr"/>
            <a:r>
              <a:rPr lang="en-US" i="1" dirty="0" smtClean="0">
                <a:solidFill>
                  <a:prstClr val="black"/>
                </a:solidFill>
              </a:rPr>
              <a:t>Planned Parenthood v. Casey </a:t>
            </a:r>
            <a:r>
              <a:rPr lang="en-US" dirty="0" smtClean="0">
                <a:solidFill>
                  <a:prstClr val="black"/>
                </a:solidFill>
              </a:rPr>
              <a:t>(1992)—Scalia dissent</a:t>
            </a:r>
          </a:p>
          <a:p>
            <a:endParaRPr lang="en-US" dirty="0">
              <a:solidFill>
                <a:prstClr val="black"/>
              </a:solidFill>
            </a:endParaRPr>
          </a:p>
          <a:p>
            <a:r>
              <a:rPr lang="en-US" dirty="0">
                <a:solidFill>
                  <a:prstClr val="black"/>
                </a:solidFill>
              </a:rPr>
              <a:t>There is a poignant aspect to </a:t>
            </a:r>
            <a:r>
              <a:rPr lang="en-US" dirty="0" smtClean="0">
                <a:solidFill>
                  <a:prstClr val="black"/>
                </a:solidFill>
              </a:rPr>
              <a:t>today’s </a:t>
            </a:r>
            <a:r>
              <a:rPr lang="en-US" dirty="0">
                <a:solidFill>
                  <a:prstClr val="black"/>
                </a:solidFill>
              </a:rPr>
              <a:t>opinion. Its length, and what might be called its epic tone, suggest that its authors believe they are bringing to an end a troublesome era in the history of our Nation and of our Court. “It is the dimension” of authority, they say, to “</a:t>
            </a:r>
            <a:r>
              <a:rPr lang="en-US" dirty="0" err="1">
                <a:solidFill>
                  <a:prstClr val="black"/>
                </a:solidFill>
              </a:rPr>
              <a:t>cal</a:t>
            </a:r>
            <a:r>
              <a:rPr lang="en-US" dirty="0">
                <a:solidFill>
                  <a:prstClr val="black"/>
                </a:solidFill>
              </a:rPr>
              <a:t>[l] the contending sides of national controversy to end their national division by accepting a common mandate rooted in the Constitution.”</a:t>
            </a:r>
          </a:p>
          <a:p>
            <a:endParaRPr lang="en-US" dirty="0">
              <a:solidFill>
                <a:prstClr val="black"/>
              </a:solidFill>
            </a:endParaRPr>
          </a:p>
          <a:p>
            <a:r>
              <a:rPr lang="en-US" dirty="0">
                <a:solidFill>
                  <a:prstClr val="black"/>
                </a:solidFill>
              </a:rPr>
              <a:t>There comes vividly to mind a portrait by Emanuel Leutze that hangs in the Harvard Law School: Roger Brooke Taney, painted in 1859, the </a:t>
            </a:r>
            <a:r>
              <a:rPr lang="en-US" dirty="0" smtClean="0">
                <a:solidFill>
                  <a:prstClr val="black"/>
                </a:solidFill>
              </a:rPr>
              <a:t>82</a:t>
            </a:r>
            <a:r>
              <a:rPr lang="en-US" baseline="30000" dirty="0" smtClean="0">
                <a:solidFill>
                  <a:prstClr val="black"/>
                </a:solidFill>
              </a:rPr>
              <a:t>nd</a:t>
            </a:r>
            <a:r>
              <a:rPr lang="en-US" dirty="0" smtClean="0">
                <a:solidFill>
                  <a:prstClr val="black"/>
                </a:solidFill>
              </a:rPr>
              <a:t> year </a:t>
            </a:r>
            <a:r>
              <a:rPr lang="en-US" dirty="0">
                <a:solidFill>
                  <a:prstClr val="black"/>
                </a:solidFill>
              </a:rPr>
              <a:t>of his life, the </a:t>
            </a:r>
            <a:r>
              <a:rPr lang="en-US" dirty="0" smtClean="0">
                <a:solidFill>
                  <a:prstClr val="black"/>
                </a:solidFill>
              </a:rPr>
              <a:t>24</a:t>
            </a:r>
            <a:r>
              <a:rPr lang="en-US" baseline="30000" dirty="0" smtClean="0">
                <a:solidFill>
                  <a:prstClr val="black"/>
                </a:solidFill>
              </a:rPr>
              <a:t>th</a:t>
            </a:r>
            <a:r>
              <a:rPr lang="en-US" dirty="0" smtClean="0">
                <a:solidFill>
                  <a:prstClr val="black"/>
                </a:solidFill>
              </a:rPr>
              <a:t> of </a:t>
            </a:r>
            <a:r>
              <a:rPr lang="en-US" dirty="0">
                <a:solidFill>
                  <a:prstClr val="black"/>
                </a:solidFill>
              </a:rPr>
              <a:t>his Chief Justiceship, the second after his opinion in </a:t>
            </a:r>
            <a:r>
              <a:rPr lang="en-US" i="1" dirty="0">
                <a:solidFill>
                  <a:prstClr val="black"/>
                </a:solidFill>
              </a:rPr>
              <a:t>Dred Scott</a:t>
            </a:r>
            <a:r>
              <a:rPr lang="en-US" dirty="0">
                <a:solidFill>
                  <a:prstClr val="black"/>
                </a:solidFill>
              </a:rPr>
              <a:t>…There seems to be on his face, and in his deep set eyes, an expression of profound sadness and disillusionment. Perhaps he always looked that way, even when dwelling upon the happiest of thoughts. But those of us who know how the </a:t>
            </a:r>
            <a:r>
              <a:rPr lang="en-US" dirty="0" err="1">
                <a:solidFill>
                  <a:prstClr val="black"/>
                </a:solidFill>
              </a:rPr>
              <a:t>lustre</a:t>
            </a:r>
            <a:r>
              <a:rPr lang="en-US" dirty="0">
                <a:solidFill>
                  <a:prstClr val="black"/>
                </a:solidFill>
              </a:rPr>
              <a:t> of his great Chief Justiceship came to be eclipsed by </a:t>
            </a:r>
            <a:r>
              <a:rPr lang="en-US" i="1" dirty="0">
                <a:solidFill>
                  <a:prstClr val="black"/>
                </a:solidFill>
              </a:rPr>
              <a:t>Dred Scott</a:t>
            </a:r>
            <a:r>
              <a:rPr lang="en-US" dirty="0">
                <a:solidFill>
                  <a:prstClr val="black"/>
                </a:solidFill>
              </a:rPr>
              <a:t> cannot help believing that he had that case--its already apparent consequences for the Court, and its soon to be played out consequences for the Nation--burning on his mind</a:t>
            </a:r>
            <a:r>
              <a:rPr lang="en-US" b="1" dirty="0">
                <a:solidFill>
                  <a:srgbClr val="FF0000"/>
                </a:solidFill>
              </a:rPr>
              <a:t>. I expect that two years earlier he, too, had thought himself “call[</a:t>
            </a:r>
            <a:r>
              <a:rPr lang="en-US" b="1" dirty="0" err="1">
                <a:solidFill>
                  <a:srgbClr val="FF0000"/>
                </a:solidFill>
              </a:rPr>
              <a:t>ing</a:t>
            </a:r>
            <a:r>
              <a:rPr lang="en-US" b="1" dirty="0">
                <a:solidFill>
                  <a:srgbClr val="FF0000"/>
                </a:solidFill>
              </a:rPr>
              <a:t>] the contending sides of national controversy to end their national division by accepting a common mandate rooted in the Constitution</a:t>
            </a:r>
            <a:r>
              <a:rPr lang="en-US" b="1" dirty="0" smtClean="0">
                <a:solidFill>
                  <a:srgbClr val="FF0000"/>
                </a:solidFill>
              </a:rPr>
              <a:t>.”</a:t>
            </a:r>
            <a:r>
              <a:rPr lang="en-US" dirty="0">
                <a:solidFill>
                  <a:prstClr val="black"/>
                </a:solidFill>
              </a:rPr>
              <a:t> </a:t>
            </a:r>
          </a:p>
        </p:txBody>
      </p:sp>
    </p:spTree>
    <p:extLst>
      <p:ext uri="{BB962C8B-B14F-4D97-AF65-F5344CB8AC3E}">
        <p14:creationId xmlns:p14="http://schemas.microsoft.com/office/powerpoint/2010/main" val="3003131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6108</TotalTime>
  <Words>1484</Words>
  <Application>Microsoft Office PowerPoint</Application>
  <PresentationFormat>On-screen Show (4:3)</PresentationFormat>
  <Paragraphs>254</Paragraphs>
  <Slides>74</Slides>
  <Notes>46</Notes>
  <HiddenSlides>0</HiddenSlides>
  <MMClips>7</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74</vt:i4>
      </vt:variant>
    </vt:vector>
  </HeadingPairs>
  <TitlesOfParts>
    <vt:vector size="81" baseType="lpstr">
      <vt:lpstr>Arial</vt:lpstr>
      <vt:lpstr>Calibri</vt:lpstr>
      <vt:lpstr>Trebuchet MS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43</cp:revision>
  <dcterms:created xsi:type="dcterms:W3CDTF">2010-02-06T04:24:54Z</dcterms:created>
  <dcterms:modified xsi:type="dcterms:W3CDTF">2015-04-19T17:16:16Z</dcterms:modified>
</cp:coreProperties>
</file>