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 id="2147483756" r:id="rId9"/>
    <p:sldMasterId id="2147483768" r:id="rId10"/>
    <p:sldMasterId id="2147483792" r:id="rId11"/>
    <p:sldMasterId id="2147483804" r:id="rId12"/>
    <p:sldMasterId id="2147483816" r:id="rId13"/>
    <p:sldMasterId id="2147483828" r:id="rId14"/>
  </p:sldMasterIdLst>
  <p:notesMasterIdLst>
    <p:notesMasterId r:id="rId83"/>
  </p:notesMasterIdLst>
  <p:sldIdLst>
    <p:sldId id="345" r:id="rId15"/>
    <p:sldId id="346" r:id="rId16"/>
    <p:sldId id="258" r:id="rId17"/>
    <p:sldId id="261" r:id="rId18"/>
    <p:sldId id="264" r:id="rId19"/>
    <p:sldId id="265" r:id="rId20"/>
    <p:sldId id="268" r:id="rId21"/>
    <p:sldId id="269" r:id="rId22"/>
    <p:sldId id="275" r:id="rId23"/>
    <p:sldId id="276" r:id="rId24"/>
    <p:sldId id="277" r:id="rId25"/>
    <p:sldId id="318" r:id="rId26"/>
    <p:sldId id="274" r:id="rId27"/>
    <p:sldId id="278" r:id="rId28"/>
    <p:sldId id="279" r:id="rId29"/>
    <p:sldId id="285" r:id="rId30"/>
    <p:sldId id="309" r:id="rId31"/>
    <p:sldId id="286" r:id="rId32"/>
    <p:sldId id="287" r:id="rId33"/>
    <p:sldId id="288" r:id="rId34"/>
    <p:sldId id="289" r:id="rId35"/>
    <p:sldId id="290" r:id="rId36"/>
    <p:sldId id="291" r:id="rId37"/>
    <p:sldId id="317" r:id="rId38"/>
    <p:sldId id="306" r:id="rId39"/>
    <p:sldId id="293" r:id="rId40"/>
    <p:sldId id="294" r:id="rId41"/>
    <p:sldId id="295" r:id="rId42"/>
    <p:sldId id="307" r:id="rId43"/>
    <p:sldId id="311" r:id="rId44"/>
    <p:sldId id="310" r:id="rId45"/>
    <p:sldId id="316" r:id="rId46"/>
    <p:sldId id="312" r:id="rId47"/>
    <p:sldId id="308" r:id="rId48"/>
    <p:sldId id="313" r:id="rId49"/>
    <p:sldId id="314" r:id="rId50"/>
    <p:sldId id="315" r:id="rId51"/>
    <p:sldId id="296" r:id="rId52"/>
    <p:sldId id="297" r:id="rId53"/>
    <p:sldId id="302" r:id="rId54"/>
    <p:sldId id="262" r:id="rId55"/>
    <p:sldId id="320" r:id="rId56"/>
    <p:sldId id="321" r:id="rId57"/>
    <p:sldId id="322" r:id="rId58"/>
    <p:sldId id="323" r:id="rId59"/>
    <p:sldId id="327" r:id="rId60"/>
    <p:sldId id="328" r:id="rId61"/>
    <p:sldId id="329" r:id="rId62"/>
    <p:sldId id="344" r:id="rId63"/>
    <p:sldId id="330" r:id="rId64"/>
    <p:sldId id="347" r:id="rId65"/>
    <p:sldId id="348" r:id="rId66"/>
    <p:sldId id="343" r:id="rId67"/>
    <p:sldId id="331" r:id="rId68"/>
    <p:sldId id="332" r:id="rId69"/>
    <p:sldId id="324" r:id="rId70"/>
    <p:sldId id="326" r:id="rId71"/>
    <p:sldId id="333" r:id="rId72"/>
    <p:sldId id="319" r:id="rId73"/>
    <p:sldId id="334" r:id="rId74"/>
    <p:sldId id="336" r:id="rId75"/>
    <p:sldId id="337" r:id="rId76"/>
    <p:sldId id="338" r:id="rId77"/>
    <p:sldId id="342" r:id="rId78"/>
    <p:sldId id="340" r:id="rId79"/>
    <p:sldId id="341" r:id="rId80"/>
    <p:sldId id="335" r:id="rId81"/>
    <p:sldId id="349"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87" d="100"/>
          <a:sy n="87" d="100"/>
        </p:scale>
        <p:origin x="69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63" Type="http://schemas.openxmlformats.org/officeDocument/2006/relationships/slide" Target="slides/slide49.xml"/><Relationship Id="rId68" Type="http://schemas.openxmlformats.org/officeDocument/2006/relationships/slide" Target="slides/slide54.xml"/><Relationship Id="rId76" Type="http://schemas.openxmlformats.org/officeDocument/2006/relationships/slide" Target="slides/slide62.xml"/><Relationship Id="rId84"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5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slide" Target="slides/slide60.xml"/><Relationship Id="rId79" Type="http://schemas.openxmlformats.org/officeDocument/2006/relationships/slide" Target="slides/slide65.xml"/><Relationship Id="rId87"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7.xml"/><Relationship Id="rId82" Type="http://schemas.openxmlformats.org/officeDocument/2006/relationships/slide" Target="slides/slide68.xml"/><Relationship Id="rId19"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slide" Target="slides/slide63.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slide" Target="slides/slide66.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E41E9A-7733-4231-A740-801EE9CE460A}" type="datetimeFigureOut">
              <a:rPr lang="en-US" smtClean="0"/>
              <a:t>13-Apr-15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16DD31-F532-4547-9D32-C727E1F3B493}" type="slidenum">
              <a:rPr lang="en-US" smtClean="0"/>
              <a:t>‹#›</a:t>
            </a:fld>
            <a:endParaRPr lang="en-US"/>
          </a:p>
        </p:txBody>
      </p:sp>
    </p:spTree>
    <p:extLst>
      <p:ext uri="{BB962C8B-B14F-4D97-AF65-F5344CB8AC3E}">
        <p14:creationId xmlns:p14="http://schemas.microsoft.com/office/powerpoint/2010/main" val="116356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BCDD82-293E-4F19-B697-D9B4A59ACD0B}" type="slidenum">
              <a:rPr lang="en-US">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99935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339159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 </a:t>
            </a:r>
            <a:r>
              <a:rPr lang="en-US" dirty="0" err="1" smtClean="0"/>
              <a:t>lawrence</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4074514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927978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289928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Ibn</a:t>
            </a:r>
            <a:r>
              <a:rPr lang="en-US" dirty="0" smtClean="0"/>
              <a:t> </a:t>
            </a:r>
            <a:r>
              <a:rPr lang="en-US" dirty="0" err="1" smtClean="0"/>
              <a:t>saud</a:t>
            </a:r>
            <a:endParaRPr lang="en-US" dirty="0"/>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27700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97721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Bert fish, 1</a:t>
            </a:r>
            <a:r>
              <a:rPr lang="en-US" baseline="30000" dirty="0" smtClean="0"/>
              <a:t>st</a:t>
            </a:r>
            <a:r>
              <a:rPr lang="en-US" dirty="0" smtClean="0"/>
              <a:t> us ambassador</a:t>
            </a:r>
            <a:r>
              <a:rPr lang="en-US" baseline="0" dirty="0" smtClean="0"/>
              <a:t> to </a:t>
            </a:r>
            <a:r>
              <a:rPr lang="en-US" baseline="0" smtClean="0"/>
              <a:t>sarab</a:t>
            </a:r>
            <a:endParaRPr lang="en-US"/>
          </a:p>
        </p:txBody>
      </p:sp>
      <p:sp>
        <p:nvSpPr>
          <p:cNvPr id="4" name="Slide Number Placeholder 3"/>
          <p:cNvSpPr>
            <a:spLocks noGrp="1"/>
          </p:cNvSpPr>
          <p:nvPr>
            <p:ph type="sldNum" sz="quarter" idx="10"/>
          </p:nvPr>
        </p:nvSpPr>
        <p:spPr/>
        <p:txBody>
          <a:bodyPr/>
          <a:lstStyle/>
          <a:p>
            <a:fld id="{F3BCDD82-293E-4F19-B697-D9B4A59ACD0B}"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799781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Ettore</a:t>
            </a:r>
            <a:r>
              <a:rPr lang="en-US" dirty="0" smtClean="0"/>
              <a:t> </a:t>
            </a:r>
            <a:r>
              <a:rPr lang="en-US" dirty="0" err="1" smtClean="0"/>
              <a:t>muti</a:t>
            </a:r>
            <a:r>
              <a:rPr lang="en-US" dirty="0" smtClean="0"/>
              <a:t>—commander of </a:t>
            </a:r>
            <a:r>
              <a:rPr lang="en-US" dirty="0" err="1" smtClean="0"/>
              <a:t>italian</a:t>
            </a:r>
            <a:r>
              <a:rPr lang="en-US" dirty="0" smtClean="0"/>
              <a:t> attack squadron </a:t>
            </a:r>
            <a:r>
              <a:rPr lang="en-US" dirty="0" err="1" smtClean="0"/>
              <a:t>bahrain.dhahran</a:t>
            </a:r>
            <a:endParaRPr lang="en-US" dirty="0"/>
          </a:p>
        </p:txBody>
      </p:sp>
      <p:sp>
        <p:nvSpPr>
          <p:cNvPr id="4" name="Slide Number Placeholder 3"/>
          <p:cNvSpPr>
            <a:spLocks noGrp="1"/>
          </p:cNvSpPr>
          <p:nvPr>
            <p:ph type="sldNum" sz="quarter" idx="10"/>
          </p:nvPr>
        </p:nvSpPr>
        <p:spPr/>
        <p:txBody>
          <a:bodyPr/>
          <a:lstStyle/>
          <a:p>
            <a:fld id="{2219CC2F-7A86-450E-B0CD-9C843BBF7C4D}" type="slidenum">
              <a:rPr lang="en-US">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237235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sake of freedom”—Bahrain</a:t>
            </a:r>
            <a:r>
              <a:rPr lang="en-US" baseline="0" dirty="0" smtClean="0"/>
              <a:t> prop poster </a:t>
            </a:r>
            <a:r>
              <a:rPr lang="en-US" baseline="0" dirty="0" err="1" smtClean="0"/>
              <a:t>wwii</a:t>
            </a:r>
            <a:endParaRPr lang="en-US" dirty="0"/>
          </a:p>
        </p:txBody>
      </p:sp>
      <p:sp>
        <p:nvSpPr>
          <p:cNvPr id="4" name="Slide Number Placeholder 3"/>
          <p:cNvSpPr>
            <a:spLocks noGrp="1"/>
          </p:cNvSpPr>
          <p:nvPr>
            <p:ph type="sldNum" sz="quarter" idx="10"/>
          </p:nvPr>
        </p:nvSpPr>
        <p:spPr/>
        <p:txBody>
          <a:bodyPr/>
          <a:lstStyle/>
          <a:p>
            <a:fld id="{2016DD31-F532-4547-9D32-C727E1F3B493}" type="slidenum">
              <a:rPr lang="en-US" smtClean="0"/>
              <a:t>12</a:t>
            </a:fld>
            <a:endParaRPr lang="en-US"/>
          </a:p>
        </p:txBody>
      </p:sp>
    </p:spTree>
    <p:extLst>
      <p:ext uri="{BB962C8B-B14F-4D97-AF65-F5344CB8AC3E}">
        <p14:creationId xmlns:p14="http://schemas.microsoft.com/office/powerpoint/2010/main" val="1676740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Fdr</a:t>
            </a:r>
            <a:r>
              <a:rPr lang="en-US" dirty="0" smtClean="0"/>
              <a:t> and </a:t>
            </a:r>
            <a:r>
              <a:rPr lang="en-US" dirty="0" err="1" smtClean="0"/>
              <a:t>ibn</a:t>
            </a:r>
            <a:r>
              <a:rPr lang="en-US" dirty="0" smtClean="0"/>
              <a:t> </a:t>
            </a:r>
            <a:r>
              <a:rPr lang="en-US" dirty="0" err="1" smtClean="0"/>
              <a:t>saud</a:t>
            </a:r>
            <a:endParaRPr lang="en-US" dirty="0"/>
          </a:p>
        </p:txBody>
      </p:sp>
      <p:sp>
        <p:nvSpPr>
          <p:cNvPr id="4" name="Slide Number Placeholder 3"/>
          <p:cNvSpPr>
            <a:spLocks noGrp="1"/>
          </p:cNvSpPr>
          <p:nvPr>
            <p:ph type="sldNum" sz="quarter" idx="10"/>
          </p:nvPr>
        </p:nvSpPr>
        <p:spPr/>
        <p:txBody>
          <a:bodyPr/>
          <a:lstStyle/>
          <a:p>
            <a:fld id="{2219CC2F-7A86-450E-B0CD-9C843BBF7C4D}"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776242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Dharhan</a:t>
            </a:r>
            <a:r>
              <a:rPr lang="en-US" baseline="0" dirty="0" smtClean="0"/>
              <a:t> air field (1950)</a:t>
            </a:r>
            <a:endParaRPr lang="en-US" dirty="0"/>
          </a:p>
        </p:txBody>
      </p:sp>
      <p:sp>
        <p:nvSpPr>
          <p:cNvPr id="4" name="Slide Number Placeholder 3"/>
          <p:cNvSpPr>
            <a:spLocks noGrp="1"/>
          </p:cNvSpPr>
          <p:nvPr>
            <p:ph type="sldNum" sz="quarter" idx="10"/>
          </p:nvPr>
        </p:nvSpPr>
        <p:spPr/>
        <p:txBody>
          <a:bodyPr/>
          <a:lstStyle/>
          <a:p>
            <a:fld id="{2219CC2F-7A86-450E-B0CD-9C843BBF7C4D}" type="slidenum">
              <a:rPr lang="en-US">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537718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510377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Transarabian</a:t>
            </a:r>
            <a:r>
              <a:rPr lang="en-US" dirty="0" smtClean="0"/>
              <a:t> pipeline—to </a:t>
            </a:r>
            <a:r>
              <a:rPr lang="en-US" dirty="0" err="1" smtClean="0"/>
              <a:t>medit</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928971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295422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 presidents of </a:t>
            </a:r>
            <a:r>
              <a:rPr lang="en-US" dirty="0" err="1" smtClean="0"/>
              <a:t>algeria</a:t>
            </a:r>
            <a:r>
              <a:rPr lang="en-US" dirty="0" smtClean="0"/>
              <a:t>, </a:t>
            </a:r>
            <a:r>
              <a:rPr lang="en-US" dirty="0" err="1" smtClean="0"/>
              <a:t>syria</a:t>
            </a:r>
            <a:r>
              <a:rPr lang="en-US" dirty="0" smtClean="0"/>
              <a:t> at </a:t>
            </a:r>
            <a:r>
              <a:rPr lang="en-US" dirty="0" err="1" smtClean="0"/>
              <a:t>cairo</a:t>
            </a:r>
            <a:r>
              <a:rPr lang="en-US" dirty="0" smtClean="0"/>
              <a:t> summit, 1963</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448313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3152733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Yemen </a:t>
            </a:r>
            <a:r>
              <a:rPr lang="en-US" dirty="0" err="1" smtClean="0"/>
              <a:t>oct</a:t>
            </a:r>
            <a:r>
              <a:rPr lang="en-US" dirty="0" smtClean="0"/>
              <a:t> 62 coup</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9132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 </a:t>
            </a:r>
            <a:r>
              <a:rPr lang="en-US" dirty="0" err="1" smtClean="0"/>
              <a:t>hassan</a:t>
            </a:r>
            <a:r>
              <a:rPr lang="en-US" dirty="0" smtClean="0"/>
              <a:t> </a:t>
            </a:r>
            <a:r>
              <a:rPr lang="en-US" dirty="0" err="1" smtClean="0"/>
              <a:t>ali</a:t>
            </a:r>
            <a:r>
              <a:rPr lang="en-US" dirty="0" smtClean="0"/>
              <a:t> </a:t>
            </a:r>
            <a:r>
              <a:rPr lang="en-US" dirty="0" err="1" smtClean="0"/>
              <a:t>kamal</a:t>
            </a:r>
            <a:r>
              <a:rPr lang="en-US" dirty="0" smtClean="0"/>
              <a:t>—head of </a:t>
            </a:r>
            <a:r>
              <a:rPr lang="en-US" dirty="0" err="1" smtClean="0"/>
              <a:t>egy</a:t>
            </a:r>
            <a:r>
              <a:rPr lang="en-US" dirty="0" smtClean="0"/>
              <a:t> forces in </a:t>
            </a:r>
            <a:r>
              <a:rPr lang="en-US" dirty="0" err="1" smtClean="0"/>
              <a:t>yemen</a:t>
            </a:r>
            <a:endParaRPr lang="en-US" dirty="0"/>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13008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828218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Aden turn of century</a:t>
            </a:r>
            <a:endParaRPr lang="en-US" dirty="0"/>
          </a:p>
        </p:txBody>
      </p:sp>
      <p:sp>
        <p:nvSpPr>
          <p:cNvPr id="4" name="Slide Number Placeholder 3"/>
          <p:cNvSpPr>
            <a:spLocks noGrp="1"/>
          </p:cNvSpPr>
          <p:nvPr>
            <p:ph type="sldNum" sz="quarter" idx="10"/>
          </p:nvPr>
        </p:nvSpPr>
        <p:spPr/>
        <p:txBody>
          <a:bodyPr/>
          <a:lstStyle/>
          <a:p>
            <a:fld id="{2016DD31-F532-4547-9D32-C727E1F3B493}" type="slidenum">
              <a:rPr lang="en-US" smtClean="0"/>
              <a:t>24</a:t>
            </a:fld>
            <a:endParaRPr lang="en-US"/>
          </a:p>
        </p:txBody>
      </p:sp>
    </p:spTree>
    <p:extLst>
      <p:ext uri="{BB962C8B-B14F-4D97-AF65-F5344CB8AC3E}">
        <p14:creationId xmlns:p14="http://schemas.microsoft.com/office/powerpoint/2010/main" val="3036152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British raid fort </a:t>
            </a:r>
            <a:r>
              <a:rPr lang="en-US" dirty="0" err="1" smtClean="0"/>
              <a:t>harib</a:t>
            </a:r>
            <a:r>
              <a:rPr lang="en-US" dirty="0" smtClean="0"/>
              <a:t> 28 March 1964</a:t>
            </a:r>
            <a:endParaRPr lang="en-US" dirty="0"/>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804983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9724108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64391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EE39B7-983B-45BE-8F60-2BEBE7E06568}" type="slidenum">
              <a:rPr lang="en-US">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35556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7283761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339355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EF36C3-6E58-437F-B108-EFF19A70BEB5}"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2591316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9665345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9440943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4015028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5865189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2300122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7998409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3892343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6121531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042255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Khobar</a:t>
            </a:r>
            <a:r>
              <a:rPr lang="en-US" baseline="0" dirty="0" smtClean="0"/>
              <a:t> towers</a:t>
            </a:r>
          </a:p>
          <a:p>
            <a:endParaRPr lang="en-US" dirty="0"/>
          </a:p>
        </p:txBody>
      </p:sp>
      <p:sp>
        <p:nvSpPr>
          <p:cNvPr id="4" name="Slide Number Placeholder 3"/>
          <p:cNvSpPr>
            <a:spLocks noGrp="1"/>
          </p:cNvSpPr>
          <p:nvPr>
            <p:ph type="sldNum" sz="quarter" idx="10"/>
          </p:nvPr>
        </p:nvSpPr>
        <p:spPr/>
        <p:txBody>
          <a:bodyPr/>
          <a:lstStyle/>
          <a:p>
            <a:fld id="{2016DD31-F532-4547-9D32-C727E1F3B493}" type="slidenum">
              <a:rPr lang="en-US" smtClean="0"/>
              <a:t>51</a:t>
            </a:fld>
            <a:endParaRPr lang="en-US"/>
          </a:p>
        </p:txBody>
      </p:sp>
    </p:spTree>
    <p:extLst>
      <p:ext uri="{BB962C8B-B14F-4D97-AF65-F5344CB8AC3E}">
        <p14:creationId xmlns:p14="http://schemas.microsoft.com/office/powerpoint/2010/main" val="7383117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40441818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4017548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16DD31-F532-4547-9D32-C727E1F3B493}" type="slidenum">
              <a:rPr lang="en-US" smtClean="0"/>
              <a:t>63</a:t>
            </a:fld>
            <a:endParaRPr lang="en-US"/>
          </a:p>
        </p:txBody>
      </p:sp>
    </p:spTree>
    <p:extLst>
      <p:ext uri="{BB962C8B-B14F-4D97-AF65-F5344CB8AC3E}">
        <p14:creationId xmlns:p14="http://schemas.microsoft.com/office/powerpoint/2010/main" val="1921902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66069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31200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21665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14190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1689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27198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5821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09863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45430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83967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46318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482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3919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3423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8507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6556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1092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6587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69422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6270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10597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87876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07899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24926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26599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587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67385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89450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20640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2888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3314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64937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85365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23734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05620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52025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64280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57680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93470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57534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0748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92824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74057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30946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25682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84839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8604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44416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25999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77391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55444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80993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18229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79655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3515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83184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75024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53129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04352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16668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58252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38820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85312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33997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66979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43583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30479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77896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478380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927245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71540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21889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15013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83506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24339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6563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83037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77458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10588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00015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42372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880257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74957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00266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042298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76082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9356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213876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306025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32169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64124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82560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45288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050831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57917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40820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841161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174670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349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09611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401985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059707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740545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559367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990362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116678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49350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013849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681998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159298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877640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991260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889571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265514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855628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749832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096387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76672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309316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149098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315238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736248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11664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729265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743631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38762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903608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152587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739078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978207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884013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692734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450951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49713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800593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389214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51602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46261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949813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577086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406884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274714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088104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616924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684092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081204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644203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53597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397940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832402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522948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973648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971835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9596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238FB4-8E68-4FD5-A720-C1BDFE3F4BE5}" type="datetimeFigureOut">
              <a:rPr lang="en-US" smtClean="0">
                <a:solidFill>
                  <a:prstClr val="black">
                    <a:tint val="75000"/>
                  </a:prstClr>
                </a:solidFill>
              </a:rPr>
              <a:pPr/>
              <a:t>13-Apr-15</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0154E-0FA0-4557-9646-BC9BF5FDE65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79405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02026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75486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7EF3F3-B114-4670-B675-C7708D04E0C9}"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20034-13E8-4EAE-A4C7-31461AAAB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886208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03A00-A827-4843-8265-E30457B18B47}"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8CEF5-793B-4FDB-B92D-C827762D7F2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25061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977952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067179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856849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61592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F10B17-D391-4DE0-B9E7-1B68D16876FA}"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4FB79-6CA8-4134-AF07-4CF2358D5D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906222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A475C-139F-44DA-A96A-2B57DB4CF2A2}"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383447"/>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2408548"/>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CDA59-63C3-4113-B39C-AE965B47852F}"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FCCF6A-5A4A-4DA4-9D76-B7347F3AF1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8826327"/>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6025DA-A69D-4DB2-A09E-7780C1E40F7D}" type="datetimeFigureOut">
              <a:rPr lang="en-US" smtClean="0">
                <a:solidFill>
                  <a:prstClr val="black">
                    <a:tint val="75000"/>
                  </a:prstClr>
                </a:solidFill>
              </a:rPr>
              <a:pPr/>
              <a:t>13-Apr-15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11AF3-4E3D-47A0-9F86-618C31E19E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98659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51.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5.png"/><Relationship Id="rId4"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3.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73.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3.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8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5.png"/><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5.xml"/><Relationship Id="rId1" Type="http://schemas.openxmlformats.org/officeDocument/2006/relationships/slideLayout" Target="../slideLayouts/slideLayout84.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4.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4.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4.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4.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0.png"/><Relationship Id="rId4" Type="http://schemas.openxmlformats.org/officeDocument/2006/relationships/notesSlide" Target="../notesSlides/notesSlide26.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95.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106.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117.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128.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8.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6.xml"/><Relationship Id="rId1" Type="http://schemas.openxmlformats.org/officeDocument/2006/relationships/slideLayout" Target="../slideLayouts/slideLayout12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28.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37.xml"/><Relationship Id="rId1" Type="http://schemas.openxmlformats.org/officeDocument/2006/relationships/slideLayout" Target="../slideLayouts/slideLayout139.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139.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9.xml"/></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39.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150.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150.xml"/></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6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4__AR.gif"/>
          <p:cNvPicPr>
            <a:picLocks noChangeAspect="1"/>
          </p:cNvPicPr>
          <p:nvPr/>
        </p:nvPicPr>
        <p:blipFill>
          <a:blip r:embed="rId3" cstate="print"/>
          <a:stretch>
            <a:fillRect/>
          </a:stretch>
        </p:blipFill>
        <p:spPr>
          <a:xfrm>
            <a:off x="2741729" y="0"/>
            <a:ext cx="6708542" cy="6858000"/>
          </a:xfrm>
          <a:prstGeom prst="rect">
            <a:avLst/>
          </a:prstGeom>
        </p:spPr>
      </p:pic>
    </p:spTree>
    <p:extLst>
      <p:ext uri="{BB962C8B-B14F-4D97-AF65-F5344CB8AC3E}">
        <p14:creationId xmlns:p14="http://schemas.microsoft.com/office/powerpoint/2010/main" val="4060711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6--sykespicot.jpg"/>
          <p:cNvPicPr>
            <a:picLocks noChangeAspect="1"/>
          </p:cNvPicPr>
          <p:nvPr/>
        </p:nvPicPr>
        <p:blipFill>
          <a:blip r:embed="rId3" cstate="print"/>
          <a:stretch>
            <a:fillRect/>
          </a:stretch>
        </p:blipFill>
        <p:spPr>
          <a:xfrm>
            <a:off x="2593050" y="-2201"/>
            <a:ext cx="7008151" cy="6860201"/>
          </a:xfrm>
          <a:prstGeom prst="rect">
            <a:avLst/>
          </a:prstGeom>
        </p:spPr>
      </p:pic>
    </p:spTree>
    <p:extLst>
      <p:ext uri="{BB962C8B-B14F-4D97-AF65-F5344CB8AC3E}">
        <p14:creationId xmlns:p14="http://schemas.microsoft.com/office/powerpoint/2010/main" val="3975023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4.bp.blogspot.com/-Z58dsKSAItg/TWLMQtYV0xI/AAAAAAAAAE4/T_H5_9L6wf8/s1600/LOA1.jpg"/>
          <p:cNvPicPr>
            <a:picLocks noChangeAspect="1" noChangeArrowheads="1"/>
          </p:cNvPicPr>
          <p:nvPr/>
        </p:nvPicPr>
        <p:blipFill>
          <a:blip r:embed="rId3" cstate="print"/>
          <a:srcRect/>
          <a:stretch>
            <a:fillRect/>
          </a:stretch>
        </p:blipFill>
        <p:spPr bwMode="auto">
          <a:xfrm>
            <a:off x="0" y="0"/>
            <a:ext cx="5481527" cy="6858000"/>
          </a:xfrm>
          <a:prstGeom prst="rect">
            <a:avLst/>
          </a:prstGeom>
          <a:noFill/>
        </p:spPr>
      </p:pic>
      <p:pic>
        <p:nvPicPr>
          <p:cNvPr id="2" name="Picture 1"/>
          <p:cNvPicPr>
            <a:picLocks noChangeAspect="1"/>
          </p:cNvPicPr>
          <p:nvPr/>
        </p:nvPicPr>
        <p:blipFill>
          <a:blip r:embed="rId4"/>
          <a:stretch>
            <a:fillRect/>
          </a:stretch>
        </p:blipFill>
        <p:spPr>
          <a:xfrm>
            <a:off x="5731282" y="0"/>
            <a:ext cx="6460718" cy="6858000"/>
          </a:xfrm>
          <a:prstGeom prst="rect">
            <a:avLst/>
          </a:prstGeom>
        </p:spPr>
      </p:pic>
    </p:spTree>
    <p:extLst>
      <p:ext uri="{BB962C8B-B14F-4D97-AF65-F5344CB8AC3E}">
        <p14:creationId xmlns:p14="http://schemas.microsoft.com/office/powerpoint/2010/main" val="24900799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File:Ferrocarril del hiyaz EN.PNG"/>
          <p:cNvPicPr>
            <a:picLocks noChangeAspect="1" noChangeArrowheads="1"/>
          </p:cNvPicPr>
          <p:nvPr/>
        </p:nvPicPr>
        <p:blipFill>
          <a:blip r:embed="rId3" cstate="print"/>
          <a:srcRect/>
          <a:stretch>
            <a:fillRect/>
          </a:stretch>
        </p:blipFill>
        <p:spPr bwMode="auto">
          <a:xfrm>
            <a:off x="0" y="0"/>
            <a:ext cx="6315217" cy="6636519"/>
          </a:xfrm>
          <a:prstGeom prst="rect">
            <a:avLst/>
          </a:prstGeom>
          <a:noFill/>
        </p:spPr>
      </p:pic>
      <p:pic>
        <p:nvPicPr>
          <p:cNvPr id="2" name="Picture 1"/>
          <p:cNvPicPr>
            <a:picLocks noChangeAspect="1"/>
          </p:cNvPicPr>
          <p:nvPr/>
        </p:nvPicPr>
        <p:blipFill>
          <a:blip r:embed="rId4"/>
          <a:stretch>
            <a:fillRect/>
          </a:stretch>
        </p:blipFill>
        <p:spPr>
          <a:xfrm>
            <a:off x="6068474" y="0"/>
            <a:ext cx="7621338" cy="4946073"/>
          </a:xfrm>
          <a:prstGeom prst="rect">
            <a:avLst/>
          </a:prstGeom>
        </p:spPr>
      </p:pic>
    </p:spTree>
    <p:extLst>
      <p:ext uri="{BB962C8B-B14F-4D97-AF65-F5344CB8AC3E}">
        <p14:creationId xmlns:p14="http://schemas.microsoft.com/office/powerpoint/2010/main" val="37678139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2305AR.gif"/>
          <p:cNvPicPr>
            <a:picLocks noChangeAspect="1"/>
          </p:cNvPicPr>
          <p:nvPr/>
        </p:nvPicPr>
        <p:blipFill>
          <a:blip r:embed="rId3" cstate="print"/>
          <a:stretch>
            <a:fillRect/>
          </a:stretch>
        </p:blipFill>
        <p:spPr>
          <a:xfrm>
            <a:off x="2741729" y="0"/>
            <a:ext cx="6708542" cy="6858000"/>
          </a:xfrm>
          <a:prstGeom prst="rect">
            <a:avLst/>
          </a:prstGeom>
        </p:spPr>
      </p:pic>
    </p:spTree>
    <p:extLst>
      <p:ext uri="{BB962C8B-B14F-4D97-AF65-F5344CB8AC3E}">
        <p14:creationId xmlns:p14="http://schemas.microsoft.com/office/powerpoint/2010/main" val="910409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2" name="Picture 4" descr="File:Ibn Saud.jpg"/>
          <p:cNvPicPr>
            <a:picLocks noChangeAspect="1" noChangeArrowheads="1"/>
          </p:cNvPicPr>
          <p:nvPr/>
        </p:nvPicPr>
        <p:blipFill>
          <a:blip r:embed="rId3" cstate="print"/>
          <a:srcRect/>
          <a:stretch>
            <a:fillRect/>
          </a:stretch>
        </p:blipFill>
        <p:spPr bwMode="auto">
          <a:xfrm>
            <a:off x="0" y="0"/>
            <a:ext cx="4789170" cy="6858000"/>
          </a:xfrm>
          <a:prstGeom prst="rect">
            <a:avLst/>
          </a:prstGeom>
          <a:noFill/>
        </p:spPr>
      </p:pic>
      <p:pic>
        <p:nvPicPr>
          <p:cNvPr id="2" name="Picture 1"/>
          <p:cNvPicPr>
            <a:picLocks noChangeAspect="1"/>
          </p:cNvPicPr>
          <p:nvPr/>
        </p:nvPicPr>
        <p:blipFill>
          <a:blip r:embed="rId4"/>
          <a:stretch>
            <a:fillRect/>
          </a:stretch>
        </p:blipFill>
        <p:spPr>
          <a:xfrm>
            <a:off x="7138944" y="17652"/>
            <a:ext cx="4276964" cy="6751138"/>
          </a:xfrm>
          <a:prstGeom prst="rect">
            <a:avLst/>
          </a:prstGeom>
        </p:spPr>
      </p:pic>
    </p:spTree>
    <p:extLst>
      <p:ext uri="{BB962C8B-B14F-4D97-AF65-F5344CB8AC3E}">
        <p14:creationId xmlns:p14="http://schemas.microsoft.com/office/powerpoint/2010/main" val="2711045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hansafx.net/blog/wp-content/uploads/2011/06/aramco_logo_new1.jpg"/>
          <p:cNvPicPr>
            <a:picLocks noChangeAspect="1" noChangeArrowheads="1"/>
          </p:cNvPicPr>
          <p:nvPr/>
        </p:nvPicPr>
        <p:blipFill>
          <a:blip r:embed="rId3" cstate="print"/>
          <a:srcRect/>
          <a:stretch>
            <a:fillRect/>
          </a:stretch>
        </p:blipFill>
        <p:spPr bwMode="auto">
          <a:xfrm>
            <a:off x="1676401" y="838200"/>
            <a:ext cx="8760359" cy="3703638"/>
          </a:xfrm>
          <a:prstGeom prst="rect">
            <a:avLst/>
          </a:prstGeom>
          <a:noFill/>
        </p:spPr>
      </p:pic>
    </p:spTree>
    <p:extLst>
      <p:ext uri="{BB962C8B-B14F-4D97-AF65-F5344CB8AC3E}">
        <p14:creationId xmlns:p14="http://schemas.microsoft.com/office/powerpoint/2010/main" val="1563914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http://www.gstatic.com/hostedimg/0da7774a9910b2cb_landing"/>
          <p:cNvPicPr>
            <a:picLocks noChangeAspect="1" noChangeArrowheads="1"/>
          </p:cNvPicPr>
          <p:nvPr/>
        </p:nvPicPr>
        <p:blipFill>
          <a:blip r:embed="rId3" cstate="print"/>
          <a:srcRect/>
          <a:stretch>
            <a:fillRect/>
          </a:stretch>
        </p:blipFill>
        <p:spPr bwMode="auto">
          <a:xfrm>
            <a:off x="2133600" y="304801"/>
            <a:ext cx="8260878" cy="6305805"/>
          </a:xfrm>
          <a:prstGeom prst="rect">
            <a:avLst/>
          </a:prstGeom>
          <a:noFill/>
        </p:spPr>
      </p:pic>
    </p:spTree>
    <p:extLst>
      <p:ext uri="{BB962C8B-B14F-4D97-AF65-F5344CB8AC3E}">
        <p14:creationId xmlns:p14="http://schemas.microsoft.com/office/powerpoint/2010/main" val="3067651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18201" y="-301534"/>
            <a:ext cx="5414430" cy="7398525"/>
          </a:xfrm>
          <a:prstGeom prst="rect">
            <a:avLst/>
          </a:prstGeom>
        </p:spPr>
      </p:pic>
    </p:spTree>
    <p:extLst>
      <p:ext uri="{BB962C8B-B14F-4D97-AF65-F5344CB8AC3E}">
        <p14:creationId xmlns:p14="http://schemas.microsoft.com/office/powerpoint/2010/main" val="29323234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3.bp.blogspot.com/_bBv3uv0MLOA/TQDBM5MFg9I/AAAAAAAAJSA/n150GVpLbIw/s1600/ETTORE%2BMUTI%2B89.jpg"/>
          <p:cNvPicPr>
            <a:picLocks noChangeAspect="1" noChangeArrowheads="1"/>
          </p:cNvPicPr>
          <p:nvPr/>
        </p:nvPicPr>
        <p:blipFill>
          <a:blip r:embed="rId3" cstate="print"/>
          <a:srcRect/>
          <a:stretch>
            <a:fillRect/>
          </a:stretch>
        </p:blipFill>
        <p:spPr bwMode="auto">
          <a:xfrm>
            <a:off x="3124200" y="46014"/>
            <a:ext cx="5638800" cy="6755716"/>
          </a:xfrm>
          <a:prstGeom prst="rect">
            <a:avLst/>
          </a:prstGeom>
          <a:noFill/>
        </p:spPr>
      </p:pic>
    </p:spTree>
    <p:extLst>
      <p:ext uri="{BB962C8B-B14F-4D97-AF65-F5344CB8AC3E}">
        <p14:creationId xmlns:p14="http://schemas.microsoft.com/office/powerpoint/2010/main" val="38181405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0200" y="0"/>
            <a:ext cx="3505200" cy="5234432"/>
          </a:xfrm>
          <a:prstGeom prst="rect">
            <a:avLst/>
          </a:prstGeom>
        </p:spPr>
      </p:pic>
      <p:pic>
        <p:nvPicPr>
          <p:cNvPr id="3" name="Picture 2"/>
          <p:cNvPicPr>
            <a:picLocks noChangeAspect="1"/>
          </p:cNvPicPr>
          <p:nvPr/>
        </p:nvPicPr>
        <p:blipFill>
          <a:blip r:embed="rId3"/>
          <a:stretch>
            <a:fillRect/>
          </a:stretch>
        </p:blipFill>
        <p:spPr>
          <a:xfrm>
            <a:off x="5165953" y="2819400"/>
            <a:ext cx="5495563" cy="4038600"/>
          </a:xfrm>
          <a:prstGeom prst="rect">
            <a:avLst/>
          </a:prstGeom>
        </p:spPr>
      </p:pic>
    </p:spTree>
    <p:extLst>
      <p:ext uri="{BB962C8B-B14F-4D97-AF65-F5344CB8AC3E}">
        <p14:creationId xmlns:p14="http://schemas.microsoft.com/office/powerpoint/2010/main" val="357702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01688" y="117119"/>
            <a:ext cx="9849078" cy="6718960"/>
          </a:xfrm>
          <a:prstGeom prst="rect">
            <a:avLst/>
          </a:prstGeom>
        </p:spPr>
      </p:pic>
    </p:spTree>
    <p:extLst>
      <p:ext uri="{BB962C8B-B14F-4D97-AF65-F5344CB8AC3E}">
        <p14:creationId xmlns:p14="http://schemas.microsoft.com/office/powerpoint/2010/main" val="34155415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FDR on quincy.jpg"/>
          <p:cNvPicPr>
            <a:picLocks noChangeAspect="1" noChangeArrowheads="1"/>
          </p:cNvPicPr>
          <p:nvPr/>
        </p:nvPicPr>
        <p:blipFill>
          <a:blip r:embed="rId3" cstate="print"/>
          <a:srcRect/>
          <a:stretch>
            <a:fillRect/>
          </a:stretch>
        </p:blipFill>
        <p:spPr bwMode="auto">
          <a:xfrm>
            <a:off x="1413538" y="28188"/>
            <a:ext cx="9254462" cy="6448812"/>
          </a:xfrm>
          <a:prstGeom prst="rect">
            <a:avLst/>
          </a:prstGeom>
          <a:noFill/>
        </p:spPr>
      </p:pic>
    </p:spTree>
    <p:extLst>
      <p:ext uri="{BB962C8B-B14F-4D97-AF65-F5344CB8AC3E}">
        <p14:creationId xmlns:p14="http://schemas.microsoft.com/office/powerpoint/2010/main" val="9793335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www.zianet.com/tmorris/dahran1950-web.jpg"/>
          <p:cNvPicPr>
            <a:picLocks noChangeAspect="1" noChangeArrowheads="1"/>
          </p:cNvPicPr>
          <p:nvPr/>
        </p:nvPicPr>
        <p:blipFill>
          <a:blip r:embed="rId3" cstate="print"/>
          <a:srcRect/>
          <a:stretch>
            <a:fillRect/>
          </a:stretch>
        </p:blipFill>
        <p:spPr bwMode="auto">
          <a:xfrm>
            <a:off x="129622" y="169926"/>
            <a:ext cx="12062378" cy="6272438"/>
          </a:xfrm>
          <a:prstGeom prst="rect">
            <a:avLst/>
          </a:prstGeom>
          <a:noFill/>
        </p:spPr>
      </p:pic>
    </p:spTree>
    <p:extLst>
      <p:ext uri="{BB962C8B-B14F-4D97-AF65-F5344CB8AC3E}">
        <p14:creationId xmlns:p14="http://schemas.microsoft.com/office/powerpoint/2010/main" val="4216820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DE campaigning in Maryland"/>
          <p:cNvPicPr>
            <a:picLocks noChangeAspect="1" noChangeArrowheads="1"/>
          </p:cNvPicPr>
          <p:nvPr/>
        </p:nvPicPr>
        <p:blipFill>
          <a:blip r:embed="rId3" cstate="print"/>
          <a:srcRect/>
          <a:stretch>
            <a:fillRect/>
          </a:stretch>
        </p:blipFill>
        <p:spPr bwMode="auto">
          <a:xfrm>
            <a:off x="1981201" y="0"/>
            <a:ext cx="8266667" cy="6797040"/>
          </a:xfrm>
          <a:prstGeom prst="rect">
            <a:avLst/>
          </a:prstGeom>
          <a:noFill/>
        </p:spPr>
      </p:pic>
    </p:spTree>
    <p:extLst>
      <p:ext uri="{BB962C8B-B14F-4D97-AF65-F5344CB8AC3E}">
        <p14:creationId xmlns:p14="http://schemas.microsoft.com/office/powerpoint/2010/main" val="34631687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00200" y="2754"/>
            <a:ext cx="4606406" cy="3121446"/>
          </a:xfrm>
          <a:prstGeom prst="rect">
            <a:avLst/>
          </a:prstGeom>
        </p:spPr>
      </p:pic>
      <p:pic>
        <p:nvPicPr>
          <p:cNvPr id="3" name="Picture 2"/>
          <p:cNvPicPr>
            <a:picLocks noChangeAspect="1"/>
          </p:cNvPicPr>
          <p:nvPr/>
        </p:nvPicPr>
        <p:blipFill>
          <a:blip r:embed="rId4"/>
          <a:stretch>
            <a:fillRect/>
          </a:stretch>
        </p:blipFill>
        <p:spPr>
          <a:xfrm>
            <a:off x="5770231" y="3048000"/>
            <a:ext cx="4909705" cy="3810000"/>
          </a:xfrm>
          <a:prstGeom prst="rect">
            <a:avLst/>
          </a:prstGeom>
        </p:spPr>
      </p:pic>
    </p:spTree>
    <p:extLst>
      <p:ext uri="{BB962C8B-B14F-4D97-AF65-F5344CB8AC3E}">
        <p14:creationId xmlns:p14="http://schemas.microsoft.com/office/powerpoint/2010/main" val="2811415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4061" y="5604"/>
            <a:ext cx="8596848" cy="6852395"/>
          </a:xfrm>
          <a:prstGeom prst="rect">
            <a:avLst/>
          </a:prstGeom>
        </p:spPr>
      </p:pic>
    </p:spTree>
    <p:extLst>
      <p:ext uri="{BB962C8B-B14F-4D97-AF65-F5344CB8AC3E}">
        <p14:creationId xmlns:p14="http://schemas.microsoft.com/office/powerpoint/2010/main" val="3570309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img.timeinc.net/time/magazine/archive/covers/1963/1101630329_400.jpg"/>
          <p:cNvPicPr>
            <a:picLocks noChangeAspect="1" noChangeArrowheads="1"/>
          </p:cNvPicPr>
          <p:nvPr/>
        </p:nvPicPr>
        <p:blipFill>
          <a:blip r:embed="rId3" cstate="print"/>
          <a:srcRect/>
          <a:stretch>
            <a:fillRect/>
          </a:stretch>
        </p:blipFill>
        <p:spPr bwMode="auto">
          <a:xfrm>
            <a:off x="3812894" y="35052"/>
            <a:ext cx="5178707" cy="6822948"/>
          </a:xfrm>
          <a:prstGeom prst="rect">
            <a:avLst/>
          </a:prstGeom>
          <a:noFill/>
        </p:spPr>
      </p:pic>
    </p:spTree>
    <p:extLst>
      <p:ext uri="{BB962C8B-B14F-4D97-AF65-F5344CB8AC3E}">
        <p14:creationId xmlns:p14="http://schemas.microsoft.com/office/powerpoint/2010/main" val="5413670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le:Benbella-Atassi-Nasser-1963-Cairo.jpg"/>
          <p:cNvPicPr>
            <a:picLocks noChangeAspect="1" noChangeArrowheads="1"/>
          </p:cNvPicPr>
          <p:nvPr/>
        </p:nvPicPr>
        <p:blipFill>
          <a:blip r:embed="rId3" cstate="print"/>
          <a:srcRect/>
          <a:stretch>
            <a:fillRect/>
          </a:stretch>
        </p:blipFill>
        <p:spPr bwMode="auto">
          <a:xfrm>
            <a:off x="2133600" y="-25280"/>
            <a:ext cx="8229600" cy="6903078"/>
          </a:xfrm>
          <a:prstGeom prst="rect">
            <a:avLst/>
          </a:prstGeom>
          <a:noFill/>
        </p:spPr>
      </p:pic>
    </p:spTree>
    <p:extLst>
      <p:ext uri="{BB962C8B-B14F-4D97-AF65-F5344CB8AC3E}">
        <p14:creationId xmlns:p14="http://schemas.microsoft.com/office/powerpoint/2010/main" val="671534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0"/>
            <a:ext cx="8001000" cy="6463308"/>
          </a:xfrm>
          <a:prstGeom prst="rect">
            <a:avLst/>
          </a:prstGeom>
          <a:noFill/>
        </p:spPr>
        <p:txBody>
          <a:bodyPr wrap="square" rtlCol="0">
            <a:spAutoFit/>
          </a:bodyPr>
          <a:lstStyle/>
          <a:p>
            <a:r>
              <a:rPr lang="en-US" b="1" cap="small" dirty="0">
                <a:solidFill>
                  <a:prstClr val="black"/>
                </a:solidFill>
              </a:rPr>
              <a:t>            	 President Kennedy:</a:t>
            </a:r>
            <a:r>
              <a:rPr lang="en-US" dirty="0">
                <a:solidFill>
                  <a:prstClr val="black"/>
                </a:solidFill>
              </a:rPr>
              <a:t> So let’s see what kind of a message we can get out to them, which carries some force to them, as if our concern is not totally the Israelis. It may be that we’ll want to come out with some sort of a guarantee next week, or reinforcement of the Tripartite [Agreement, between Britain, France, and the US]. But we want it to be understood in advance that it’s not just because of our concern about Israel.</a:t>
            </a:r>
          </a:p>
          <a:p>
            <a:r>
              <a:rPr lang="en-US" dirty="0">
                <a:solidFill>
                  <a:prstClr val="black"/>
                </a:solidFill>
              </a:rPr>
              <a:t>	Really our concern is mutual, because the peril is mutual—that the Israelis will move in a preemptive way at a time when they have the power; [and] that therefore, the fellow who’s really in more trouble is Nasser, not so much the Israelis. We would certainly want to get that point [across]—that that’s the way it looks to us, and that therefore any Tripartite guarantee would at least carry with it an appearance of, as I said, mutuality.</a:t>
            </a:r>
          </a:p>
          <a:p>
            <a:r>
              <a:rPr lang="en-US" dirty="0">
                <a:solidFill>
                  <a:prstClr val="black"/>
                </a:solidFill>
              </a:rPr>
              <a:t>	Now, the other thing is what we can do about the Jordanians—what we ought to try to do with the British. I think we ought to encourage the British to be more ready to move under some conditions. After all, this has been their traditional area: we’re not supposed to do everything.</a:t>
            </a:r>
          </a:p>
          <a:p>
            <a:r>
              <a:rPr lang="en-US" dirty="0">
                <a:solidFill>
                  <a:prstClr val="black"/>
                </a:solidFill>
              </a:rPr>
              <a:t>	So let’s get [British ambassador to the US] David </a:t>
            </a:r>
            <a:r>
              <a:rPr lang="en-US" dirty="0" err="1">
                <a:solidFill>
                  <a:prstClr val="black"/>
                </a:solidFill>
              </a:rPr>
              <a:t>Ormsby</a:t>
            </a:r>
            <a:r>
              <a:rPr lang="en-US" dirty="0">
                <a:solidFill>
                  <a:prstClr val="black"/>
                </a:solidFill>
              </a:rPr>
              <a:t>-Gore—</a:t>
            </a:r>
          </a:p>
          <a:p>
            <a:r>
              <a:rPr lang="en-US" b="1" cap="small" dirty="0">
                <a:solidFill>
                  <a:prstClr val="black"/>
                </a:solidFill>
              </a:rPr>
              <a:t>                 George Ball:</a:t>
            </a:r>
            <a:r>
              <a:rPr lang="en-US" dirty="0">
                <a:solidFill>
                  <a:prstClr val="black"/>
                </a:solidFill>
              </a:rPr>
              <a:t> I talked to David already this morning, and told him we’d [</a:t>
            </a:r>
            <a:r>
              <a:rPr lang="en-US" i="1" dirty="0">
                <a:solidFill>
                  <a:prstClr val="black"/>
                </a:solidFill>
              </a:rPr>
              <a:t>unclear</a:t>
            </a:r>
            <a:r>
              <a:rPr lang="en-US" dirty="0">
                <a:solidFill>
                  <a:prstClr val="black"/>
                </a:solidFill>
              </a:rPr>
              <a:t>], so I’ll get moving—</a:t>
            </a:r>
          </a:p>
          <a:p>
            <a:r>
              <a:rPr lang="en-US" b="1" cap="small" dirty="0">
                <a:solidFill>
                  <a:prstClr val="black"/>
                </a:solidFill>
              </a:rPr>
              <a:t>                President Kennedy:</a:t>
            </a:r>
            <a:r>
              <a:rPr lang="en-US" dirty="0">
                <a:solidFill>
                  <a:prstClr val="black"/>
                </a:solidFill>
              </a:rPr>
              <a:t>  Well, I think we can say that we could visualize a situation where we’d have to have somebody move in. it seems to me it ought to be the British.</a:t>
            </a:r>
          </a:p>
          <a:p>
            <a:endParaRPr lang="en-US" dirty="0">
              <a:solidFill>
                <a:prstClr val="black"/>
              </a:solidFill>
            </a:endParaRPr>
          </a:p>
        </p:txBody>
      </p:sp>
      <p:pic>
        <p:nvPicPr>
          <p:cNvPr id="3" name="4--kennedy european allies jorda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5791200"/>
            <a:ext cx="609600" cy="609600"/>
          </a:xfrm>
          <a:prstGeom prst="rect">
            <a:avLst/>
          </a:prstGeom>
        </p:spPr>
      </p:pic>
    </p:spTree>
    <p:extLst>
      <p:ext uri="{BB962C8B-B14F-4D97-AF65-F5344CB8AC3E}">
        <p14:creationId xmlns:p14="http://schemas.microsoft.com/office/powerpoint/2010/main" val="22472700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02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File:Yemeni coup.jpg"/>
          <p:cNvPicPr>
            <a:picLocks noChangeAspect="1" noChangeArrowheads="1"/>
          </p:cNvPicPr>
          <p:nvPr/>
        </p:nvPicPr>
        <p:blipFill>
          <a:blip r:embed="rId3" cstate="print"/>
          <a:srcRect/>
          <a:stretch>
            <a:fillRect/>
          </a:stretch>
        </p:blipFill>
        <p:spPr bwMode="auto">
          <a:xfrm>
            <a:off x="2438400" y="1219200"/>
            <a:ext cx="7949212" cy="4899310"/>
          </a:xfrm>
          <a:prstGeom prst="rect">
            <a:avLst/>
          </a:prstGeom>
          <a:noFill/>
        </p:spPr>
      </p:pic>
    </p:spTree>
    <p:extLst>
      <p:ext uri="{BB962C8B-B14F-4D97-AF65-F5344CB8AC3E}">
        <p14:creationId xmlns:p14="http://schemas.microsoft.com/office/powerpoint/2010/main" val="42354744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File:Colonel Hassan Ali Kamal.jpg"/>
          <p:cNvPicPr>
            <a:picLocks noChangeAspect="1" noChangeArrowheads="1"/>
          </p:cNvPicPr>
          <p:nvPr/>
        </p:nvPicPr>
        <p:blipFill>
          <a:blip r:embed="rId3" cstate="print"/>
          <a:srcRect/>
          <a:stretch>
            <a:fillRect/>
          </a:stretch>
        </p:blipFill>
        <p:spPr bwMode="auto">
          <a:xfrm>
            <a:off x="2286000" y="609601"/>
            <a:ext cx="7620000" cy="5457825"/>
          </a:xfrm>
          <a:prstGeom prst="rect">
            <a:avLst/>
          </a:prstGeom>
          <a:noFill/>
        </p:spPr>
      </p:pic>
    </p:spTree>
    <p:extLst>
      <p:ext uri="{BB962C8B-B14F-4D97-AF65-F5344CB8AC3E}">
        <p14:creationId xmlns:p14="http://schemas.microsoft.com/office/powerpoint/2010/main" val="10228448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File:Yemencivilwar.png"/>
          <p:cNvPicPr>
            <a:picLocks noChangeAspect="1" noChangeArrowheads="1"/>
          </p:cNvPicPr>
          <p:nvPr/>
        </p:nvPicPr>
        <p:blipFill>
          <a:blip r:embed="rId3" cstate="print"/>
          <a:srcRect/>
          <a:stretch>
            <a:fillRect/>
          </a:stretch>
        </p:blipFill>
        <p:spPr bwMode="auto">
          <a:xfrm>
            <a:off x="2209800" y="-52569"/>
            <a:ext cx="8458200" cy="6846571"/>
          </a:xfrm>
          <a:prstGeom prst="rect">
            <a:avLst/>
          </a:prstGeom>
          <a:noFill/>
        </p:spPr>
      </p:pic>
    </p:spTree>
    <p:extLst>
      <p:ext uri="{BB962C8B-B14F-4D97-AF65-F5344CB8AC3E}">
        <p14:creationId xmlns:p14="http://schemas.microsoft.com/office/powerpoint/2010/main" val="7595656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10032" y="50730"/>
            <a:ext cx="8905568" cy="6807270"/>
          </a:xfrm>
          <a:prstGeom prst="rect">
            <a:avLst/>
          </a:prstGeom>
        </p:spPr>
      </p:pic>
    </p:spTree>
    <p:extLst>
      <p:ext uri="{BB962C8B-B14F-4D97-AF65-F5344CB8AC3E}">
        <p14:creationId xmlns:p14="http://schemas.microsoft.com/office/powerpoint/2010/main" val="4911759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48690" y="144927"/>
            <a:ext cx="9053945" cy="6611762"/>
          </a:xfrm>
          <a:prstGeom prst="rect">
            <a:avLst/>
          </a:prstGeom>
        </p:spPr>
      </p:pic>
    </p:spTree>
    <p:extLst>
      <p:ext uri="{BB962C8B-B14F-4D97-AF65-F5344CB8AC3E}">
        <p14:creationId xmlns:p14="http://schemas.microsoft.com/office/powerpoint/2010/main" val="21318984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radfanhunters.co.uk/Operations-1417/Fort%20Harib_pre-strike_28-03-64_RD.jpg"/>
          <p:cNvPicPr>
            <a:picLocks noChangeAspect="1" noChangeArrowheads="1"/>
          </p:cNvPicPr>
          <p:nvPr/>
        </p:nvPicPr>
        <p:blipFill>
          <a:blip r:embed="rId3" cstate="print"/>
          <a:srcRect/>
          <a:stretch>
            <a:fillRect/>
          </a:stretch>
        </p:blipFill>
        <p:spPr bwMode="auto">
          <a:xfrm>
            <a:off x="1524000" y="533400"/>
            <a:ext cx="9029700" cy="6019800"/>
          </a:xfrm>
          <a:prstGeom prst="rect">
            <a:avLst/>
          </a:prstGeom>
          <a:noFill/>
        </p:spPr>
      </p:pic>
    </p:spTree>
    <p:extLst>
      <p:ext uri="{BB962C8B-B14F-4D97-AF65-F5344CB8AC3E}">
        <p14:creationId xmlns:p14="http://schemas.microsoft.com/office/powerpoint/2010/main" val="30778475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228601"/>
            <a:ext cx="7696200" cy="6217087"/>
          </a:xfrm>
          <a:prstGeom prst="rect">
            <a:avLst/>
          </a:prstGeom>
          <a:noFill/>
        </p:spPr>
        <p:txBody>
          <a:bodyPr wrap="square" rtlCol="0">
            <a:spAutoFit/>
          </a:bodyPr>
          <a:lstStyle/>
          <a:p>
            <a:pPr algn="ctr"/>
            <a:r>
              <a:rPr lang="en-US" sz="2000" dirty="0">
                <a:solidFill>
                  <a:prstClr val="black"/>
                </a:solidFill>
              </a:rPr>
              <a:t>UN Resolution 188</a:t>
            </a:r>
          </a:p>
          <a:p>
            <a:endParaRPr lang="en-US" sz="2000" dirty="0">
              <a:solidFill>
                <a:prstClr val="black"/>
              </a:solidFill>
            </a:endParaRPr>
          </a:p>
          <a:p>
            <a:r>
              <a:rPr lang="en-US" sz="2000" i="1" dirty="0">
                <a:solidFill>
                  <a:prstClr val="black"/>
                </a:solidFill>
              </a:rPr>
              <a:t>The Security Council,</a:t>
            </a:r>
            <a:endParaRPr lang="en-US" sz="2000" dirty="0">
              <a:solidFill>
                <a:prstClr val="black"/>
              </a:solidFill>
            </a:endParaRPr>
          </a:p>
          <a:p>
            <a:r>
              <a:rPr lang="en-US" sz="2000" i="1" dirty="0">
                <a:solidFill>
                  <a:prstClr val="black"/>
                </a:solidFill>
              </a:rPr>
              <a:t>Having considered</a:t>
            </a:r>
            <a:r>
              <a:rPr lang="en-US" sz="2000" dirty="0">
                <a:solidFill>
                  <a:prstClr val="black"/>
                </a:solidFill>
              </a:rPr>
              <a:t> the complaint of the Yemen Arab Republic regarding the British air attack on Yemeni territory on 28 March 1964,</a:t>
            </a:r>
          </a:p>
          <a:p>
            <a:r>
              <a:rPr lang="en-US" sz="2000" i="1" dirty="0">
                <a:solidFill>
                  <a:prstClr val="black"/>
                </a:solidFill>
              </a:rPr>
              <a:t>Deeply concerned</a:t>
            </a:r>
            <a:r>
              <a:rPr lang="en-US" sz="2000" dirty="0">
                <a:solidFill>
                  <a:prstClr val="black"/>
                </a:solidFill>
              </a:rPr>
              <a:t> a the serious situation prevailing in the area,</a:t>
            </a:r>
          </a:p>
          <a:p>
            <a:r>
              <a:rPr lang="en-US" sz="2000" i="1" dirty="0">
                <a:solidFill>
                  <a:prstClr val="black"/>
                </a:solidFill>
              </a:rPr>
              <a:t>Recalling</a:t>
            </a:r>
            <a:r>
              <a:rPr lang="en-US" sz="2000" dirty="0">
                <a:solidFill>
                  <a:prstClr val="black"/>
                </a:solidFill>
              </a:rPr>
              <a:t> Article 2, paragraphs 3 and 4, of the Charter of the United Nations,</a:t>
            </a:r>
          </a:p>
          <a:p>
            <a:r>
              <a:rPr lang="en-US" sz="2000" i="1" dirty="0">
                <a:solidFill>
                  <a:prstClr val="black"/>
                </a:solidFill>
              </a:rPr>
              <a:t>Having heard</a:t>
            </a:r>
            <a:r>
              <a:rPr lang="en-US" sz="2000" dirty="0">
                <a:solidFill>
                  <a:prstClr val="black"/>
                </a:solidFill>
              </a:rPr>
              <a:t> the statements made in the Security Council on this matter,</a:t>
            </a:r>
          </a:p>
          <a:p>
            <a:r>
              <a:rPr lang="en-US" sz="2000" dirty="0">
                <a:solidFill>
                  <a:srgbClr val="FF0000"/>
                </a:solidFill>
              </a:rPr>
              <a:t>1. </a:t>
            </a:r>
            <a:r>
              <a:rPr lang="en-US" sz="2000" i="1" dirty="0">
                <a:solidFill>
                  <a:srgbClr val="FF0000"/>
                </a:solidFill>
              </a:rPr>
              <a:t>Condemns</a:t>
            </a:r>
            <a:r>
              <a:rPr lang="en-US" sz="2000" dirty="0">
                <a:solidFill>
                  <a:srgbClr val="FF0000"/>
                </a:solidFill>
              </a:rPr>
              <a:t> reprisals as incompatible with the purposes and principles of the United Nations;</a:t>
            </a:r>
          </a:p>
          <a:p>
            <a:r>
              <a:rPr lang="en-US" sz="2000" dirty="0">
                <a:solidFill>
                  <a:srgbClr val="FF0000"/>
                </a:solidFill>
              </a:rPr>
              <a:t>2. </a:t>
            </a:r>
            <a:r>
              <a:rPr lang="en-US" sz="2000" i="1" dirty="0">
                <a:solidFill>
                  <a:srgbClr val="FF0000"/>
                </a:solidFill>
              </a:rPr>
              <a:t>Deplores</a:t>
            </a:r>
            <a:r>
              <a:rPr lang="en-US" sz="2000" dirty="0">
                <a:solidFill>
                  <a:srgbClr val="FF0000"/>
                </a:solidFill>
              </a:rPr>
              <a:t> the British military action at </a:t>
            </a:r>
            <a:r>
              <a:rPr lang="en-US" sz="2000" dirty="0" err="1">
                <a:solidFill>
                  <a:srgbClr val="FF0000"/>
                </a:solidFill>
              </a:rPr>
              <a:t>Harib</a:t>
            </a:r>
            <a:r>
              <a:rPr lang="en-US" sz="2000" dirty="0">
                <a:solidFill>
                  <a:srgbClr val="FF0000"/>
                </a:solidFill>
              </a:rPr>
              <a:t> on 28 March 1964</a:t>
            </a:r>
          </a:p>
          <a:p>
            <a:r>
              <a:rPr lang="en-US" sz="2000" dirty="0">
                <a:solidFill>
                  <a:prstClr val="black"/>
                </a:solidFill>
              </a:rPr>
              <a:t>3. </a:t>
            </a:r>
            <a:r>
              <a:rPr lang="en-US" sz="2000" i="1" dirty="0">
                <a:solidFill>
                  <a:prstClr val="black"/>
                </a:solidFill>
              </a:rPr>
              <a:t>Deplores</a:t>
            </a:r>
            <a:r>
              <a:rPr lang="en-US" sz="2000" dirty="0">
                <a:solidFill>
                  <a:prstClr val="black"/>
                </a:solidFill>
              </a:rPr>
              <a:t> all attacks and incidents which have occurred in the area;</a:t>
            </a:r>
          </a:p>
          <a:p>
            <a:r>
              <a:rPr lang="en-US" sz="2000" dirty="0">
                <a:solidFill>
                  <a:prstClr val="black"/>
                </a:solidFill>
              </a:rPr>
              <a:t>4. </a:t>
            </a:r>
            <a:r>
              <a:rPr lang="en-US" sz="2000" i="1" dirty="0">
                <a:solidFill>
                  <a:prstClr val="black"/>
                </a:solidFill>
              </a:rPr>
              <a:t>Calls upon</a:t>
            </a:r>
            <a:r>
              <a:rPr lang="en-US" sz="2000" dirty="0">
                <a:solidFill>
                  <a:prstClr val="black"/>
                </a:solidFill>
              </a:rPr>
              <a:t> the Yemen Arab Republic and the United Kingdom of Great Britain and Northern Ireland to exercise the maximum restraint in order to avoid further incidents and to restore peace in the area:</a:t>
            </a:r>
          </a:p>
          <a:p>
            <a:r>
              <a:rPr lang="en-US" sz="2000" dirty="0">
                <a:solidFill>
                  <a:prstClr val="black"/>
                </a:solidFill>
              </a:rPr>
              <a:t>5. </a:t>
            </a:r>
            <a:r>
              <a:rPr lang="en-US" sz="2000" i="1" dirty="0">
                <a:solidFill>
                  <a:prstClr val="black"/>
                </a:solidFill>
              </a:rPr>
              <a:t>Requests</a:t>
            </a:r>
            <a:r>
              <a:rPr lang="en-US" sz="2000" dirty="0">
                <a:solidFill>
                  <a:prstClr val="black"/>
                </a:solidFill>
              </a:rPr>
              <a:t> the Secretary-General to use his good offices to try to settle outstanding issues, in agreement with the two parties.</a:t>
            </a:r>
          </a:p>
          <a:p>
            <a:endParaRPr lang="en-US" dirty="0">
              <a:solidFill>
                <a:prstClr val="black"/>
              </a:solidFill>
            </a:endParaRPr>
          </a:p>
        </p:txBody>
      </p:sp>
    </p:spTree>
    <p:extLst>
      <p:ext uri="{BB962C8B-B14F-4D97-AF65-F5344CB8AC3E}">
        <p14:creationId xmlns:p14="http://schemas.microsoft.com/office/powerpoint/2010/main" val="26926322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152400"/>
            <a:ext cx="7848600" cy="6063198"/>
          </a:xfrm>
          <a:prstGeom prst="rect">
            <a:avLst/>
          </a:prstGeom>
          <a:noFill/>
        </p:spPr>
        <p:txBody>
          <a:bodyPr wrap="square" rtlCol="0">
            <a:spAutoFit/>
          </a:bodyPr>
          <a:lstStyle/>
          <a:p>
            <a:pPr fontAlgn="base"/>
            <a:r>
              <a:rPr lang="en-US" sz="1400" b="1" cap="small" dirty="0">
                <a:solidFill>
                  <a:prstClr val="black"/>
                </a:solidFill>
              </a:rPr>
              <a:t>	</a:t>
            </a:r>
            <a:r>
              <a:rPr lang="en-US" sz="1500" b="1" cap="small" dirty="0">
                <a:solidFill>
                  <a:prstClr val="black"/>
                </a:solidFill>
              </a:rPr>
              <a:t>Dean Rusk:</a:t>
            </a:r>
            <a:r>
              <a:rPr lang="en-US" sz="1500" dirty="0">
                <a:solidFill>
                  <a:prstClr val="black"/>
                </a:solidFill>
              </a:rPr>
              <a:t> In a lot of places here . . . He [Nasser] has not performed in Yemen, he is undermining us in the </a:t>
            </a:r>
            <a:r>
              <a:rPr lang="en-US" sz="1500" dirty="0" err="1">
                <a:solidFill>
                  <a:prstClr val="black"/>
                </a:solidFill>
              </a:rPr>
              <a:t>Wheelus</a:t>
            </a:r>
            <a:r>
              <a:rPr lang="en-US" sz="1500" dirty="0">
                <a:solidFill>
                  <a:prstClr val="black"/>
                </a:solidFill>
              </a:rPr>
              <a:t> Base [in Libya], and he is pitching this arms race into the Near East.</a:t>
            </a:r>
          </a:p>
          <a:p>
            <a:pPr fontAlgn="base"/>
            <a:r>
              <a:rPr lang="en-US" sz="1500" dirty="0">
                <a:solidFill>
                  <a:prstClr val="black"/>
                </a:solidFill>
              </a:rPr>
              <a:t> 	</a:t>
            </a:r>
            <a:r>
              <a:rPr lang="en-US" sz="1500" b="1" cap="small" dirty="0">
                <a:solidFill>
                  <a:prstClr val="black"/>
                </a:solidFill>
              </a:rPr>
              <a:t>President Johnson:</a:t>
            </a:r>
            <a:r>
              <a:rPr lang="en-US" sz="1500" dirty="0">
                <a:solidFill>
                  <a:prstClr val="black"/>
                </a:solidFill>
              </a:rPr>
              <a:t> Well, this [vote on the pending UN resolution] is not going to help us with him, is it?</a:t>
            </a:r>
          </a:p>
          <a:p>
            <a:pPr fontAlgn="base"/>
            <a:r>
              <a:rPr lang="en-US" sz="1500" dirty="0">
                <a:solidFill>
                  <a:prstClr val="black"/>
                </a:solidFill>
              </a:rPr>
              <a:t> 	</a:t>
            </a:r>
            <a:r>
              <a:rPr lang="en-US" sz="1500" b="1" cap="small" dirty="0">
                <a:solidFill>
                  <a:prstClr val="black"/>
                </a:solidFill>
              </a:rPr>
              <a:t>Rusk:</a:t>
            </a:r>
            <a:r>
              <a:rPr lang="en-US" sz="1500" dirty="0">
                <a:solidFill>
                  <a:prstClr val="black"/>
                </a:solidFill>
              </a:rPr>
              <a:t>  But I think it's important for Nasser to know that we're not … that he mustn't take us for granted on these things … I think an abstention on this is something of a warning to Nasser that we're coming close to the end of the trail on this business.</a:t>
            </a:r>
          </a:p>
          <a:p>
            <a:pPr fontAlgn="base"/>
            <a:r>
              <a:rPr lang="en-US" sz="1500" dirty="0">
                <a:solidFill>
                  <a:prstClr val="black"/>
                </a:solidFill>
              </a:rPr>
              <a:t> 	</a:t>
            </a:r>
            <a:r>
              <a:rPr lang="en-US" sz="1500" b="1" cap="small" dirty="0">
                <a:solidFill>
                  <a:prstClr val="black"/>
                </a:solidFill>
              </a:rPr>
              <a:t>President Johnson:</a:t>
            </a:r>
            <a:r>
              <a:rPr lang="en-US" sz="1500" dirty="0">
                <a:solidFill>
                  <a:prstClr val="black"/>
                </a:solidFill>
              </a:rPr>
              <a:t>  Don't you think they'll pound us like hell all over the United Nations and all over the papers of the country?</a:t>
            </a:r>
          </a:p>
          <a:p>
            <a:pPr fontAlgn="base"/>
            <a:r>
              <a:rPr lang="en-US" sz="1500" dirty="0">
                <a:solidFill>
                  <a:prstClr val="black"/>
                </a:solidFill>
              </a:rPr>
              <a:t> 	</a:t>
            </a:r>
            <a:r>
              <a:rPr lang="en-US" sz="1500" b="1" cap="small" dirty="0">
                <a:solidFill>
                  <a:prstClr val="black"/>
                </a:solidFill>
              </a:rPr>
              <a:t>Rusk:</a:t>
            </a:r>
            <a:r>
              <a:rPr lang="en-US" sz="1500" dirty="0">
                <a:solidFill>
                  <a:prstClr val="black"/>
                </a:solidFill>
              </a:rPr>
              <a:t> Oh, I think that there will be … there will be … </a:t>
            </a:r>
          </a:p>
          <a:p>
            <a:pPr fontAlgn="base"/>
            <a:r>
              <a:rPr lang="en-US" sz="1500" dirty="0">
                <a:solidFill>
                  <a:prstClr val="black"/>
                </a:solidFill>
              </a:rPr>
              <a:t> 	</a:t>
            </a:r>
            <a:r>
              <a:rPr lang="en-US" sz="1500" b="1" cap="small" dirty="0">
                <a:solidFill>
                  <a:prstClr val="black"/>
                </a:solidFill>
              </a:rPr>
              <a:t>President Johnson:</a:t>
            </a:r>
            <a:r>
              <a:rPr lang="en-US" sz="1500" dirty="0">
                <a:solidFill>
                  <a:prstClr val="black"/>
                </a:solidFill>
              </a:rPr>
              <a:t> [UN ambassador Adlai] Stevenson will be running around raising hell like he was about the Venezuela delegation, won't he?</a:t>
            </a:r>
          </a:p>
          <a:p>
            <a:pPr fontAlgn="base"/>
            <a:r>
              <a:rPr lang="en-US" sz="1500" b="1" cap="small" dirty="0">
                <a:solidFill>
                  <a:prstClr val="black"/>
                </a:solidFill>
              </a:rPr>
              <a:t> </a:t>
            </a:r>
            <a:r>
              <a:rPr lang="en-US" sz="1500" dirty="0">
                <a:solidFill>
                  <a:prstClr val="black"/>
                </a:solidFill>
              </a:rPr>
              <a:t>	</a:t>
            </a:r>
            <a:r>
              <a:rPr lang="en-US" sz="1500" b="1" cap="small" dirty="0">
                <a:solidFill>
                  <a:prstClr val="black"/>
                </a:solidFill>
              </a:rPr>
              <a:t>Rusk:</a:t>
            </a:r>
            <a:r>
              <a:rPr lang="en-US" sz="1500" dirty="0">
                <a:solidFill>
                  <a:prstClr val="black"/>
                </a:solidFill>
              </a:rPr>
              <a:t> Oh, I think he will be … he will be personally unhappy for two or three days, but I don't think there's going to be any major press campaign picking this up.</a:t>
            </a:r>
          </a:p>
          <a:p>
            <a:pPr fontAlgn="base"/>
            <a:r>
              <a:rPr lang="en-US" sz="1500" dirty="0">
                <a:solidFill>
                  <a:prstClr val="black"/>
                </a:solidFill>
              </a:rPr>
              <a:t> 	</a:t>
            </a:r>
            <a:r>
              <a:rPr lang="en-US" sz="1500" b="1" cap="small" dirty="0">
                <a:solidFill>
                  <a:prstClr val="black"/>
                </a:solidFill>
              </a:rPr>
              <a:t>President Johnson:</a:t>
            </a:r>
            <a:r>
              <a:rPr lang="en-US" sz="1500" dirty="0">
                <a:solidFill>
                  <a:prstClr val="black"/>
                </a:solidFill>
              </a:rPr>
              <a:t> Have you already told him what to do?</a:t>
            </a:r>
          </a:p>
          <a:p>
            <a:pPr fontAlgn="base"/>
            <a:r>
              <a:rPr lang="en-US" sz="1500" dirty="0">
                <a:solidFill>
                  <a:prstClr val="black"/>
                </a:solidFill>
              </a:rPr>
              <a:t>	</a:t>
            </a:r>
            <a:r>
              <a:rPr lang="en-US" sz="1500" b="1" cap="small" dirty="0">
                <a:solidFill>
                  <a:prstClr val="black"/>
                </a:solidFill>
              </a:rPr>
              <a:t> Rusk:</a:t>
            </a:r>
            <a:r>
              <a:rPr lang="en-US" sz="1500" dirty="0">
                <a:solidFill>
                  <a:prstClr val="black"/>
                </a:solidFill>
              </a:rPr>
              <a:t> Yes. Well, I told him—we had an instruction for him several days ago not to have a resolution that condemned the British, and this does. It says it “deplores”—this thing the other day—but to express a general regret about violence along that frontier. </a:t>
            </a:r>
          </a:p>
          <a:p>
            <a:pPr fontAlgn="base"/>
            <a:r>
              <a:rPr lang="en-US" sz="1500" dirty="0">
                <a:solidFill>
                  <a:prstClr val="black"/>
                </a:solidFill>
              </a:rPr>
              <a:t>	The resolution went beyond the point where we felt we could, in our total interests here, support it. But as it now stands, he is willing to—he is ready to do what we talked about this morning. But he just wanted to be sure that you knew that it’s a close, balanced decision, and that he had some concern about it. </a:t>
            </a:r>
          </a:p>
          <a:p>
            <a:pPr fontAlgn="base"/>
            <a:r>
              <a:rPr lang="en-US" sz="1500" dirty="0">
                <a:solidFill>
                  <a:prstClr val="black"/>
                </a:solidFill>
              </a:rPr>
              <a:t>	</a:t>
            </a:r>
            <a:r>
              <a:rPr lang="en-US" sz="1500" b="1" cap="small" dirty="0">
                <a:solidFill>
                  <a:prstClr val="black"/>
                </a:solidFill>
              </a:rPr>
              <a:t> President Johnson:</a:t>
            </a:r>
            <a:r>
              <a:rPr lang="en-US" sz="1500" dirty="0">
                <a:solidFill>
                  <a:prstClr val="black"/>
                </a:solidFill>
              </a:rPr>
              <a:t> Well, you just tell him that I do know, but I knew at the last minute. Didn’t know anything about it beforehand, I don’t know anything else.  </a:t>
            </a:r>
          </a:p>
          <a:p>
            <a:endParaRPr lang="en-US" sz="1400" dirty="0">
              <a:solidFill>
                <a:prstClr val="black"/>
              </a:solidFill>
            </a:endParaRPr>
          </a:p>
          <a:p>
            <a:endParaRPr lang="en-US" sz="1400" dirty="0">
              <a:solidFill>
                <a:prstClr val="black"/>
              </a:solidFill>
            </a:endParaRPr>
          </a:p>
        </p:txBody>
      </p:sp>
      <p:pic>
        <p:nvPicPr>
          <p:cNvPr id="4" name="4-lbj-rusk-yemen-apr 6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57509" y="5605998"/>
            <a:ext cx="609600" cy="609600"/>
          </a:xfrm>
          <a:prstGeom prst="rect">
            <a:avLst/>
          </a:prstGeom>
        </p:spPr>
      </p:pic>
    </p:spTree>
    <p:extLst>
      <p:ext uri="{BB962C8B-B14F-4D97-AF65-F5344CB8AC3E}">
        <p14:creationId xmlns:p14="http://schemas.microsoft.com/office/powerpoint/2010/main" val="23494657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95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carnegieendowment.org/img/map_yemen.gif"/>
          <p:cNvPicPr>
            <a:picLocks noChangeAspect="1" noChangeArrowheads="1"/>
          </p:cNvPicPr>
          <p:nvPr/>
        </p:nvPicPr>
        <p:blipFill>
          <a:blip r:embed="rId3" cstate="print"/>
          <a:srcRect/>
          <a:stretch>
            <a:fillRect/>
          </a:stretch>
        </p:blipFill>
        <p:spPr bwMode="auto">
          <a:xfrm>
            <a:off x="1524000" y="381000"/>
            <a:ext cx="9220200" cy="6146800"/>
          </a:xfrm>
          <a:prstGeom prst="rect">
            <a:avLst/>
          </a:prstGeom>
          <a:noFill/>
        </p:spPr>
      </p:pic>
    </p:spTree>
    <p:extLst>
      <p:ext uri="{BB962C8B-B14F-4D97-AF65-F5344CB8AC3E}">
        <p14:creationId xmlns:p14="http://schemas.microsoft.com/office/powerpoint/2010/main" val="32313353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99050" y="254776"/>
            <a:ext cx="5083842" cy="6488923"/>
          </a:xfrm>
          <a:prstGeom prst="rect">
            <a:avLst/>
          </a:prstGeom>
        </p:spPr>
      </p:pic>
    </p:spTree>
    <p:extLst>
      <p:ext uri="{BB962C8B-B14F-4D97-AF65-F5344CB8AC3E}">
        <p14:creationId xmlns:p14="http://schemas.microsoft.com/office/powerpoint/2010/main" val="339383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22850" y="177119"/>
            <a:ext cx="8229067" cy="6597754"/>
          </a:xfrm>
          <a:prstGeom prst="rect">
            <a:avLst/>
          </a:prstGeom>
        </p:spPr>
      </p:pic>
    </p:spTree>
    <p:extLst>
      <p:ext uri="{BB962C8B-B14F-4D97-AF65-F5344CB8AC3E}">
        <p14:creationId xmlns:p14="http://schemas.microsoft.com/office/powerpoint/2010/main" val="3212806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96290" y="145473"/>
            <a:ext cx="8840075" cy="6309876"/>
          </a:xfrm>
          <a:prstGeom prst="rect">
            <a:avLst/>
          </a:prstGeom>
        </p:spPr>
      </p:pic>
    </p:spTree>
    <p:extLst>
      <p:ext uri="{BB962C8B-B14F-4D97-AF65-F5344CB8AC3E}">
        <p14:creationId xmlns:p14="http://schemas.microsoft.com/office/powerpoint/2010/main" val="14927200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23987" y="-90488"/>
            <a:ext cx="9344025" cy="7038975"/>
          </a:xfrm>
          <a:prstGeom prst="rect">
            <a:avLst/>
          </a:prstGeom>
        </p:spPr>
      </p:pic>
    </p:spTree>
    <p:extLst>
      <p:ext uri="{BB962C8B-B14F-4D97-AF65-F5344CB8AC3E}">
        <p14:creationId xmlns:p14="http://schemas.microsoft.com/office/powerpoint/2010/main" val="23090152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52575" y="152400"/>
            <a:ext cx="9086850" cy="6553200"/>
          </a:xfrm>
          <a:prstGeom prst="rect">
            <a:avLst/>
          </a:prstGeom>
        </p:spPr>
      </p:pic>
    </p:spTree>
    <p:extLst>
      <p:ext uri="{BB962C8B-B14F-4D97-AF65-F5344CB8AC3E}">
        <p14:creationId xmlns:p14="http://schemas.microsoft.com/office/powerpoint/2010/main" val="30274141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38706" y="110182"/>
            <a:ext cx="6298812" cy="6654300"/>
          </a:xfrm>
          <a:prstGeom prst="rect">
            <a:avLst/>
          </a:prstGeom>
        </p:spPr>
      </p:pic>
    </p:spTree>
    <p:extLst>
      <p:ext uri="{BB962C8B-B14F-4D97-AF65-F5344CB8AC3E}">
        <p14:creationId xmlns:p14="http://schemas.microsoft.com/office/powerpoint/2010/main" val="37119594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95400" y="150091"/>
            <a:ext cx="9718964" cy="6479309"/>
          </a:xfrm>
          <a:prstGeom prst="rect">
            <a:avLst/>
          </a:prstGeom>
        </p:spPr>
      </p:pic>
    </p:spTree>
    <p:extLst>
      <p:ext uri="{BB962C8B-B14F-4D97-AF65-F5344CB8AC3E}">
        <p14:creationId xmlns:p14="http://schemas.microsoft.com/office/powerpoint/2010/main" val="2217179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228600"/>
            <a:ext cx="7543800" cy="5386090"/>
          </a:xfrm>
          <a:prstGeom prst="rect">
            <a:avLst/>
          </a:prstGeom>
          <a:noFill/>
        </p:spPr>
        <p:txBody>
          <a:bodyPr wrap="square" rtlCol="0">
            <a:spAutoFit/>
          </a:bodyPr>
          <a:lstStyle/>
          <a:p>
            <a:r>
              <a:rPr lang="en-US" sz="2000" b="1" cap="small" dirty="0">
                <a:solidFill>
                  <a:prstClr val="black"/>
                </a:solidFill>
              </a:rPr>
              <a:t>	</a:t>
            </a:r>
            <a:r>
              <a:rPr lang="en-US" b="1" cap="small" dirty="0">
                <a:solidFill>
                  <a:prstClr val="black"/>
                </a:solidFill>
              </a:rPr>
              <a:t>President Nixon:</a:t>
            </a:r>
            <a:r>
              <a:rPr lang="en-US" dirty="0">
                <a:solidFill>
                  <a:prstClr val="black"/>
                </a:solidFill>
              </a:rPr>
              <a:t> The Iranian oil thing, as you know, is in a, apparently one hell of a [mess?] . . .</a:t>
            </a:r>
          </a:p>
          <a:p>
            <a:endParaRPr lang="en-US" dirty="0">
              <a:solidFill>
                <a:prstClr val="black"/>
              </a:solidFill>
            </a:endParaRPr>
          </a:p>
          <a:p>
            <a:r>
              <a:rPr lang="en-US" dirty="0">
                <a:solidFill>
                  <a:prstClr val="black"/>
                </a:solidFill>
              </a:rPr>
              <a:t>[</a:t>
            </a:r>
            <a:r>
              <a:rPr lang="en-US" i="1" dirty="0">
                <a:solidFill>
                  <a:prstClr val="black"/>
                </a:solidFill>
              </a:rPr>
              <a:t>Break</a:t>
            </a:r>
            <a:r>
              <a:rPr lang="en-US" dirty="0">
                <a:solidFill>
                  <a:prstClr val="black"/>
                </a:solidFill>
              </a:rPr>
              <a:t>.]</a:t>
            </a:r>
          </a:p>
          <a:p>
            <a:endParaRPr lang="en-US" dirty="0">
              <a:solidFill>
                <a:prstClr val="black"/>
              </a:solidFill>
            </a:endParaRPr>
          </a:p>
          <a:p>
            <a:r>
              <a:rPr lang="en-US" dirty="0">
                <a:solidFill>
                  <a:prstClr val="black"/>
                </a:solidFill>
              </a:rPr>
              <a:t>	</a:t>
            </a:r>
            <a:r>
              <a:rPr lang="en-US" b="1" cap="small" dirty="0">
                <a:solidFill>
                  <a:prstClr val="black"/>
                </a:solidFill>
              </a:rPr>
              <a:t> President Nixon:</a:t>
            </a:r>
            <a:r>
              <a:rPr lang="en-US" dirty="0">
                <a:solidFill>
                  <a:prstClr val="black"/>
                </a:solidFill>
              </a:rPr>
              <a:t> What I have in mind: I’ve talked to—and everybody here thinks it’s a great idea (and I was talking to Henry [Kissinger] about something) . . . What I really have in mind is for you, basically, to be sort of the—without downgrading the other ambassadors—the ambassador in charge of that sort of area, you know what I mean?</a:t>
            </a:r>
          </a:p>
          <a:p>
            <a:endParaRPr lang="en-US" dirty="0">
              <a:solidFill>
                <a:prstClr val="black"/>
              </a:solidFill>
            </a:endParaRPr>
          </a:p>
          <a:p>
            <a:r>
              <a:rPr lang="en-US" b="1" cap="small" dirty="0">
                <a:solidFill>
                  <a:prstClr val="black"/>
                </a:solidFill>
              </a:rPr>
              <a:t>	Richard Helms:</a:t>
            </a:r>
            <a:r>
              <a:rPr lang="en-US" dirty="0">
                <a:solidFill>
                  <a:prstClr val="black"/>
                </a:solidFill>
              </a:rPr>
              <a:t> Yes, sir.</a:t>
            </a:r>
          </a:p>
          <a:p>
            <a:endParaRPr lang="en-US" dirty="0">
              <a:solidFill>
                <a:prstClr val="black"/>
              </a:solidFill>
            </a:endParaRPr>
          </a:p>
          <a:p>
            <a:r>
              <a:rPr lang="en-US" b="1" cap="small" dirty="0">
                <a:solidFill>
                  <a:prstClr val="black"/>
                </a:solidFill>
              </a:rPr>
              <a:t>	President Nixon:</a:t>
            </a:r>
            <a:r>
              <a:rPr lang="en-US" dirty="0">
                <a:solidFill>
                  <a:prstClr val="black"/>
                </a:solidFill>
              </a:rPr>
              <a:t> Particularly with [</a:t>
            </a:r>
            <a:r>
              <a:rPr lang="en-US" i="1" dirty="0">
                <a:solidFill>
                  <a:prstClr val="black"/>
                </a:solidFill>
              </a:rPr>
              <a:t>unclear</a:t>
            </a:r>
            <a:r>
              <a:rPr lang="en-US" dirty="0">
                <a:solidFill>
                  <a:prstClr val="black"/>
                </a:solidFill>
              </a:rPr>
              <a:t>] . . . So you could go down to those sheikdoms, and . . . and these other places, and pull this thing to—and then give us the recommendation, you know? And in charge of the area not only in terms of oil, and so forth, but in terms of the stability of the governments [</a:t>
            </a:r>
            <a:r>
              <a:rPr lang="en-US" i="1" dirty="0">
                <a:solidFill>
                  <a:prstClr val="black"/>
                </a:solidFill>
              </a:rPr>
              <a:t>excised for national security purposes</a:t>
            </a:r>
            <a:r>
              <a:rPr lang="en-US" dirty="0">
                <a:solidFill>
                  <a:prstClr val="black"/>
                </a:solidFill>
              </a:rPr>
              <a:t>]. </a:t>
            </a:r>
          </a:p>
          <a:p>
            <a:endParaRPr lang="en-US" dirty="0">
              <a:solidFill>
                <a:prstClr val="black"/>
              </a:solidFill>
            </a:endParaRPr>
          </a:p>
        </p:txBody>
      </p:sp>
      <p:pic>
        <p:nvPicPr>
          <p:cNvPr id="3" name="3-rn-helms-iran-Jan.7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15400" y="5005090"/>
            <a:ext cx="609600" cy="609600"/>
          </a:xfrm>
          <a:prstGeom prst="rect">
            <a:avLst/>
          </a:prstGeom>
        </p:spPr>
      </p:pic>
    </p:spTree>
    <p:extLst>
      <p:ext uri="{BB962C8B-B14F-4D97-AF65-F5344CB8AC3E}">
        <p14:creationId xmlns:p14="http://schemas.microsoft.com/office/powerpoint/2010/main" val="32806072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64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7 prewar.JPG"/>
          <p:cNvPicPr>
            <a:picLocks noChangeAspect="1"/>
          </p:cNvPicPr>
          <p:nvPr/>
        </p:nvPicPr>
        <p:blipFill>
          <a:blip r:embed="rId3" cstate="print"/>
          <a:stretch>
            <a:fillRect/>
          </a:stretch>
        </p:blipFill>
        <p:spPr>
          <a:xfrm>
            <a:off x="3867150" y="29308"/>
            <a:ext cx="4438650" cy="6828692"/>
          </a:xfrm>
          <a:prstGeom prst="rect">
            <a:avLst/>
          </a:prstGeom>
        </p:spPr>
      </p:pic>
    </p:spTree>
    <p:extLst>
      <p:ext uri="{BB962C8B-B14F-4D97-AF65-F5344CB8AC3E}">
        <p14:creationId xmlns:p14="http://schemas.microsoft.com/office/powerpoint/2010/main" val="40734223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bicom.org.uk/images/maps/1967SixDayWar.JPG"/>
          <p:cNvPicPr>
            <a:picLocks noChangeAspect="1" noChangeArrowheads="1"/>
          </p:cNvPicPr>
          <p:nvPr/>
        </p:nvPicPr>
        <p:blipFill>
          <a:blip r:embed="rId3" cstate="print"/>
          <a:srcRect/>
          <a:stretch>
            <a:fillRect/>
          </a:stretch>
        </p:blipFill>
        <p:spPr bwMode="auto">
          <a:xfrm>
            <a:off x="4039122" y="0"/>
            <a:ext cx="4443366" cy="6858000"/>
          </a:xfrm>
          <a:prstGeom prst="rect">
            <a:avLst/>
          </a:prstGeom>
          <a:noFill/>
        </p:spPr>
      </p:pic>
    </p:spTree>
    <p:extLst>
      <p:ext uri="{BB962C8B-B14F-4D97-AF65-F5344CB8AC3E}">
        <p14:creationId xmlns:p14="http://schemas.microsoft.com/office/powerpoint/2010/main" val="22604131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0px-Oil_Prices_1861_2007.svg.png"/>
          <p:cNvPicPr>
            <a:picLocks noChangeAspect="1"/>
          </p:cNvPicPr>
          <p:nvPr/>
        </p:nvPicPr>
        <p:blipFill>
          <a:blip r:embed="rId3" cstate="print"/>
          <a:stretch>
            <a:fillRect/>
          </a:stretch>
        </p:blipFill>
        <p:spPr>
          <a:xfrm>
            <a:off x="1524000" y="1143000"/>
            <a:ext cx="9144000" cy="4419600"/>
          </a:xfrm>
          <a:prstGeom prst="rect">
            <a:avLst/>
          </a:prstGeom>
        </p:spPr>
      </p:pic>
    </p:spTree>
    <p:extLst>
      <p:ext uri="{BB962C8B-B14F-4D97-AF65-F5344CB8AC3E}">
        <p14:creationId xmlns:p14="http://schemas.microsoft.com/office/powerpoint/2010/main" val="19699608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79903"/>
            <a:ext cx="12192000" cy="6498194"/>
          </a:xfrm>
          <a:prstGeom prst="rect">
            <a:avLst/>
          </a:prstGeom>
        </p:spPr>
      </p:pic>
    </p:spTree>
    <p:extLst>
      <p:ext uri="{BB962C8B-B14F-4D97-AF65-F5344CB8AC3E}">
        <p14:creationId xmlns:p14="http://schemas.microsoft.com/office/powerpoint/2010/main" val="1775836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r4.jpg"/>
          <p:cNvPicPr>
            <a:picLocks noChangeAspect="1"/>
          </p:cNvPicPr>
          <p:nvPr/>
        </p:nvPicPr>
        <p:blipFill>
          <a:blip r:embed="rId3" cstate="print"/>
          <a:stretch>
            <a:fillRect/>
          </a:stretch>
        </p:blipFill>
        <p:spPr>
          <a:xfrm>
            <a:off x="3429000" y="36351"/>
            <a:ext cx="5334000" cy="6785299"/>
          </a:xfrm>
          <a:prstGeom prst="rect">
            <a:avLst/>
          </a:prstGeom>
        </p:spPr>
      </p:pic>
    </p:spTree>
    <p:extLst>
      <p:ext uri="{BB962C8B-B14F-4D97-AF65-F5344CB8AC3E}">
        <p14:creationId xmlns:p14="http://schemas.microsoft.com/office/powerpoint/2010/main" val="28021237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4.bp.blogspot.com/_jSdgG4-DeNE/TDzKPscD1_I/AAAAAAAAAko/9hEhFGUKvkY/s400/awacs.jpg"/>
          <p:cNvPicPr>
            <a:picLocks noChangeAspect="1" noChangeArrowheads="1"/>
          </p:cNvPicPr>
          <p:nvPr/>
        </p:nvPicPr>
        <p:blipFill>
          <a:blip r:embed="rId3" cstate="print"/>
          <a:srcRect/>
          <a:stretch>
            <a:fillRect/>
          </a:stretch>
        </p:blipFill>
        <p:spPr bwMode="auto">
          <a:xfrm>
            <a:off x="477148" y="96948"/>
            <a:ext cx="11134630" cy="6458088"/>
          </a:xfrm>
          <a:prstGeom prst="rect">
            <a:avLst/>
          </a:prstGeom>
          <a:noFill/>
        </p:spPr>
      </p:pic>
    </p:spTree>
    <p:extLst>
      <p:ext uri="{BB962C8B-B14F-4D97-AF65-F5344CB8AC3E}">
        <p14:creationId xmlns:p14="http://schemas.microsoft.com/office/powerpoint/2010/main" val="18939075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bioguide.congress.gov/bioguide/photo/j/j000101.jpg"/>
          <p:cNvPicPr>
            <a:picLocks noChangeAspect="1" noChangeArrowheads="1"/>
          </p:cNvPicPr>
          <p:nvPr/>
        </p:nvPicPr>
        <p:blipFill>
          <a:blip r:embed="rId3" cstate="print"/>
          <a:srcRect/>
          <a:stretch>
            <a:fillRect/>
          </a:stretch>
        </p:blipFill>
        <p:spPr bwMode="auto">
          <a:xfrm>
            <a:off x="93518" y="93520"/>
            <a:ext cx="3375660" cy="4219575"/>
          </a:xfrm>
          <a:prstGeom prst="rect">
            <a:avLst/>
          </a:prstGeom>
          <a:noFill/>
        </p:spPr>
      </p:pic>
      <p:sp>
        <p:nvSpPr>
          <p:cNvPr id="3" name="TextBox 2"/>
          <p:cNvSpPr txBox="1"/>
          <p:nvPr/>
        </p:nvSpPr>
        <p:spPr>
          <a:xfrm>
            <a:off x="2610998" y="4572000"/>
            <a:ext cx="6837802" cy="1569660"/>
          </a:xfrm>
          <a:prstGeom prst="rect">
            <a:avLst/>
          </a:prstGeom>
          <a:noFill/>
        </p:spPr>
        <p:txBody>
          <a:bodyPr wrap="square" rtlCol="0">
            <a:spAutoFit/>
          </a:bodyPr>
          <a:lstStyle/>
          <a:p>
            <a:endParaRPr lang="en-US" dirty="0">
              <a:solidFill>
                <a:prstClr val="black"/>
              </a:solidFill>
            </a:endParaRPr>
          </a:p>
          <a:p>
            <a:endParaRPr lang="en-US" dirty="0">
              <a:solidFill>
                <a:prstClr val="black"/>
              </a:solidFill>
            </a:endParaRPr>
          </a:p>
          <a:p>
            <a:r>
              <a:rPr lang="en-US" sz="2000" dirty="0">
                <a:solidFill>
                  <a:prstClr val="black"/>
                </a:solidFill>
              </a:rPr>
              <a:t>“This sale to an unstable country jeopardizes the security of our most advanced technology . . . This sale undermines the security of Israel . . . I pledge my efforts and my vote to block this sale.”</a:t>
            </a:r>
          </a:p>
        </p:txBody>
      </p:sp>
      <p:pic>
        <p:nvPicPr>
          <p:cNvPr id="2" name="Picture 1"/>
          <p:cNvPicPr>
            <a:picLocks noChangeAspect="1"/>
          </p:cNvPicPr>
          <p:nvPr/>
        </p:nvPicPr>
        <p:blipFill>
          <a:blip r:embed="rId4"/>
          <a:stretch>
            <a:fillRect/>
          </a:stretch>
        </p:blipFill>
        <p:spPr>
          <a:xfrm>
            <a:off x="7010400" y="93520"/>
            <a:ext cx="4876800" cy="4838700"/>
          </a:xfrm>
          <a:prstGeom prst="rect">
            <a:avLst/>
          </a:prstGeom>
        </p:spPr>
      </p:pic>
    </p:spTree>
    <p:extLst>
      <p:ext uri="{BB962C8B-B14F-4D97-AF65-F5344CB8AC3E}">
        <p14:creationId xmlns:p14="http://schemas.microsoft.com/office/powerpoint/2010/main" val="38057822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bioguide.congress.gov/bioguide/photo/j/j000101.jpg"/>
          <p:cNvPicPr>
            <a:picLocks noChangeAspect="1" noChangeArrowheads="1"/>
          </p:cNvPicPr>
          <p:nvPr/>
        </p:nvPicPr>
        <p:blipFill>
          <a:blip r:embed="rId3" cstate="print"/>
          <a:srcRect/>
          <a:stretch>
            <a:fillRect/>
          </a:stretch>
        </p:blipFill>
        <p:spPr bwMode="auto">
          <a:xfrm>
            <a:off x="37061" y="0"/>
            <a:ext cx="3375660" cy="4219575"/>
          </a:xfrm>
          <a:prstGeom prst="rect">
            <a:avLst/>
          </a:prstGeom>
          <a:noFill/>
        </p:spPr>
      </p:pic>
      <p:sp>
        <p:nvSpPr>
          <p:cNvPr id="3" name="TextBox 2"/>
          <p:cNvSpPr txBox="1"/>
          <p:nvPr/>
        </p:nvSpPr>
        <p:spPr>
          <a:xfrm>
            <a:off x="0" y="4572000"/>
            <a:ext cx="3449782" cy="1908215"/>
          </a:xfrm>
          <a:prstGeom prst="rect">
            <a:avLst/>
          </a:prstGeom>
          <a:noFill/>
        </p:spPr>
        <p:txBody>
          <a:bodyPr wrap="square" rtlCol="0">
            <a:spAutoFit/>
          </a:bodyPr>
          <a:lstStyle/>
          <a:p>
            <a:endParaRPr lang="en-US" dirty="0">
              <a:solidFill>
                <a:prstClr val="black"/>
              </a:solidFill>
            </a:endParaRPr>
          </a:p>
          <a:p>
            <a:r>
              <a:rPr lang="en-US" sz="2000" dirty="0">
                <a:solidFill>
                  <a:prstClr val="black"/>
                </a:solidFill>
              </a:rPr>
              <a:t>White House aide Ed Rollins:</a:t>
            </a:r>
          </a:p>
          <a:p>
            <a:r>
              <a:rPr lang="en-US" sz="2000" dirty="0">
                <a:solidFill>
                  <a:prstClr val="black"/>
                </a:solidFill>
              </a:rPr>
              <a:t>“We just beat his brains out. We stood him up in front of an open grave and told him he could jump in if he wanted to.”</a:t>
            </a:r>
          </a:p>
        </p:txBody>
      </p:sp>
      <p:pic>
        <p:nvPicPr>
          <p:cNvPr id="2" name="Picture 1"/>
          <p:cNvPicPr>
            <a:picLocks noChangeAspect="1"/>
          </p:cNvPicPr>
          <p:nvPr/>
        </p:nvPicPr>
        <p:blipFill>
          <a:blip r:embed="rId4"/>
          <a:stretch>
            <a:fillRect/>
          </a:stretch>
        </p:blipFill>
        <p:spPr>
          <a:xfrm>
            <a:off x="6973372" y="-18884"/>
            <a:ext cx="5218628" cy="6876884"/>
          </a:xfrm>
          <a:prstGeom prst="rect">
            <a:avLst/>
          </a:prstGeom>
        </p:spPr>
      </p:pic>
    </p:spTree>
    <p:extLst>
      <p:ext uri="{BB962C8B-B14F-4D97-AF65-F5344CB8AC3E}">
        <p14:creationId xmlns:p14="http://schemas.microsoft.com/office/powerpoint/2010/main" val="28549559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esquire.com/cm/esquire/images/brent-scowcroft-0109-fb-23693206.jpg"/>
          <p:cNvPicPr>
            <a:picLocks noChangeAspect="1" noChangeArrowheads="1"/>
          </p:cNvPicPr>
          <p:nvPr/>
        </p:nvPicPr>
        <p:blipFill>
          <a:blip r:embed="rId3" cstate="print"/>
          <a:srcRect/>
          <a:stretch>
            <a:fillRect/>
          </a:stretch>
        </p:blipFill>
        <p:spPr bwMode="auto">
          <a:xfrm>
            <a:off x="1524000" y="0"/>
            <a:ext cx="3486150" cy="4648200"/>
          </a:xfrm>
          <a:prstGeom prst="rect">
            <a:avLst/>
          </a:prstGeom>
          <a:noFill/>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158" y="3124201"/>
            <a:ext cx="5524843" cy="3701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0292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762000"/>
            <a:ext cx="7543800" cy="4308872"/>
          </a:xfrm>
          <a:prstGeom prst="rect">
            <a:avLst/>
          </a:prstGeom>
          <a:noFill/>
        </p:spPr>
        <p:txBody>
          <a:bodyPr wrap="square" rtlCol="0">
            <a:spAutoFit/>
          </a:bodyPr>
          <a:lstStyle/>
          <a:p>
            <a:pPr algn="ctr"/>
            <a:r>
              <a:rPr lang="en-US" b="1" dirty="0">
                <a:solidFill>
                  <a:srgbClr val="FF0000"/>
                </a:solidFill>
              </a:rPr>
              <a:t>National Security Directive (NSD) 26</a:t>
            </a:r>
          </a:p>
          <a:p>
            <a:endParaRPr lang="en-US" dirty="0">
              <a:solidFill>
                <a:prstClr val="black"/>
              </a:solidFill>
            </a:endParaRPr>
          </a:p>
          <a:p>
            <a:r>
              <a:rPr lang="en-US" sz="2200" dirty="0">
                <a:solidFill>
                  <a:prstClr val="black"/>
                </a:solidFill>
              </a:rPr>
              <a:t>Access to Persian Gulf oil and the security of key friendly states in the area are </a:t>
            </a:r>
            <a:r>
              <a:rPr lang="en-US" sz="2200" dirty="0">
                <a:solidFill>
                  <a:srgbClr val="FF0000"/>
                </a:solidFill>
              </a:rPr>
              <a:t>vital</a:t>
            </a:r>
            <a:r>
              <a:rPr lang="en-US" sz="2200" dirty="0">
                <a:solidFill>
                  <a:prstClr val="black"/>
                </a:solidFill>
              </a:rPr>
              <a:t> to US national security. The United States remains committed to defend its vital interests in the region, if necessary and appropriate </a:t>
            </a:r>
            <a:r>
              <a:rPr lang="en-US" sz="2200" dirty="0">
                <a:solidFill>
                  <a:srgbClr val="FF0000"/>
                </a:solidFill>
              </a:rPr>
              <a:t>through the use of US military force</a:t>
            </a:r>
            <a:r>
              <a:rPr lang="en-US" sz="2200" dirty="0">
                <a:solidFill>
                  <a:prstClr val="black"/>
                </a:solidFill>
              </a:rPr>
              <a:t>, against the Soviet Union or </a:t>
            </a:r>
            <a:r>
              <a:rPr lang="en-US" sz="2200" dirty="0">
                <a:solidFill>
                  <a:srgbClr val="FF0000"/>
                </a:solidFill>
              </a:rPr>
              <a:t>any other regional power with interests inimical to our own</a:t>
            </a:r>
            <a:r>
              <a:rPr lang="en-US" sz="2200" dirty="0">
                <a:solidFill>
                  <a:prstClr val="black"/>
                </a:solidFill>
              </a:rPr>
              <a:t>. The United States also remains committed to support the individual and collective self-defense of friendly countries in the area to enable them to play a more active role in their own defense and thereby reduce the necessity for unilateral US military intervention.</a:t>
            </a:r>
            <a:r>
              <a:rPr lang="en-US" dirty="0">
                <a:solidFill>
                  <a:prstClr val="black"/>
                </a:solidFill>
              </a:rPr>
              <a:t/>
            </a:r>
            <a:br>
              <a:rPr lang="en-US" dirty="0">
                <a:solidFill>
                  <a:prstClr val="black"/>
                </a:solidFill>
              </a:rPr>
            </a:br>
            <a:endParaRPr lang="en-US" dirty="0">
              <a:solidFill>
                <a:prstClr val="black"/>
              </a:solidFill>
            </a:endParaRPr>
          </a:p>
        </p:txBody>
      </p:sp>
    </p:spTree>
    <p:extLst>
      <p:ext uri="{BB962C8B-B14F-4D97-AF65-F5344CB8AC3E}">
        <p14:creationId xmlns:p14="http://schemas.microsoft.com/office/powerpoint/2010/main" val="34178246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http://t0.gstatic.com/images?q=tbn:ANd9GcQJfeRzO-sdprCGvFosNJUB2stTBI-rvyfOF-dF4Fsk0e2c7PD8voq6JOui"/>
          <p:cNvPicPr>
            <a:picLocks noChangeAspect="1" noChangeArrowheads="1"/>
          </p:cNvPicPr>
          <p:nvPr/>
        </p:nvPicPr>
        <p:blipFill>
          <a:blip r:embed="rId3" cstate="print"/>
          <a:srcRect/>
          <a:stretch>
            <a:fillRect/>
          </a:stretch>
        </p:blipFill>
        <p:spPr bwMode="auto">
          <a:xfrm>
            <a:off x="1967848" y="9757"/>
            <a:ext cx="8277839" cy="6688498"/>
          </a:xfrm>
          <a:prstGeom prst="rect">
            <a:avLst/>
          </a:prstGeom>
          <a:noFill/>
        </p:spPr>
      </p:pic>
    </p:spTree>
    <p:extLst>
      <p:ext uri="{BB962C8B-B14F-4D97-AF65-F5344CB8AC3E}">
        <p14:creationId xmlns:p14="http://schemas.microsoft.com/office/powerpoint/2010/main" val="811452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shsaudiedi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90293" y="101393"/>
            <a:ext cx="11151220" cy="6267664"/>
          </a:xfrm>
          <a:prstGeom prst="rect">
            <a:avLst/>
          </a:prstGeom>
        </p:spPr>
      </p:pic>
    </p:spTree>
    <p:extLst>
      <p:ext uri="{BB962C8B-B14F-4D97-AF65-F5344CB8AC3E}">
        <p14:creationId xmlns:p14="http://schemas.microsoft.com/office/powerpoint/2010/main" val="31131928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sert storm.gif"/>
          <p:cNvPicPr>
            <a:picLocks noChangeAspect="1"/>
          </p:cNvPicPr>
          <p:nvPr/>
        </p:nvPicPr>
        <p:blipFill>
          <a:blip r:embed="rId3" cstate="print"/>
          <a:stretch>
            <a:fillRect/>
          </a:stretch>
        </p:blipFill>
        <p:spPr>
          <a:xfrm>
            <a:off x="1845174" y="0"/>
            <a:ext cx="8501653" cy="6858000"/>
          </a:xfrm>
          <a:prstGeom prst="rect">
            <a:avLst/>
          </a:prstGeom>
        </p:spPr>
      </p:pic>
    </p:spTree>
    <p:extLst>
      <p:ext uri="{BB962C8B-B14F-4D97-AF65-F5344CB8AC3E}">
        <p14:creationId xmlns:p14="http://schemas.microsoft.com/office/powerpoint/2010/main" val="732424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15122" y="187872"/>
            <a:ext cx="9824224" cy="6574291"/>
          </a:xfrm>
          <a:prstGeom prst="rect">
            <a:avLst/>
          </a:prstGeom>
        </p:spPr>
      </p:pic>
    </p:spTree>
    <p:extLst>
      <p:ext uri="{BB962C8B-B14F-4D97-AF65-F5344CB8AC3E}">
        <p14:creationId xmlns:p14="http://schemas.microsoft.com/office/powerpoint/2010/main" val="8929439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5045" y="880946"/>
            <a:ext cx="12129010" cy="5051503"/>
          </a:xfrm>
          <a:prstGeom prst="rect">
            <a:avLst/>
          </a:prstGeom>
        </p:spPr>
      </p:pic>
    </p:spTree>
    <p:extLst>
      <p:ext uri="{BB962C8B-B14F-4D97-AF65-F5344CB8AC3E}">
        <p14:creationId xmlns:p14="http://schemas.microsoft.com/office/powerpoint/2010/main" val="37477332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55566" y="185222"/>
            <a:ext cx="10277475" cy="1485900"/>
          </a:xfrm>
          <a:prstGeom prst="rect">
            <a:avLst/>
          </a:prstGeom>
        </p:spPr>
      </p:pic>
      <p:pic>
        <p:nvPicPr>
          <p:cNvPr id="3" name="Picture 2"/>
          <p:cNvPicPr>
            <a:picLocks noChangeAspect="1"/>
          </p:cNvPicPr>
          <p:nvPr/>
        </p:nvPicPr>
        <p:blipFill>
          <a:blip r:embed="rId3"/>
          <a:stretch>
            <a:fillRect/>
          </a:stretch>
        </p:blipFill>
        <p:spPr>
          <a:xfrm>
            <a:off x="4616068" y="2481607"/>
            <a:ext cx="3123740" cy="3251529"/>
          </a:xfrm>
          <a:prstGeom prst="rect">
            <a:avLst/>
          </a:prstGeom>
        </p:spPr>
      </p:pic>
    </p:spTree>
    <p:extLst>
      <p:ext uri="{BB962C8B-B14F-4D97-AF65-F5344CB8AC3E}">
        <p14:creationId xmlns:p14="http://schemas.microsoft.com/office/powerpoint/2010/main" val="2238988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2 base map.jpg"/>
          <p:cNvPicPr>
            <a:picLocks noChangeAspect="1"/>
          </p:cNvPicPr>
          <p:nvPr/>
        </p:nvPicPr>
        <p:blipFill>
          <a:blip r:embed="rId3" cstate="print"/>
          <a:stretch>
            <a:fillRect/>
          </a:stretch>
        </p:blipFill>
        <p:spPr>
          <a:xfrm>
            <a:off x="2524125" y="114300"/>
            <a:ext cx="7143750" cy="6629400"/>
          </a:xfrm>
          <a:prstGeom prst="rect">
            <a:avLst/>
          </a:prstGeom>
        </p:spPr>
      </p:pic>
    </p:spTree>
    <p:extLst>
      <p:ext uri="{BB962C8B-B14F-4D97-AF65-F5344CB8AC3E}">
        <p14:creationId xmlns:p14="http://schemas.microsoft.com/office/powerpoint/2010/main" val="35811900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ice President Dick Cheney in the Oval Office of the White House in Washington"/>
          <p:cNvPicPr>
            <a:picLocks noChangeAspect="1" noChangeArrowheads="1"/>
          </p:cNvPicPr>
          <p:nvPr/>
        </p:nvPicPr>
        <p:blipFill>
          <a:blip r:embed="rId3" cstate="print"/>
          <a:srcRect/>
          <a:stretch>
            <a:fillRect/>
          </a:stretch>
        </p:blipFill>
        <p:spPr bwMode="auto">
          <a:xfrm>
            <a:off x="3363299" y="152400"/>
            <a:ext cx="5126058" cy="6705600"/>
          </a:xfrm>
          <a:prstGeom prst="rect">
            <a:avLst/>
          </a:prstGeom>
          <a:noFill/>
        </p:spPr>
      </p:pic>
    </p:spTree>
    <p:extLst>
      <p:ext uri="{BB962C8B-B14F-4D97-AF65-F5344CB8AC3E}">
        <p14:creationId xmlns:p14="http://schemas.microsoft.com/office/powerpoint/2010/main" val="38509548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423819" y="2335576"/>
            <a:ext cx="5768181" cy="4434289"/>
          </a:xfrm>
          <a:prstGeom prst="rect">
            <a:avLst/>
          </a:prstGeom>
        </p:spPr>
      </p:pic>
      <p:pic>
        <p:nvPicPr>
          <p:cNvPr id="3" name="Picture 2"/>
          <p:cNvPicPr>
            <a:picLocks noChangeAspect="1"/>
          </p:cNvPicPr>
          <p:nvPr/>
        </p:nvPicPr>
        <p:blipFill>
          <a:blip r:embed="rId3"/>
          <a:stretch>
            <a:fillRect/>
          </a:stretch>
        </p:blipFill>
        <p:spPr>
          <a:xfrm>
            <a:off x="0" y="-1"/>
            <a:ext cx="6290631" cy="4159435"/>
          </a:xfrm>
          <a:prstGeom prst="rect">
            <a:avLst/>
          </a:prstGeom>
        </p:spPr>
      </p:pic>
    </p:spTree>
    <p:extLst>
      <p:ext uri="{BB962C8B-B14F-4D97-AF65-F5344CB8AC3E}">
        <p14:creationId xmlns:p14="http://schemas.microsoft.com/office/powerpoint/2010/main" val="31329982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33500" y="-419100"/>
            <a:ext cx="9525000" cy="7696200"/>
          </a:xfrm>
          <a:prstGeom prst="rect">
            <a:avLst/>
          </a:prstGeom>
        </p:spPr>
      </p:pic>
    </p:spTree>
    <p:extLst>
      <p:ext uri="{BB962C8B-B14F-4D97-AF65-F5344CB8AC3E}">
        <p14:creationId xmlns:p14="http://schemas.microsoft.com/office/powerpoint/2010/main" val="10247907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64079" y="172736"/>
            <a:ext cx="9829907" cy="6404334"/>
          </a:xfrm>
          <a:prstGeom prst="rect">
            <a:avLst/>
          </a:prstGeom>
        </p:spPr>
      </p:pic>
    </p:spTree>
    <p:extLst>
      <p:ext uri="{BB962C8B-B14F-4D97-AF65-F5344CB8AC3E}">
        <p14:creationId xmlns:p14="http://schemas.microsoft.com/office/powerpoint/2010/main" val="40156977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8631" y="131887"/>
            <a:ext cx="8648241" cy="6676442"/>
          </a:xfrm>
          <a:prstGeom prst="rect">
            <a:avLst/>
          </a:prstGeom>
        </p:spPr>
      </p:pic>
    </p:spTree>
    <p:extLst>
      <p:ext uri="{BB962C8B-B14F-4D97-AF65-F5344CB8AC3E}">
        <p14:creationId xmlns:p14="http://schemas.microsoft.com/office/powerpoint/2010/main" val="11472887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38250" y="-9525"/>
            <a:ext cx="9715500" cy="6877050"/>
          </a:xfrm>
          <a:prstGeom prst="rect">
            <a:avLst/>
          </a:prstGeom>
        </p:spPr>
      </p:pic>
    </p:spTree>
    <p:extLst>
      <p:ext uri="{BB962C8B-B14F-4D97-AF65-F5344CB8AC3E}">
        <p14:creationId xmlns:p14="http://schemas.microsoft.com/office/powerpoint/2010/main" val="11580053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42485" y="191484"/>
            <a:ext cx="9009978" cy="6264400"/>
          </a:xfrm>
          <a:prstGeom prst="rect">
            <a:avLst/>
          </a:prstGeom>
        </p:spPr>
      </p:pic>
    </p:spTree>
    <p:extLst>
      <p:ext uri="{BB962C8B-B14F-4D97-AF65-F5344CB8AC3E}">
        <p14:creationId xmlns:p14="http://schemas.microsoft.com/office/powerpoint/2010/main" val="40982336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56171" y="271026"/>
            <a:ext cx="9873409" cy="6586974"/>
          </a:xfrm>
          <a:prstGeom prst="rect">
            <a:avLst/>
          </a:prstGeom>
        </p:spPr>
      </p:pic>
    </p:spTree>
    <p:extLst>
      <p:ext uri="{BB962C8B-B14F-4D97-AF65-F5344CB8AC3E}">
        <p14:creationId xmlns:p14="http://schemas.microsoft.com/office/powerpoint/2010/main" val="15225805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910701" y="209665"/>
            <a:ext cx="4943475" cy="1657350"/>
          </a:xfrm>
          <a:prstGeom prst="rect">
            <a:avLst/>
          </a:prstGeom>
        </p:spPr>
      </p:pic>
      <p:pic>
        <p:nvPicPr>
          <p:cNvPr id="3" name="Picture 2"/>
          <p:cNvPicPr>
            <a:picLocks noChangeAspect="1"/>
          </p:cNvPicPr>
          <p:nvPr/>
        </p:nvPicPr>
        <p:blipFill>
          <a:blip r:embed="rId4"/>
          <a:stretch>
            <a:fillRect/>
          </a:stretch>
        </p:blipFill>
        <p:spPr>
          <a:xfrm>
            <a:off x="4043626" y="2524814"/>
            <a:ext cx="4677624" cy="3898020"/>
          </a:xfrm>
          <a:prstGeom prst="rect">
            <a:avLst/>
          </a:prstGeom>
        </p:spPr>
      </p:pic>
    </p:spTree>
    <p:extLst>
      <p:ext uri="{BB962C8B-B14F-4D97-AF65-F5344CB8AC3E}">
        <p14:creationId xmlns:p14="http://schemas.microsoft.com/office/powerpoint/2010/main" val="5849998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77613" y="253559"/>
            <a:ext cx="5543550" cy="2428875"/>
          </a:xfrm>
          <a:prstGeom prst="rect">
            <a:avLst/>
          </a:prstGeom>
        </p:spPr>
      </p:pic>
      <p:pic>
        <p:nvPicPr>
          <p:cNvPr id="3" name="Picture 2"/>
          <p:cNvPicPr>
            <a:picLocks noChangeAspect="1"/>
          </p:cNvPicPr>
          <p:nvPr/>
        </p:nvPicPr>
        <p:blipFill>
          <a:blip r:embed="rId3"/>
          <a:stretch>
            <a:fillRect/>
          </a:stretch>
        </p:blipFill>
        <p:spPr>
          <a:xfrm>
            <a:off x="3356070" y="3153635"/>
            <a:ext cx="5457825" cy="2181225"/>
          </a:xfrm>
          <a:prstGeom prst="rect">
            <a:avLst/>
          </a:prstGeom>
        </p:spPr>
      </p:pic>
    </p:spTree>
    <p:extLst>
      <p:ext uri="{BB962C8B-B14F-4D97-AF65-F5344CB8AC3E}">
        <p14:creationId xmlns:p14="http://schemas.microsoft.com/office/powerpoint/2010/main" val="29248477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92118" y="148422"/>
            <a:ext cx="9824750" cy="6549833"/>
          </a:xfrm>
          <a:prstGeom prst="rect">
            <a:avLst/>
          </a:prstGeom>
        </p:spPr>
      </p:pic>
    </p:spTree>
    <p:extLst>
      <p:ext uri="{BB962C8B-B14F-4D97-AF65-F5344CB8AC3E}">
        <p14:creationId xmlns:p14="http://schemas.microsoft.com/office/powerpoint/2010/main" val="33743160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24338" y="0"/>
            <a:ext cx="7120745" cy="7090263"/>
          </a:xfrm>
          <a:prstGeom prst="rect">
            <a:avLst/>
          </a:prstGeom>
        </p:spPr>
      </p:pic>
    </p:spTree>
    <p:extLst>
      <p:ext uri="{BB962C8B-B14F-4D97-AF65-F5344CB8AC3E}">
        <p14:creationId xmlns:p14="http://schemas.microsoft.com/office/powerpoint/2010/main" val="35053508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800725" y="3792384"/>
            <a:ext cx="6391275" cy="2600325"/>
          </a:xfrm>
          <a:prstGeom prst="rect">
            <a:avLst/>
          </a:prstGeom>
        </p:spPr>
      </p:pic>
      <p:pic>
        <p:nvPicPr>
          <p:cNvPr id="3" name="Picture 2"/>
          <p:cNvPicPr>
            <a:picLocks noChangeAspect="1"/>
          </p:cNvPicPr>
          <p:nvPr/>
        </p:nvPicPr>
        <p:blipFill>
          <a:blip r:embed="rId3"/>
          <a:stretch>
            <a:fillRect/>
          </a:stretch>
        </p:blipFill>
        <p:spPr>
          <a:xfrm>
            <a:off x="0" y="0"/>
            <a:ext cx="6048375" cy="3981450"/>
          </a:xfrm>
          <a:prstGeom prst="rect">
            <a:avLst/>
          </a:prstGeom>
        </p:spPr>
      </p:pic>
    </p:spTree>
    <p:extLst>
      <p:ext uri="{BB962C8B-B14F-4D97-AF65-F5344CB8AC3E}">
        <p14:creationId xmlns:p14="http://schemas.microsoft.com/office/powerpoint/2010/main" val="41565793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7002" y="11857"/>
            <a:ext cx="9880882" cy="6846143"/>
          </a:xfrm>
          <a:prstGeom prst="rect">
            <a:avLst/>
          </a:prstGeom>
        </p:spPr>
      </p:pic>
    </p:spTree>
    <p:extLst>
      <p:ext uri="{BB962C8B-B14F-4D97-AF65-F5344CB8AC3E}">
        <p14:creationId xmlns:p14="http://schemas.microsoft.com/office/powerpoint/2010/main" val="228350984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454</TotalTime>
  <Words>322</Words>
  <Application>Microsoft Office PowerPoint</Application>
  <PresentationFormat>Widescreen</PresentationFormat>
  <Paragraphs>102</Paragraphs>
  <Slides>68</Slides>
  <Notes>41</Notes>
  <HiddenSlides>0</HiddenSlides>
  <MMClips>4</MMClips>
  <ScaleCrop>false</ScaleCrop>
  <HeadingPairs>
    <vt:vector size="6" baseType="variant">
      <vt:variant>
        <vt:lpstr>Fonts Used</vt:lpstr>
      </vt:variant>
      <vt:variant>
        <vt:i4>2</vt:i4>
      </vt:variant>
      <vt:variant>
        <vt:lpstr>Theme</vt:lpstr>
      </vt:variant>
      <vt:variant>
        <vt:i4>14</vt:i4>
      </vt:variant>
      <vt:variant>
        <vt:lpstr>Slide Titles</vt:lpstr>
      </vt:variant>
      <vt:variant>
        <vt:i4>68</vt:i4>
      </vt:variant>
    </vt:vector>
  </HeadingPairs>
  <TitlesOfParts>
    <vt:vector size="84" baseType="lpstr">
      <vt:lpstr>Arial</vt:lpstr>
      <vt:lpstr>Calibri</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12_Office Theme</vt:lpstr>
      <vt:lpstr>13_Office Theme</vt:lpstr>
      <vt:lpstr>14_Office Theme</vt:lpstr>
      <vt:lpstr>15_Office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21</cp:revision>
  <dcterms:created xsi:type="dcterms:W3CDTF">2015-04-10T17:29:19Z</dcterms:created>
  <dcterms:modified xsi:type="dcterms:W3CDTF">2015-04-13T13:32:06Z</dcterms:modified>
</cp:coreProperties>
</file>