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16" r:id="rId14"/>
    <p:sldMasterId id="2147483828" r:id="rId15"/>
    <p:sldMasterId id="2147483840" r:id="rId16"/>
  </p:sldMasterIdLst>
  <p:notesMasterIdLst>
    <p:notesMasterId r:id="rId93"/>
  </p:notesMasterIdLst>
  <p:sldIdLst>
    <p:sldId id="258" r:id="rId17"/>
    <p:sldId id="273" r:id="rId18"/>
    <p:sldId id="259" r:id="rId19"/>
    <p:sldId id="260" r:id="rId20"/>
    <p:sldId id="265" r:id="rId21"/>
    <p:sldId id="262" r:id="rId22"/>
    <p:sldId id="263" r:id="rId23"/>
    <p:sldId id="264" r:id="rId24"/>
    <p:sldId id="267" r:id="rId25"/>
    <p:sldId id="268" r:id="rId26"/>
    <p:sldId id="270" r:id="rId27"/>
    <p:sldId id="272"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266"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4" r:id="rId82"/>
    <p:sldId id="332" r:id="rId83"/>
    <p:sldId id="331" r:id="rId84"/>
    <p:sldId id="333" r:id="rId85"/>
    <p:sldId id="330" r:id="rId86"/>
    <p:sldId id="336" r:id="rId87"/>
    <p:sldId id="335" r:id="rId88"/>
    <p:sldId id="337" r:id="rId89"/>
    <p:sldId id="338" r:id="rId90"/>
    <p:sldId id="257" r:id="rId91"/>
    <p:sldId id="339"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6" d="100"/>
          <a:sy n="86" d="100"/>
        </p:scale>
        <p:origin x="1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slide" Target="slides/slide68.xml"/><Relationship Id="rId89" Type="http://schemas.openxmlformats.org/officeDocument/2006/relationships/slide" Target="slides/slide73.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slide" Target="slides/slide71.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slide" Target="slides/slide66.xml"/><Relationship Id="rId90" Type="http://schemas.openxmlformats.org/officeDocument/2006/relationships/slide" Target="slides/slide74.xml"/><Relationship Id="rId95" Type="http://schemas.openxmlformats.org/officeDocument/2006/relationships/viewProps" Target="viewProps.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slide" Target="slides/slide69.xml"/><Relationship Id="rId93"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422B9-FA2F-49DC-9FA7-6FAAE26C1CBD}" type="datetimeFigureOut">
              <a:rPr lang="en-US" smtClean="0"/>
              <a:t>30-Mar-15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85868-0AB8-4456-AFDD-C338A6B6EC61}" type="slidenum">
              <a:rPr lang="en-US" smtClean="0"/>
              <a:t>‹#›</a:t>
            </a:fld>
            <a:endParaRPr lang="en-US"/>
          </a:p>
        </p:txBody>
      </p:sp>
    </p:spTree>
    <p:extLst>
      <p:ext uri="{BB962C8B-B14F-4D97-AF65-F5344CB8AC3E}">
        <p14:creationId xmlns:p14="http://schemas.microsoft.com/office/powerpoint/2010/main" val="3151125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006407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a:t>
            </a:r>
            <a:r>
              <a:rPr lang="en-US" baseline="30000" dirty="0" smtClean="0"/>
              <a:t>st</a:t>
            </a:r>
            <a:r>
              <a:rPr lang="en-US" dirty="0" smtClean="0"/>
              <a:t> oil well Iran</a:t>
            </a:r>
            <a:r>
              <a:rPr lang="en-US" baseline="0" dirty="0" smtClean="0"/>
              <a:t> 1908 (</a:t>
            </a:r>
            <a:r>
              <a:rPr lang="en-US" baseline="0" dirty="0" err="1" smtClean="0"/>
              <a:t>Masjid</a:t>
            </a:r>
            <a:r>
              <a:rPr lang="en-US" baseline="0" dirty="0" smtClean="0"/>
              <a:t> </a:t>
            </a:r>
            <a:r>
              <a:rPr lang="en-US" baseline="0" dirty="0" err="1" smtClean="0"/>
              <a:t>Sulaiman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684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Oil wells in shaded area</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132389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Persian corridor</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1240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87315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054986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teheran</a:t>
            </a:r>
            <a:endParaRPr lang="en-US" dirty="0"/>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854928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Tudeh</a:t>
            </a:r>
            <a:r>
              <a:rPr lang="en-US" dirty="0" smtClean="0"/>
              <a:t> protesters</a:t>
            </a:r>
            <a:endParaRPr lang="en-US" dirty="0"/>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51584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Puppet </a:t>
            </a:r>
            <a:r>
              <a:rPr lang="en-US" dirty="0" err="1" smtClean="0"/>
              <a:t>azeri</a:t>
            </a:r>
            <a:r>
              <a:rPr lang="en-US" dirty="0" smtClean="0"/>
              <a:t> </a:t>
            </a:r>
            <a:r>
              <a:rPr lang="en-US" dirty="0" err="1" smtClean="0"/>
              <a:t>parl</a:t>
            </a:r>
            <a:endParaRPr lang="en-US" dirty="0"/>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261195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211528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Truman </a:t>
            </a:r>
            <a:r>
              <a:rPr lang="en-US" smtClean="0"/>
              <a:t>molotov</a:t>
            </a:r>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401495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EE5AB1F-6F47-4449-93B1-29F1E9E7A22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276105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mossadeq</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0020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Abadan refinery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90505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92804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781414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a:t>
            </a:r>
            <a:r>
              <a:rPr lang="en-US" dirty="0" smtClean="0"/>
              <a:t> memo, 1951</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12953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Allen </a:t>
            </a:r>
            <a:r>
              <a:rPr lang="en-US" dirty="0" err="1" smtClean="0"/>
              <a:t>dulles</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710957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Kermit </a:t>
            </a:r>
            <a:r>
              <a:rPr lang="en-US" dirty="0" err="1" smtClean="0"/>
              <a:t>roosevelt</a:t>
            </a:r>
            <a:r>
              <a:rPr lang="en-US" dirty="0" smtClean="0"/>
              <a:t> (grandson TR)</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540655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Soldiers surrounding parliament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167158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117671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937861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Teymour</a:t>
            </a:r>
            <a:r>
              <a:rPr lang="en-US" dirty="0" smtClean="0"/>
              <a:t> bakhtiar—1</a:t>
            </a:r>
            <a:r>
              <a:rPr lang="en-US" baseline="30000" dirty="0" smtClean="0"/>
              <a:t>st</a:t>
            </a:r>
            <a:r>
              <a:rPr lang="en-US" dirty="0" smtClean="0"/>
              <a:t> director SAVAK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950303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rostow</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745296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991550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RF-4</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376419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1962 visit</a:t>
            </a:r>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186938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3946979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094909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968660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Rn</a:t>
            </a:r>
            <a:r>
              <a:rPr lang="en-US" dirty="0" smtClean="0"/>
              <a:t> shah dc 1969</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728537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1972—RN in Teheran</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965973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26178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68378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Carter late</a:t>
            </a:r>
            <a:r>
              <a:rPr lang="en-US" baseline="0" dirty="0" smtClean="0"/>
              <a:t> 77 </a:t>
            </a:r>
            <a:r>
              <a:rPr lang="en-US" baseline="0" dirty="0" err="1" smtClean="0"/>
              <a:t>teheran</a:t>
            </a:r>
            <a:r>
              <a:rPr lang="en-US" baseline="0" dirty="0" smtClean="0"/>
              <a:t> state visit—shah as oasis of stability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442293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State visit to US</a:t>
            </a:r>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304498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4355879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686061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878612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1379929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seizure</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617220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2754134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5715092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Canadian</a:t>
            </a:r>
            <a:r>
              <a:rPr lang="en-US" baseline="0" dirty="0" smtClean="0"/>
              <a:t> caper</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922808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821575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9918964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4249584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74478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41746216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767264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4087160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2623766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5241970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27713554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9096273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4803416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1568594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Silkworm  missile—</a:t>
            </a:r>
            <a:r>
              <a:rPr lang="en-US" dirty="0" err="1" smtClean="0"/>
              <a:t>prc</a:t>
            </a:r>
            <a:r>
              <a:rPr lang="en-US" dirty="0" smtClean="0"/>
              <a:t> missile</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3135926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Iran</a:t>
            </a:r>
            <a:r>
              <a:rPr lang="en-US" baseline="0" dirty="0" smtClean="0"/>
              <a:t> air </a:t>
            </a:r>
            <a:r>
              <a:rPr lang="en-US" baseline="0" dirty="0" err="1" smtClean="0"/>
              <a:t>flt</a:t>
            </a:r>
            <a:r>
              <a:rPr lang="en-US" baseline="0" dirty="0" smtClean="0"/>
              <a:t> 655 path—290 killed; </a:t>
            </a:r>
            <a:r>
              <a:rPr lang="en-US" baseline="0" dirty="0" err="1" smtClean="0"/>
              <a:t>ghwb</a:t>
            </a:r>
            <a:r>
              <a:rPr lang="en-US" baseline="0" dirty="0" smtClean="0"/>
              <a:t>: </a:t>
            </a:r>
            <a:r>
              <a:rPr lang="en-US" sz="1200" b="0" i="0" kern="1200" dirty="0" smtClean="0">
                <a:solidFill>
                  <a:schemeClr val="tx1"/>
                </a:solidFill>
                <a:latin typeface="+mn-lt"/>
                <a:ea typeface="+mn-ea"/>
                <a:cs typeface="+mn-cs"/>
              </a:rPr>
              <a:t> "I'll never apologize for the United States of America. Ever. I don't care what the facts are."</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30195259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85868-0AB8-4456-AFDD-C338A6B6EC61}" type="slidenum">
              <a:rPr lang="en-US" smtClean="0"/>
              <a:t>70</a:t>
            </a:fld>
            <a:endParaRPr lang="en-US"/>
          </a:p>
        </p:txBody>
      </p:sp>
    </p:spTree>
    <p:extLst>
      <p:ext uri="{BB962C8B-B14F-4D97-AF65-F5344CB8AC3E}">
        <p14:creationId xmlns:p14="http://schemas.microsoft.com/office/powerpoint/2010/main" val="2392900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C1FC64-109F-477E-8778-5F415D73BB3C}" type="datetimeFigureOut">
              <a:rPr lang="en-US" smtClean="0"/>
              <a:t>30-Mar-15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1617901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C1FC64-109F-477E-8778-5F415D73BB3C}" type="datetimeFigureOut">
              <a:rPr lang="en-US" smtClean="0"/>
              <a:t>30-Mar-15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2138353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C1FC64-109F-477E-8778-5F415D73BB3C}" type="datetimeFigureOut">
              <a:rPr lang="en-US" smtClean="0"/>
              <a:t>30-Mar-15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1624198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C1FC64-109F-477E-8778-5F415D73BB3C}" type="datetimeFigureOut">
              <a:rPr lang="en-US" smtClean="0"/>
              <a:t>30-Mar-15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94459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C1FC64-109F-477E-8778-5F415D73BB3C}" type="datetimeFigureOut">
              <a:rPr lang="en-US" smtClean="0"/>
              <a:t>30-Mar-15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2095704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C1FC64-109F-477E-8778-5F415D73BB3C}" type="datetimeFigureOut">
              <a:rPr lang="en-US" smtClean="0"/>
              <a:t>30-Mar-15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133202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C1FC64-109F-477E-8778-5F415D73BB3C}" type="datetimeFigureOut">
              <a:rPr lang="en-US" smtClean="0"/>
              <a:t>30-Mar-15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1808713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C1FC64-109F-477E-8778-5F415D73BB3C}" type="datetimeFigureOut">
              <a:rPr lang="en-US" smtClean="0"/>
              <a:t>30-Mar-15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2304988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C1FC64-109F-477E-8778-5F415D73BB3C}" type="datetimeFigureOut">
              <a:rPr lang="en-US" smtClean="0"/>
              <a:t>30-Mar-15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741981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C1FC64-109F-477E-8778-5F415D73BB3C}" type="datetimeFigureOut">
              <a:rPr lang="en-US" smtClean="0"/>
              <a:t>30-Mar-15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392055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C1FC64-109F-477E-8778-5F415D73BB3C}" type="datetimeFigureOut">
              <a:rPr lang="en-US" smtClean="0"/>
              <a:t>30-Mar-15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C1877-D6ED-48AE-A9A6-15FDC613D31F}" type="slidenum">
              <a:rPr lang="en-US" smtClean="0"/>
              <a:t>‹#›</a:t>
            </a:fld>
            <a:endParaRPr lang="en-US"/>
          </a:p>
        </p:txBody>
      </p:sp>
    </p:spTree>
    <p:extLst>
      <p:ext uri="{BB962C8B-B14F-4D97-AF65-F5344CB8AC3E}">
        <p14:creationId xmlns:p14="http://schemas.microsoft.com/office/powerpoint/2010/main" val="3920732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9392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2689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077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8999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131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953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4482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7337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6037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418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2367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8064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7932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324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7986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2236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0167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2486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50612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1829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1218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1947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1319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6879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2079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682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36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7321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1943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03491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13848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4041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773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4976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98587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6668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74753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1665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5546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53635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3624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2658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21894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68992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308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25943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0649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406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55910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72666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469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94806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571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81257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2786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3659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3804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66304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09180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2815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3328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13112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86496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013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08119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25084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97376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25423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589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2504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52323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91390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4963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91666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21992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54194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63900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35185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9097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19928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7535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12631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7229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9711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46719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34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961141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26286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3442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6730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9578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01291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81137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11264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301535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579116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7431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88829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1477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2743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3302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6733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38780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370152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1938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545958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76238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4628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9444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45998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1598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83237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349891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9003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10002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61168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203724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833498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919966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92967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5604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902109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8332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0424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602830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0661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1790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91189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80788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005277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29212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08222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9581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5293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73028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076588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58905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61330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226247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95757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57083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144769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43787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91872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77257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764429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749676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145622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8731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67272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6483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874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04118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209614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598637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409129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062911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438444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91362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84123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501473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749158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66825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77328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12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1FC64-109F-477E-8778-5F415D73BB3C}" type="datetimeFigureOut">
              <a:rPr lang="en-US" smtClean="0"/>
              <a:t>30-Mar-15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C1877-D6ED-48AE-A9A6-15FDC613D31F}" type="slidenum">
              <a:rPr lang="en-US" smtClean="0"/>
              <a:t>‹#›</a:t>
            </a:fld>
            <a:endParaRPr lang="en-US"/>
          </a:p>
        </p:txBody>
      </p:sp>
    </p:spTree>
    <p:extLst>
      <p:ext uri="{BB962C8B-B14F-4D97-AF65-F5344CB8AC3E}">
        <p14:creationId xmlns:p14="http://schemas.microsoft.com/office/powerpoint/2010/main" val="4041521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2747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2423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39228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26382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52312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77833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12241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3623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043136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947200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87329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22472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66144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779520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DA59-63C3-4113-B39C-AE965B47852F}" type="datetimeFigureOut">
              <a:rPr lang="en-US" smtClean="0">
                <a:solidFill>
                  <a:prstClr val="black">
                    <a:tint val="75000"/>
                  </a:prstClr>
                </a:solidFill>
              </a:rPr>
              <a:pPr/>
              <a:t>30-Mar-15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917083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3.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84.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4.xml"/><Relationship Id="rId1" Type="http://schemas.openxmlformats.org/officeDocument/2006/relationships/slideLayout" Target="../slideLayouts/slideLayout106.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06.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06.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6.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1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6.png"/><Relationship Id="rId4"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128.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1.xml"/><Relationship Id="rId1" Type="http://schemas.openxmlformats.org/officeDocument/2006/relationships/slideLayout" Target="../slideLayouts/slideLayout139.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3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1.png"/><Relationship Id="rId4"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150.xml"/></Relationships>
</file>

<file path=ppt/slides/_rels/slide40.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35.xml"/><Relationship Id="rId1" Type="http://schemas.openxmlformats.org/officeDocument/2006/relationships/slideLayout" Target="../slideLayouts/slideLayout161.xml"/></Relationships>
</file>

<file path=ppt/slides/_rels/slide41.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6.xml"/><Relationship Id="rId1" Type="http://schemas.openxmlformats.org/officeDocument/2006/relationships/slideLayout" Target="../slideLayouts/slideLayout161.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161.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161.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161.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161.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161.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161.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161.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161.xml"/></Relationships>
</file>

<file path=ppt/slides/_rels/slide50.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45.xml"/><Relationship Id="rId1" Type="http://schemas.openxmlformats.org/officeDocument/2006/relationships/slideLayout" Target="../slideLayouts/slideLayout161.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61.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61.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161.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161.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161.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16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1.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61.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62.png"/></Relationships>
</file>

<file path=ppt/slides/_rels/slide5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172.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172.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172.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172.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172.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172.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9.xml"/><Relationship Id="rId1" Type="http://schemas.openxmlformats.org/officeDocument/2006/relationships/slideLayout" Target="../slideLayouts/slideLayout172.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72.xml"/></Relationships>
</file>

<file path=ppt/slides/_rels/slide6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72.xml"/></Relationships>
</file>

<file path=ppt/slides/_rels/slide6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72.xml"/></Relationships>
</file>

<file path=ppt/slides/_rels/slide6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72.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0.xml"/><Relationship Id="rId1" Type="http://schemas.openxmlformats.org/officeDocument/2006/relationships/slideLayout" Target="../slideLayouts/slideLayout172.xml"/><Relationship Id="rId5" Type="http://schemas.openxmlformats.org/officeDocument/2006/relationships/image" Target="../media/image77.png"/><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72.xml"/></Relationships>
</file>

<file path=ppt/slides/_rels/slide7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72.xml"/></Relationships>
</file>

<file path=ppt/slides/_rels/slide7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72.xml"/></Relationships>
</file>

<file path=ppt/slides/_rels/slide7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72.xml"/></Relationships>
</file>

<file path=ppt/slides/_rels/slide7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00830" y="0"/>
            <a:ext cx="8211181" cy="7107572"/>
          </a:xfrm>
          <a:prstGeom prst="rect">
            <a:avLst/>
          </a:prstGeom>
        </p:spPr>
      </p:pic>
    </p:spTree>
    <p:extLst>
      <p:ext uri="{BB962C8B-B14F-4D97-AF65-F5344CB8AC3E}">
        <p14:creationId xmlns:p14="http://schemas.microsoft.com/office/powerpoint/2010/main" val="154061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_languagemapl.jpg"/>
          <p:cNvPicPr>
            <a:picLocks noChangeAspect="1"/>
          </p:cNvPicPr>
          <p:nvPr/>
        </p:nvPicPr>
        <p:blipFill>
          <a:blip r:embed="rId3" cstate="print"/>
          <a:stretch>
            <a:fillRect/>
          </a:stretch>
        </p:blipFill>
        <p:spPr>
          <a:xfrm>
            <a:off x="2777613" y="0"/>
            <a:ext cx="6636774" cy="6858000"/>
          </a:xfrm>
          <a:prstGeom prst="rect">
            <a:avLst/>
          </a:prstGeom>
        </p:spPr>
      </p:pic>
    </p:spTree>
    <p:extLst>
      <p:ext uri="{BB962C8B-B14F-4D97-AF65-F5344CB8AC3E}">
        <p14:creationId xmlns:p14="http://schemas.microsoft.com/office/powerpoint/2010/main" val="385270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geo365.no/sfiles/16/37/1/picture/olje1908_464.jpg"/>
          <p:cNvPicPr>
            <a:picLocks noChangeAspect="1" noChangeArrowheads="1"/>
          </p:cNvPicPr>
          <p:nvPr/>
        </p:nvPicPr>
        <p:blipFill>
          <a:blip r:embed="rId3" cstate="print"/>
          <a:srcRect/>
          <a:stretch>
            <a:fillRect/>
          </a:stretch>
        </p:blipFill>
        <p:spPr bwMode="auto">
          <a:xfrm>
            <a:off x="810491" y="27232"/>
            <a:ext cx="10474036" cy="6501128"/>
          </a:xfrm>
          <a:prstGeom prst="rect">
            <a:avLst/>
          </a:prstGeom>
          <a:noFill/>
        </p:spPr>
      </p:pic>
    </p:spTree>
    <p:extLst>
      <p:ext uri="{BB962C8B-B14F-4D97-AF65-F5344CB8AC3E}">
        <p14:creationId xmlns:p14="http://schemas.microsoft.com/office/powerpoint/2010/main" val="3330111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iranmap464.jpg"/>
          <p:cNvPicPr>
            <a:picLocks noChangeAspect="1" noChangeArrowheads="1"/>
          </p:cNvPicPr>
          <p:nvPr/>
        </p:nvPicPr>
        <p:blipFill>
          <a:blip r:embed="rId3" cstate="print"/>
          <a:srcRect/>
          <a:stretch>
            <a:fillRect/>
          </a:stretch>
        </p:blipFill>
        <p:spPr bwMode="auto">
          <a:xfrm>
            <a:off x="2928834" y="102476"/>
            <a:ext cx="6748566" cy="6603124"/>
          </a:xfrm>
          <a:prstGeom prst="rect">
            <a:avLst/>
          </a:prstGeom>
          <a:noFill/>
        </p:spPr>
      </p:pic>
    </p:spTree>
    <p:extLst>
      <p:ext uri="{BB962C8B-B14F-4D97-AF65-F5344CB8AC3E}">
        <p14:creationId xmlns:p14="http://schemas.microsoft.com/office/powerpoint/2010/main" val="1592997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3043" y="-61556"/>
            <a:ext cx="8662981" cy="6919556"/>
          </a:xfrm>
          <a:prstGeom prst="rect">
            <a:avLst/>
          </a:prstGeom>
        </p:spPr>
      </p:pic>
    </p:spTree>
    <p:extLst>
      <p:ext uri="{BB962C8B-B14F-4D97-AF65-F5344CB8AC3E}">
        <p14:creationId xmlns:p14="http://schemas.microsoft.com/office/powerpoint/2010/main" val="361353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le:Iranian women watch an Allied supply convoy halted somewhere on the Corridor. 1943.gif"/>
          <p:cNvPicPr>
            <a:picLocks noChangeAspect="1" noChangeArrowheads="1"/>
          </p:cNvPicPr>
          <p:nvPr/>
        </p:nvPicPr>
        <p:blipFill>
          <a:blip r:embed="rId3" cstate="print"/>
          <a:srcRect/>
          <a:stretch>
            <a:fillRect/>
          </a:stretch>
        </p:blipFill>
        <p:spPr bwMode="auto">
          <a:xfrm>
            <a:off x="1663547" y="7383"/>
            <a:ext cx="9022813" cy="6857338"/>
          </a:xfrm>
          <a:prstGeom prst="rect">
            <a:avLst/>
          </a:prstGeom>
          <a:noFill/>
        </p:spPr>
      </p:pic>
    </p:spTree>
    <p:extLst>
      <p:ext uri="{BB962C8B-B14F-4D97-AF65-F5344CB8AC3E}">
        <p14:creationId xmlns:p14="http://schemas.microsoft.com/office/powerpoint/2010/main" val="3457305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mg483.imageshack.us/img483/972/in1yd0.gif"/>
          <p:cNvPicPr>
            <a:picLocks noChangeAspect="1" noChangeArrowheads="1"/>
          </p:cNvPicPr>
          <p:nvPr/>
        </p:nvPicPr>
        <p:blipFill>
          <a:blip r:embed="rId3" cstate="print"/>
          <a:srcRect/>
          <a:stretch>
            <a:fillRect/>
          </a:stretch>
        </p:blipFill>
        <p:spPr bwMode="auto">
          <a:xfrm>
            <a:off x="1455123" y="51154"/>
            <a:ext cx="9594795" cy="6680151"/>
          </a:xfrm>
          <a:prstGeom prst="rect">
            <a:avLst/>
          </a:prstGeom>
          <a:noFill/>
        </p:spPr>
      </p:pic>
    </p:spTree>
    <p:extLst>
      <p:ext uri="{BB962C8B-B14F-4D97-AF65-F5344CB8AC3E}">
        <p14:creationId xmlns:p14="http://schemas.microsoft.com/office/powerpoint/2010/main" val="38177623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ivmp.files.wordpress.com/2007/11/shah3.jpg"/>
          <p:cNvPicPr>
            <a:picLocks noChangeAspect="1" noChangeArrowheads="1"/>
          </p:cNvPicPr>
          <p:nvPr/>
        </p:nvPicPr>
        <p:blipFill>
          <a:blip r:embed="rId3" cstate="print"/>
          <a:srcRect/>
          <a:stretch>
            <a:fillRect/>
          </a:stretch>
        </p:blipFill>
        <p:spPr bwMode="auto">
          <a:xfrm>
            <a:off x="3733800" y="-304800"/>
            <a:ext cx="4729130" cy="7315200"/>
          </a:xfrm>
          <a:prstGeom prst="rect">
            <a:avLst/>
          </a:prstGeom>
          <a:noFill/>
        </p:spPr>
      </p:pic>
    </p:spTree>
    <p:extLst>
      <p:ext uri="{BB962C8B-B14F-4D97-AF65-F5344CB8AC3E}">
        <p14:creationId xmlns:p14="http://schemas.microsoft.com/office/powerpoint/2010/main" val="1411878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historycentral.com/FDR/Teheran.jpg"/>
          <p:cNvPicPr>
            <a:picLocks noChangeAspect="1" noChangeArrowheads="1"/>
          </p:cNvPicPr>
          <p:nvPr/>
        </p:nvPicPr>
        <p:blipFill>
          <a:blip r:embed="rId3" cstate="print"/>
          <a:srcRect/>
          <a:stretch>
            <a:fillRect/>
          </a:stretch>
        </p:blipFill>
        <p:spPr bwMode="auto">
          <a:xfrm>
            <a:off x="1828800" y="304801"/>
            <a:ext cx="8808720" cy="6423025"/>
          </a:xfrm>
          <a:prstGeom prst="rect">
            <a:avLst/>
          </a:prstGeom>
          <a:noFill/>
        </p:spPr>
      </p:pic>
    </p:spTree>
    <p:extLst>
      <p:ext uri="{BB962C8B-B14F-4D97-AF65-F5344CB8AC3E}">
        <p14:creationId xmlns:p14="http://schemas.microsoft.com/office/powerpoint/2010/main" val="3475330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yvand.com/news/11/jan/Tudeh-party-supporters.jpg"/>
          <p:cNvPicPr>
            <a:picLocks noChangeAspect="1" noChangeArrowheads="1"/>
          </p:cNvPicPr>
          <p:nvPr/>
        </p:nvPicPr>
        <p:blipFill>
          <a:blip r:embed="rId3" cstate="print"/>
          <a:srcRect/>
          <a:stretch>
            <a:fillRect/>
          </a:stretch>
        </p:blipFill>
        <p:spPr bwMode="auto">
          <a:xfrm>
            <a:off x="2663370" y="-544"/>
            <a:ext cx="6937831" cy="6858544"/>
          </a:xfrm>
          <a:prstGeom prst="rect">
            <a:avLst/>
          </a:prstGeom>
          <a:noFill/>
        </p:spPr>
      </p:pic>
    </p:spTree>
    <p:extLst>
      <p:ext uri="{BB962C8B-B14F-4D97-AF65-F5344CB8AC3E}">
        <p14:creationId xmlns:p14="http://schemas.microsoft.com/office/powerpoint/2010/main" val="3120764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radioazerbaijan.ca/wp-content/uploads/2010/12/milli-meclis.jpg"/>
          <p:cNvPicPr>
            <a:picLocks noChangeAspect="1" noChangeArrowheads="1"/>
          </p:cNvPicPr>
          <p:nvPr/>
        </p:nvPicPr>
        <p:blipFill>
          <a:blip r:embed="rId3" cstate="print"/>
          <a:srcRect/>
          <a:stretch>
            <a:fillRect/>
          </a:stretch>
        </p:blipFill>
        <p:spPr bwMode="auto">
          <a:xfrm>
            <a:off x="-2394896" y="508769"/>
            <a:ext cx="9144000" cy="5737413"/>
          </a:xfrm>
          <a:prstGeom prst="rect">
            <a:avLst/>
          </a:prstGeom>
          <a:noFill/>
        </p:spPr>
      </p:pic>
      <p:pic>
        <p:nvPicPr>
          <p:cNvPr id="2" name="Picture 1"/>
          <p:cNvPicPr>
            <a:picLocks noChangeAspect="1"/>
          </p:cNvPicPr>
          <p:nvPr/>
        </p:nvPicPr>
        <p:blipFill>
          <a:blip r:embed="rId4"/>
          <a:stretch>
            <a:fillRect/>
          </a:stretch>
        </p:blipFill>
        <p:spPr>
          <a:xfrm>
            <a:off x="7345260" y="0"/>
            <a:ext cx="4846740" cy="6754953"/>
          </a:xfrm>
          <a:prstGeom prst="rect">
            <a:avLst/>
          </a:prstGeom>
        </p:spPr>
      </p:pic>
    </p:spTree>
    <p:extLst>
      <p:ext uri="{BB962C8B-B14F-4D97-AF65-F5344CB8AC3E}">
        <p14:creationId xmlns:p14="http://schemas.microsoft.com/office/powerpoint/2010/main" val="2540700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cstate="print"/>
          <a:srcRect/>
          <a:stretch>
            <a:fillRect/>
          </a:stretch>
        </p:blipFill>
        <p:spPr bwMode="auto">
          <a:xfrm>
            <a:off x="1449389" y="31215"/>
            <a:ext cx="4332630" cy="5589000"/>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5941568" y="31215"/>
            <a:ext cx="4726433" cy="5504597"/>
          </a:xfrm>
          <a:prstGeom prst="rect">
            <a:avLst/>
          </a:prstGeom>
        </p:spPr>
      </p:pic>
    </p:spTree>
    <p:extLst>
      <p:ext uri="{BB962C8B-B14F-4D97-AF65-F5344CB8AC3E}">
        <p14:creationId xmlns:p14="http://schemas.microsoft.com/office/powerpoint/2010/main" val="3949614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cache1.asset-cache.net/xc/50504903.jpg?v=1&amp;c=IWSAsset&amp;k=2&amp;d=E41C9FE5C4AA0A14DD1ACF06D3282E625B001561029BE2368AC4456DDF28CE37B01E70F2B3269972"/>
          <p:cNvPicPr>
            <a:picLocks noChangeAspect="1" noChangeArrowheads="1"/>
          </p:cNvPicPr>
          <p:nvPr/>
        </p:nvPicPr>
        <p:blipFill>
          <a:blip r:embed="rId3" cstate="print"/>
          <a:srcRect/>
          <a:stretch>
            <a:fillRect/>
          </a:stretch>
        </p:blipFill>
        <p:spPr bwMode="auto">
          <a:xfrm>
            <a:off x="2209800" y="261504"/>
            <a:ext cx="8229600" cy="6567056"/>
          </a:xfrm>
          <a:prstGeom prst="rect">
            <a:avLst/>
          </a:prstGeom>
          <a:noFill/>
        </p:spPr>
      </p:pic>
    </p:spTree>
    <p:extLst>
      <p:ext uri="{BB962C8B-B14F-4D97-AF65-F5344CB8AC3E}">
        <p14:creationId xmlns:p14="http://schemas.microsoft.com/office/powerpoint/2010/main" val="3508482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ww1.american.edu/bgriff/H207WebS2009/Iran1946.jpg"/>
          <p:cNvPicPr>
            <a:picLocks noChangeAspect="1" noChangeArrowheads="1"/>
          </p:cNvPicPr>
          <p:nvPr/>
        </p:nvPicPr>
        <p:blipFill>
          <a:blip r:embed="rId3" cstate="print"/>
          <a:srcRect/>
          <a:stretch>
            <a:fillRect/>
          </a:stretch>
        </p:blipFill>
        <p:spPr bwMode="auto">
          <a:xfrm>
            <a:off x="3383707" y="0"/>
            <a:ext cx="5693619" cy="6858000"/>
          </a:xfrm>
          <a:prstGeom prst="rect">
            <a:avLst/>
          </a:prstGeom>
          <a:noFill/>
        </p:spPr>
      </p:pic>
    </p:spTree>
    <p:extLst>
      <p:ext uri="{BB962C8B-B14F-4D97-AF65-F5344CB8AC3E}">
        <p14:creationId xmlns:p14="http://schemas.microsoft.com/office/powerpoint/2010/main" val="241350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ohammad Mosaddeq.jpg"/>
          <p:cNvPicPr>
            <a:picLocks noChangeAspect="1" noChangeArrowheads="1"/>
          </p:cNvPicPr>
          <p:nvPr/>
        </p:nvPicPr>
        <p:blipFill>
          <a:blip r:embed="rId3" cstate="print"/>
          <a:srcRect/>
          <a:stretch>
            <a:fillRect/>
          </a:stretch>
        </p:blipFill>
        <p:spPr bwMode="auto">
          <a:xfrm>
            <a:off x="3886200" y="0"/>
            <a:ext cx="4658790" cy="6873438"/>
          </a:xfrm>
          <a:prstGeom prst="rect">
            <a:avLst/>
          </a:prstGeom>
          <a:noFill/>
        </p:spPr>
      </p:pic>
    </p:spTree>
    <p:extLst>
      <p:ext uri="{BB962C8B-B14F-4D97-AF65-F5344CB8AC3E}">
        <p14:creationId xmlns:p14="http://schemas.microsoft.com/office/powerpoint/2010/main" val="1111574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Abadanraffinerie.jpg"/>
          <p:cNvPicPr>
            <a:picLocks noChangeAspect="1" noChangeArrowheads="1"/>
          </p:cNvPicPr>
          <p:nvPr/>
        </p:nvPicPr>
        <p:blipFill>
          <a:blip r:embed="rId3" cstate="print"/>
          <a:srcRect/>
          <a:stretch>
            <a:fillRect/>
          </a:stretch>
        </p:blipFill>
        <p:spPr bwMode="auto">
          <a:xfrm>
            <a:off x="1905000" y="385446"/>
            <a:ext cx="8610600" cy="6314440"/>
          </a:xfrm>
          <a:prstGeom prst="rect">
            <a:avLst/>
          </a:prstGeom>
          <a:noFill/>
        </p:spPr>
      </p:pic>
    </p:spTree>
    <p:extLst>
      <p:ext uri="{BB962C8B-B14F-4D97-AF65-F5344CB8AC3E}">
        <p14:creationId xmlns:p14="http://schemas.microsoft.com/office/powerpoint/2010/main" val="9939592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motamedifamily.com/iran_map_iran.jpg"/>
          <p:cNvPicPr>
            <a:picLocks noChangeAspect="1" noChangeArrowheads="1"/>
          </p:cNvPicPr>
          <p:nvPr/>
        </p:nvPicPr>
        <p:blipFill>
          <a:blip r:embed="rId3" cstate="print"/>
          <a:srcRect/>
          <a:stretch>
            <a:fillRect/>
          </a:stretch>
        </p:blipFill>
        <p:spPr bwMode="auto">
          <a:xfrm>
            <a:off x="2724980" y="41416"/>
            <a:ext cx="6952421" cy="6816584"/>
          </a:xfrm>
          <a:prstGeom prst="rect">
            <a:avLst/>
          </a:prstGeom>
          <a:noFill/>
        </p:spPr>
      </p:pic>
    </p:spTree>
    <p:extLst>
      <p:ext uri="{BB962C8B-B14F-4D97-AF65-F5344CB8AC3E}">
        <p14:creationId xmlns:p14="http://schemas.microsoft.com/office/powerpoint/2010/main" val="2912209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6156" y="76200"/>
            <a:ext cx="4313044" cy="6469566"/>
          </a:xfrm>
          <a:prstGeom prst="rect">
            <a:avLst/>
          </a:prstGeom>
        </p:spPr>
      </p:pic>
      <p:pic>
        <p:nvPicPr>
          <p:cNvPr id="3" name="Picture 2"/>
          <p:cNvPicPr>
            <a:picLocks noChangeAspect="1"/>
          </p:cNvPicPr>
          <p:nvPr/>
        </p:nvPicPr>
        <p:blipFill>
          <a:blip r:embed="rId3"/>
          <a:stretch>
            <a:fillRect/>
          </a:stretch>
        </p:blipFill>
        <p:spPr>
          <a:xfrm>
            <a:off x="5465531" y="1226634"/>
            <a:ext cx="6644462" cy="3986677"/>
          </a:xfrm>
          <a:prstGeom prst="rect">
            <a:avLst/>
          </a:prstGeom>
        </p:spPr>
      </p:pic>
    </p:spTree>
    <p:extLst>
      <p:ext uri="{BB962C8B-B14F-4D97-AF65-F5344CB8AC3E}">
        <p14:creationId xmlns:p14="http://schemas.microsoft.com/office/powerpoint/2010/main" val="1126918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atic.guim.co.uk/sys-images/Guardian/About/General/2010/2/23/1266951114523/Winston-Churchill-1951-001.jpg"/>
          <p:cNvPicPr>
            <a:picLocks noChangeAspect="1" noChangeArrowheads="1"/>
          </p:cNvPicPr>
          <p:nvPr/>
        </p:nvPicPr>
        <p:blipFill>
          <a:blip r:embed="rId3" cstate="print"/>
          <a:srcRect/>
          <a:stretch>
            <a:fillRect/>
          </a:stretch>
        </p:blipFill>
        <p:spPr bwMode="auto">
          <a:xfrm>
            <a:off x="1524000" y="678180"/>
            <a:ext cx="9144000" cy="5486400"/>
          </a:xfrm>
          <a:prstGeom prst="rect">
            <a:avLst/>
          </a:prstGeom>
          <a:noFill/>
        </p:spPr>
      </p:pic>
    </p:spTree>
    <p:extLst>
      <p:ext uri="{BB962C8B-B14F-4D97-AF65-F5344CB8AC3E}">
        <p14:creationId xmlns:p14="http://schemas.microsoft.com/office/powerpoint/2010/main" val="3608236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 memo 1951.PNG"/>
          <p:cNvPicPr>
            <a:picLocks noChangeAspect="1"/>
          </p:cNvPicPr>
          <p:nvPr/>
        </p:nvPicPr>
        <p:blipFill>
          <a:blip r:embed="rId3" cstate="print"/>
          <a:stretch>
            <a:fillRect/>
          </a:stretch>
        </p:blipFill>
        <p:spPr>
          <a:xfrm>
            <a:off x="1507004" y="12699"/>
            <a:ext cx="9160996" cy="6845301"/>
          </a:xfrm>
          <a:prstGeom prst="rect">
            <a:avLst/>
          </a:prstGeom>
        </p:spPr>
      </p:pic>
    </p:spTree>
    <p:extLst>
      <p:ext uri="{BB962C8B-B14F-4D97-AF65-F5344CB8AC3E}">
        <p14:creationId xmlns:p14="http://schemas.microsoft.com/office/powerpoint/2010/main" val="3788197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www.cia.gov/library/center-for-the-study-of-intelligence/csi-publications/books-and-monographs/directors-of-central-intelligence-as-leaders-of-the-u-s-intelligence-community/page30_preview.jpg"/>
          <p:cNvPicPr>
            <a:picLocks noChangeAspect="1" noChangeArrowheads="1"/>
          </p:cNvPicPr>
          <p:nvPr/>
        </p:nvPicPr>
        <p:blipFill>
          <a:blip r:embed="rId3" cstate="print"/>
          <a:srcRect/>
          <a:stretch>
            <a:fillRect/>
          </a:stretch>
        </p:blipFill>
        <p:spPr bwMode="auto">
          <a:xfrm>
            <a:off x="3413090" y="7620"/>
            <a:ext cx="5502311" cy="6850381"/>
          </a:xfrm>
          <a:prstGeom prst="rect">
            <a:avLst/>
          </a:prstGeom>
          <a:noFill/>
        </p:spPr>
      </p:pic>
    </p:spTree>
    <p:extLst>
      <p:ext uri="{BB962C8B-B14F-4D97-AF65-F5344CB8AC3E}">
        <p14:creationId xmlns:p14="http://schemas.microsoft.com/office/powerpoint/2010/main" val="1679203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ranpoliticsclub.net/history/nazis2/images/Kermit%20Roosevelt,%201953%20Iranian%20Coup%20Planer%20of%20CIA.jpg"/>
          <p:cNvPicPr>
            <a:picLocks noChangeAspect="1" noChangeArrowheads="1"/>
          </p:cNvPicPr>
          <p:nvPr/>
        </p:nvPicPr>
        <p:blipFill>
          <a:blip r:embed="rId3" cstate="print"/>
          <a:srcRect/>
          <a:stretch>
            <a:fillRect/>
          </a:stretch>
        </p:blipFill>
        <p:spPr bwMode="auto">
          <a:xfrm>
            <a:off x="3886200" y="102916"/>
            <a:ext cx="4953000" cy="6503330"/>
          </a:xfrm>
          <a:prstGeom prst="rect">
            <a:avLst/>
          </a:prstGeom>
          <a:noFill/>
        </p:spPr>
      </p:pic>
    </p:spTree>
    <p:extLst>
      <p:ext uri="{BB962C8B-B14F-4D97-AF65-F5344CB8AC3E}">
        <p14:creationId xmlns:p14="http://schemas.microsoft.com/office/powerpoint/2010/main" val="30954028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pload.wikimedia.org/wikipedia/commons/6/68/28mordad1332.jpg"/>
          <p:cNvPicPr>
            <a:picLocks noChangeAspect="1" noChangeArrowheads="1"/>
          </p:cNvPicPr>
          <p:nvPr/>
        </p:nvPicPr>
        <p:blipFill>
          <a:blip r:embed="rId3" cstate="print"/>
          <a:srcRect/>
          <a:stretch>
            <a:fillRect/>
          </a:stretch>
        </p:blipFill>
        <p:spPr bwMode="auto">
          <a:xfrm>
            <a:off x="3429365" y="0"/>
            <a:ext cx="5421084" cy="6858000"/>
          </a:xfrm>
          <a:prstGeom prst="rect">
            <a:avLst/>
          </a:prstGeom>
          <a:noFill/>
        </p:spPr>
      </p:pic>
    </p:spTree>
    <p:extLst>
      <p:ext uri="{BB962C8B-B14F-4D97-AF65-F5344CB8AC3E}">
        <p14:creationId xmlns:p14="http://schemas.microsoft.com/office/powerpoint/2010/main" val="38003275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Active Image"/>
          <p:cNvPicPr>
            <a:picLocks noChangeAspect="1" noChangeArrowheads="1"/>
          </p:cNvPicPr>
          <p:nvPr/>
        </p:nvPicPr>
        <p:blipFill>
          <a:blip r:embed="rId3" cstate="print"/>
          <a:srcRect/>
          <a:stretch>
            <a:fillRect/>
          </a:stretch>
        </p:blipFill>
        <p:spPr bwMode="auto">
          <a:xfrm>
            <a:off x="3486590" y="164224"/>
            <a:ext cx="5657411" cy="6388976"/>
          </a:xfrm>
          <a:prstGeom prst="rect">
            <a:avLst/>
          </a:prstGeom>
          <a:noFill/>
        </p:spPr>
      </p:pic>
    </p:spTree>
    <p:extLst>
      <p:ext uri="{BB962C8B-B14F-4D97-AF65-F5344CB8AC3E}">
        <p14:creationId xmlns:p14="http://schemas.microsoft.com/office/powerpoint/2010/main" val="1274249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1.bp.blogspot.com/_Q_cuohbm2B8/Smycz-LrAnI/AAAAAAAAB18/PaOndGksKxQ/s320/Shah.Nixon.12.13.1953.jpg"/>
          <p:cNvPicPr>
            <a:picLocks noChangeAspect="1" noChangeArrowheads="1"/>
          </p:cNvPicPr>
          <p:nvPr/>
        </p:nvPicPr>
        <p:blipFill>
          <a:blip r:embed="rId3" cstate="print"/>
          <a:srcRect/>
          <a:stretch>
            <a:fillRect/>
          </a:stretch>
        </p:blipFill>
        <p:spPr bwMode="auto">
          <a:xfrm>
            <a:off x="0" y="0"/>
            <a:ext cx="5154452" cy="6815807"/>
          </a:xfrm>
          <a:prstGeom prst="rect">
            <a:avLst/>
          </a:prstGeom>
          <a:noFill/>
        </p:spPr>
      </p:pic>
      <p:pic>
        <p:nvPicPr>
          <p:cNvPr id="2" name="Picture 1"/>
          <p:cNvPicPr>
            <a:picLocks noChangeAspect="1"/>
          </p:cNvPicPr>
          <p:nvPr/>
        </p:nvPicPr>
        <p:blipFill>
          <a:blip r:embed="rId4"/>
          <a:stretch>
            <a:fillRect/>
          </a:stretch>
        </p:blipFill>
        <p:spPr>
          <a:xfrm>
            <a:off x="5030871" y="1137424"/>
            <a:ext cx="7544152" cy="5188854"/>
          </a:xfrm>
          <a:prstGeom prst="rect">
            <a:avLst/>
          </a:prstGeom>
        </p:spPr>
      </p:pic>
    </p:spTree>
    <p:extLst>
      <p:ext uri="{BB962C8B-B14F-4D97-AF65-F5344CB8AC3E}">
        <p14:creationId xmlns:p14="http://schemas.microsoft.com/office/powerpoint/2010/main" val="14125004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File:Temyourbachtiar.jpg"/>
          <p:cNvPicPr>
            <a:picLocks noChangeAspect="1" noChangeArrowheads="1"/>
          </p:cNvPicPr>
          <p:nvPr/>
        </p:nvPicPr>
        <p:blipFill>
          <a:blip r:embed="rId3" cstate="print"/>
          <a:srcRect/>
          <a:stretch>
            <a:fillRect/>
          </a:stretch>
        </p:blipFill>
        <p:spPr bwMode="auto">
          <a:xfrm>
            <a:off x="4495800" y="54066"/>
            <a:ext cx="4343400" cy="6699331"/>
          </a:xfrm>
          <a:prstGeom prst="rect">
            <a:avLst/>
          </a:prstGeom>
          <a:noFill/>
        </p:spPr>
      </p:pic>
    </p:spTree>
    <p:extLst>
      <p:ext uri="{BB962C8B-B14F-4D97-AF65-F5344CB8AC3E}">
        <p14:creationId xmlns:p14="http://schemas.microsoft.com/office/powerpoint/2010/main" val="1220833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texana.texascooking.com/gifs/news/rostow.gif"/>
          <p:cNvPicPr>
            <a:picLocks noChangeAspect="1" noChangeArrowheads="1"/>
          </p:cNvPicPr>
          <p:nvPr/>
        </p:nvPicPr>
        <p:blipFill>
          <a:blip r:embed="rId3" cstate="print"/>
          <a:srcRect/>
          <a:stretch>
            <a:fillRect/>
          </a:stretch>
        </p:blipFill>
        <p:spPr bwMode="auto">
          <a:xfrm>
            <a:off x="4038601" y="1"/>
            <a:ext cx="4959348" cy="6762751"/>
          </a:xfrm>
          <a:prstGeom prst="rect">
            <a:avLst/>
          </a:prstGeom>
          <a:noFill/>
        </p:spPr>
      </p:pic>
    </p:spTree>
    <p:extLst>
      <p:ext uri="{BB962C8B-B14F-4D97-AF65-F5344CB8AC3E}">
        <p14:creationId xmlns:p14="http://schemas.microsoft.com/office/powerpoint/2010/main" val="30641720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pictory: Robert McNamara with Shah and Kennedy (1962)"/>
          <p:cNvPicPr>
            <a:picLocks noChangeAspect="1" noChangeArrowheads="1"/>
          </p:cNvPicPr>
          <p:nvPr/>
        </p:nvPicPr>
        <p:blipFill>
          <a:blip r:embed="rId3" cstate="print"/>
          <a:srcRect/>
          <a:stretch>
            <a:fillRect/>
          </a:stretch>
        </p:blipFill>
        <p:spPr bwMode="auto">
          <a:xfrm>
            <a:off x="2057400" y="152400"/>
            <a:ext cx="8111204" cy="6400800"/>
          </a:xfrm>
          <a:prstGeom prst="rect">
            <a:avLst/>
          </a:prstGeom>
          <a:noFill/>
        </p:spPr>
      </p:pic>
    </p:spTree>
    <p:extLst>
      <p:ext uri="{BB962C8B-B14F-4D97-AF65-F5344CB8AC3E}">
        <p14:creationId xmlns:p14="http://schemas.microsoft.com/office/powerpoint/2010/main" val="3040876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cstate="print"/>
          <a:srcRect/>
          <a:stretch>
            <a:fillRect/>
          </a:stretch>
        </p:blipFill>
        <p:spPr bwMode="auto">
          <a:xfrm>
            <a:off x="211873" y="631628"/>
            <a:ext cx="11786839" cy="5585936"/>
          </a:xfrm>
          <a:prstGeom prst="rect">
            <a:avLst/>
          </a:prstGeom>
          <a:noFill/>
          <a:ln w="9525">
            <a:noFill/>
            <a:miter lim="800000"/>
            <a:headEnd/>
            <a:tailEnd/>
          </a:ln>
        </p:spPr>
      </p:pic>
    </p:spTree>
    <p:extLst>
      <p:ext uri="{BB962C8B-B14F-4D97-AF65-F5344CB8AC3E}">
        <p14:creationId xmlns:p14="http://schemas.microsoft.com/office/powerpoint/2010/main" val="2689151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6400" y="264160"/>
            <a:ext cx="8686800" cy="6442711"/>
          </a:xfrm>
          <a:prstGeom prst="rect">
            <a:avLst/>
          </a:prstGeom>
        </p:spPr>
      </p:pic>
    </p:spTree>
    <p:extLst>
      <p:ext uri="{BB962C8B-B14F-4D97-AF65-F5344CB8AC3E}">
        <p14:creationId xmlns:p14="http://schemas.microsoft.com/office/powerpoint/2010/main" val="1259088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1962 - The Shah of Iran, Vice President Lyndon Johnson and Ambassador Julius Holmes"/>
          <p:cNvPicPr>
            <a:picLocks noChangeAspect="1" noChangeArrowheads="1"/>
          </p:cNvPicPr>
          <p:nvPr/>
        </p:nvPicPr>
        <p:blipFill>
          <a:blip r:embed="rId3" cstate="print"/>
          <a:srcRect/>
          <a:stretch>
            <a:fillRect/>
          </a:stretch>
        </p:blipFill>
        <p:spPr bwMode="auto">
          <a:xfrm>
            <a:off x="1981201" y="-20241"/>
            <a:ext cx="8547715" cy="6878241"/>
          </a:xfrm>
          <a:prstGeom prst="rect">
            <a:avLst/>
          </a:prstGeom>
          <a:noFill/>
        </p:spPr>
      </p:pic>
    </p:spTree>
    <p:extLst>
      <p:ext uri="{BB962C8B-B14F-4D97-AF65-F5344CB8AC3E}">
        <p14:creationId xmlns:p14="http://schemas.microsoft.com/office/powerpoint/2010/main" val="2505274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533400"/>
            <a:ext cx="7772400" cy="5170646"/>
          </a:xfrm>
          <a:prstGeom prst="rect">
            <a:avLst/>
          </a:prstGeom>
          <a:noFill/>
        </p:spPr>
        <p:txBody>
          <a:bodyPr wrap="square" rtlCol="0">
            <a:spAutoFit/>
          </a:bodyPr>
          <a:lstStyle/>
          <a:p>
            <a:r>
              <a:rPr lang="en-US" dirty="0">
                <a:solidFill>
                  <a:prstClr val="black"/>
                </a:solidFill>
              </a:rPr>
              <a:t>From </a:t>
            </a:r>
            <a:r>
              <a:rPr lang="en-US" i="1" dirty="0">
                <a:solidFill>
                  <a:prstClr val="black"/>
                </a:solidFill>
              </a:rPr>
              <a:t>Time</a:t>
            </a:r>
            <a:r>
              <a:rPr lang="en-US" dirty="0">
                <a:solidFill>
                  <a:prstClr val="black"/>
                </a:solidFill>
              </a:rPr>
              <a:t> magazine:</a:t>
            </a:r>
          </a:p>
          <a:p>
            <a:endParaRPr lang="en-US" dirty="0">
              <a:solidFill>
                <a:prstClr val="black"/>
              </a:solidFill>
            </a:endParaRPr>
          </a:p>
          <a:p>
            <a:r>
              <a:rPr lang="en-US" sz="2400" dirty="0">
                <a:solidFill>
                  <a:prstClr val="black"/>
                </a:solidFill>
              </a:rPr>
              <a:t>Lyndon Johnson hit Teheran as though he were running for Shah—and if the warmth of his welcome was an indication, he might be able to get the job. With Wife Lady Bird and Daughter Lynda Bird, 18, the Vice President swept down Eisenhower Boulevard, so named after Ike's 1959 visit. Three times Johnson confused his smartly uniformed police escort by halting the motorcade and hopping out of his car to grasp all the outstretched hands within reach (one observer counted 300 in five minutes). The crowds responded with the highest praise they knew: "</a:t>
            </a:r>
            <a:r>
              <a:rPr lang="en-US" sz="2400" dirty="0" err="1">
                <a:solidFill>
                  <a:prstClr val="black"/>
                </a:solidFill>
              </a:rPr>
              <a:t>Javid</a:t>
            </a:r>
            <a:r>
              <a:rPr lang="en-US" sz="2400" dirty="0">
                <a:solidFill>
                  <a:prstClr val="black"/>
                </a:solidFill>
              </a:rPr>
              <a:t> Shah!" (Long live the King!).</a:t>
            </a:r>
            <a:br>
              <a:rPr lang="en-US" sz="2400" dirty="0">
                <a:solidFill>
                  <a:prstClr val="black"/>
                </a:solidFill>
              </a:rPr>
            </a:br>
            <a:r>
              <a:rPr lang="en-US" dirty="0">
                <a:solidFill>
                  <a:prstClr val="black"/>
                </a:solidFill>
              </a:rPr>
              <a:t/>
            </a:r>
            <a:br>
              <a:rPr lang="en-US" dirty="0">
                <a:solidFill>
                  <a:prstClr val="black"/>
                </a:solidFill>
              </a:rPr>
            </a:br>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6900703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0"/>
            <a:ext cx="7924800" cy="6986528"/>
          </a:xfrm>
          <a:prstGeom prst="rect">
            <a:avLst/>
          </a:prstGeom>
          <a:noFill/>
        </p:spPr>
        <p:txBody>
          <a:bodyPr wrap="square" rtlCol="0">
            <a:spAutoFit/>
          </a:bodyPr>
          <a:lstStyle/>
          <a:p>
            <a:pPr fontAlgn="base"/>
            <a:r>
              <a:rPr lang="en-US" sz="1600" b="1" cap="small" dirty="0">
                <a:solidFill>
                  <a:prstClr val="black"/>
                </a:solidFill>
              </a:rPr>
              <a:t>	President Johnson:</a:t>
            </a:r>
            <a:r>
              <a:rPr lang="en-US" sz="1600" dirty="0">
                <a:solidFill>
                  <a:prstClr val="black"/>
                </a:solidFill>
              </a:rPr>
              <a:t> Your majesty, how are </a:t>
            </a:r>
            <a:r>
              <a:rPr lang="en-US" sz="1600" dirty="0" err="1">
                <a:solidFill>
                  <a:prstClr val="black"/>
                </a:solidFill>
              </a:rPr>
              <a:t>ya</a:t>
            </a:r>
            <a:r>
              <a:rPr lang="en-US" sz="1600" dirty="0">
                <a:solidFill>
                  <a:prstClr val="black"/>
                </a:solidFill>
              </a:rPr>
              <a:t>’?</a:t>
            </a:r>
          </a:p>
          <a:p>
            <a:pPr fontAlgn="base"/>
            <a:r>
              <a:rPr lang="en-US" sz="1600" dirty="0">
                <a:solidFill>
                  <a:prstClr val="black"/>
                </a:solidFill>
              </a:rPr>
              <a:t> 	</a:t>
            </a:r>
            <a:r>
              <a:rPr lang="en-US" sz="1600" b="1" cap="small" dirty="0">
                <a:solidFill>
                  <a:prstClr val="black"/>
                </a:solidFill>
              </a:rPr>
              <a:t>Shah of Iran:</a:t>
            </a:r>
            <a:r>
              <a:rPr lang="en-US" sz="1600" dirty="0">
                <a:solidFill>
                  <a:prstClr val="black"/>
                </a:solidFill>
              </a:rPr>
              <a:t>  Mr. President, I am so glad to hear you.</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Well, it’s wonderful to hear your voice. And we’re so happy to have you and the Empress back in our country again, even if it’s very brief.</a:t>
            </a:r>
          </a:p>
          <a:p>
            <a:pPr fontAlgn="base"/>
            <a:r>
              <a:rPr lang="en-US" sz="1600" dirty="0">
                <a:solidFill>
                  <a:prstClr val="black"/>
                </a:solidFill>
              </a:rPr>
              <a:t> 	</a:t>
            </a:r>
            <a:r>
              <a:rPr lang="en-US" sz="1600" b="1" cap="small" dirty="0">
                <a:solidFill>
                  <a:prstClr val="black"/>
                </a:solidFill>
              </a:rPr>
              <a:t>Shah of Iran:</a:t>
            </a:r>
            <a:r>
              <a:rPr lang="en-US" sz="1600" dirty="0">
                <a:solidFill>
                  <a:prstClr val="black"/>
                </a:solidFill>
              </a:rPr>
              <a:t>  Yes, unfortunately, we could not pay you, pay our—I mean, pay you our respects. </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Oh, I would so much like to see you. I was oh-so-relieved, though, that you escaped the recent [assassination] attempt. You know from your own role at the time of President Kennedy’s [death] what a shock such an experience is.</a:t>
            </a:r>
          </a:p>
          <a:p>
            <a:pPr fontAlgn="base"/>
            <a:r>
              <a:rPr lang="en-US" sz="1600" b="1" cap="small" dirty="0">
                <a:solidFill>
                  <a:prstClr val="black"/>
                </a:solidFill>
              </a:rPr>
              <a:t> </a:t>
            </a:r>
            <a:r>
              <a:rPr lang="en-US" sz="1600" dirty="0">
                <a:solidFill>
                  <a:prstClr val="black"/>
                </a:solidFill>
              </a:rPr>
              <a:t>	</a:t>
            </a:r>
            <a:r>
              <a:rPr lang="en-US" sz="1600" b="1" cap="small" dirty="0">
                <a:solidFill>
                  <a:prstClr val="black"/>
                </a:solidFill>
              </a:rPr>
              <a:t>Shah of Iran:</a:t>
            </a:r>
            <a:r>
              <a:rPr lang="en-US" sz="1600" dirty="0">
                <a:solidFill>
                  <a:prstClr val="black"/>
                </a:solidFill>
              </a:rPr>
              <a:t>  Yes, it was rather true [</a:t>
            </a:r>
            <a:r>
              <a:rPr lang="en-US" sz="1600" i="1" dirty="0">
                <a:solidFill>
                  <a:prstClr val="black"/>
                </a:solidFill>
              </a:rPr>
              <a:t>chuckles a bit</a:t>
            </a:r>
            <a:r>
              <a:rPr lang="en-US" sz="1600" dirty="0">
                <a:solidFill>
                  <a:prstClr val="black"/>
                </a:solidFill>
              </a:rPr>
              <a:t>].</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Yeah. [</a:t>
            </a:r>
            <a:r>
              <a:rPr lang="en-US" sz="1600" i="1" dirty="0">
                <a:solidFill>
                  <a:prstClr val="black"/>
                </a:solidFill>
              </a:rPr>
              <a:t>Abruptly changes topic</a:t>
            </a:r>
            <a:r>
              <a:rPr lang="en-US" sz="1600" dirty="0">
                <a:solidFill>
                  <a:prstClr val="black"/>
                </a:solidFill>
              </a:rPr>
              <a:t>.] Well, we were so pleased that you were so well-received in Brazil and Argentina.</a:t>
            </a:r>
          </a:p>
          <a:p>
            <a:pPr fontAlgn="base"/>
            <a:r>
              <a:rPr lang="en-US" sz="1600" dirty="0">
                <a:solidFill>
                  <a:prstClr val="black"/>
                </a:solidFill>
              </a:rPr>
              <a:t>[</a:t>
            </a:r>
            <a:r>
              <a:rPr lang="en-US" sz="1600" i="1" dirty="0">
                <a:solidFill>
                  <a:prstClr val="black"/>
                </a:solidFill>
              </a:rPr>
              <a:t>Break</a:t>
            </a:r>
            <a:r>
              <a:rPr lang="en-US" sz="1600" dirty="0">
                <a:solidFill>
                  <a:prstClr val="black"/>
                </a:solidFill>
              </a:rPr>
              <a:t>.]</a:t>
            </a:r>
          </a:p>
          <a:p>
            <a:pPr fontAlgn="base"/>
            <a:r>
              <a:rPr lang="en-US" sz="1600" b="1" cap="small" dirty="0">
                <a:solidFill>
                  <a:prstClr val="black"/>
                </a:solidFill>
              </a:rPr>
              <a:t>	President Johnson:</a:t>
            </a:r>
            <a:r>
              <a:rPr lang="en-US" sz="1600" dirty="0">
                <a:solidFill>
                  <a:prstClr val="black"/>
                </a:solidFill>
              </a:rPr>
              <a:t> Well, we certainly are grateful to you for your Dominican and Vietnamese position [in support of the United States], and . . . I’m very concerned that the Afro-Asian conference in Algiers next month will degenerate—I’m afraid it will be an anti-U.S. operation—unless some responsible delegation like Iran strands up against these steamrollers.</a:t>
            </a:r>
          </a:p>
          <a:p>
            <a:pPr fontAlgn="base"/>
            <a:r>
              <a:rPr lang="en-US" sz="1600" b="1" cap="small" dirty="0">
                <a:solidFill>
                  <a:prstClr val="black"/>
                </a:solidFill>
              </a:rPr>
              <a:t> </a:t>
            </a:r>
            <a:r>
              <a:rPr lang="en-US" sz="1600" dirty="0">
                <a:solidFill>
                  <a:prstClr val="black"/>
                </a:solidFill>
              </a:rPr>
              <a:t>	</a:t>
            </a:r>
            <a:r>
              <a:rPr lang="en-US" sz="1600" b="1" cap="small" dirty="0">
                <a:solidFill>
                  <a:prstClr val="black"/>
                </a:solidFill>
              </a:rPr>
              <a:t>Shah of Iran:</a:t>
            </a:r>
            <a:r>
              <a:rPr lang="en-US" sz="1600" dirty="0">
                <a:solidFill>
                  <a:prstClr val="black"/>
                </a:solidFill>
              </a:rPr>
              <a:t>  Yes—we shall do our duty. And we are grateful to you to have taken these attitudes, Mr. President.</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Well, we have to take this when liberty’s at stake.</a:t>
            </a:r>
          </a:p>
          <a:p>
            <a:pPr fontAlgn="base"/>
            <a:r>
              <a:rPr lang="en-US" sz="1600" b="1" cap="small" dirty="0">
                <a:solidFill>
                  <a:prstClr val="black"/>
                </a:solidFill>
              </a:rPr>
              <a:t> </a:t>
            </a:r>
            <a:r>
              <a:rPr lang="en-US" sz="1600" dirty="0">
                <a:solidFill>
                  <a:prstClr val="black"/>
                </a:solidFill>
              </a:rPr>
              <a:t>	</a:t>
            </a:r>
            <a:r>
              <a:rPr lang="en-US" sz="1600" b="1" cap="small" dirty="0">
                <a:solidFill>
                  <a:prstClr val="black"/>
                </a:solidFill>
              </a:rPr>
              <a:t>Shah of Iran:</a:t>
            </a:r>
            <a:r>
              <a:rPr lang="en-US" sz="1600" dirty="0">
                <a:solidFill>
                  <a:prstClr val="black"/>
                </a:solidFill>
              </a:rPr>
              <a:t>  Oh, yes.</a:t>
            </a:r>
          </a:p>
          <a:p>
            <a:pPr fontAlgn="base"/>
            <a:r>
              <a:rPr lang="en-US" sz="1600" dirty="0">
                <a:solidFill>
                  <a:prstClr val="black"/>
                </a:solidFill>
              </a:rPr>
              <a:t>[</a:t>
            </a:r>
            <a:r>
              <a:rPr lang="en-US" sz="1600" i="1" dirty="0">
                <a:solidFill>
                  <a:prstClr val="black"/>
                </a:solidFill>
              </a:rPr>
              <a:t>Break</a:t>
            </a:r>
            <a:r>
              <a:rPr lang="en-US" sz="1600" dirty="0">
                <a:solidFill>
                  <a:prstClr val="black"/>
                </a:solidFill>
              </a:rPr>
              <a:t>.]</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Everyone tells me you have just made </a:t>
            </a:r>
            <a:r>
              <a:rPr lang="en-US" sz="1600" i="1" dirty="0">
                <a:solidFill>
                  <a:prstClr val="black"/>
                </a:solidFill>
              </a:rPr>
              <a:t>phenomenal</a:t>
            </a:r>
            <a:r>
              <a:rPr lang="en-US" sz="1600" dirty="0">
                <a:solidFill>
                  <a:prstClr val="black"/>
                </a:solidFill>
              </a:rPr>
              <a:t> progress!</a:t>
            </a:r>
          </a:p>
          <a:p>
            <a:pPr fontAlgn="base"/>
            <a:r>
              <a:rPr lang="en-US" sz="1600" dirty="0">
                <a:solidFill>
                  <a:prstClr val="black"/>
                </a:solidFill>
              </a:rPr>
              <a:t> 	</a:t>
            </a:r>
            <a:r>
              <a:rPr lang="en-US" sz="1600" b="1" cap="small" dirty="0">
                <a:solidFill>
                  <a:prstClr val="black"/>
                </a:solidFill>
              </a:rPr>
              <a:t>Shah of Iran:</a:t>
            </a:r>
            <a:r>
              <a:rPr lang="en-US" sz="1600" dirty="0">
                <a:solidFill>
                  <a:prstClr val="black"/>
                </a:solidFill>
              </a:rPr>
              <a:t>  Yes, we have been very lucky.</a:t>
            </a:r>
          </a:p>
          <a:p>
            <a:pPr fontAlgn="base"/>
            <a:r>
              <a:rPr lang="en-US" sz="1600" dirty="0">
                <a:solidFill>
                  <a:prstClr val="black"/>
                </a:solidFill>
              </a:rPr>
              <a:t> 	</a:t>
            </a:r>
            <a:r>
              <a:rPr lang="en-US" sz="1600" b="1" cap="small" dirty="0">
                <a:solidFill>
                  <a:prstClr val="black"/>
                </a:solidFill>
              </a:rPr>
              <a:t>President Johnson:</a:t>
            </a:r>
            <a:r>
              <a:rPr lang="en-US" sz="1600" dirty="0">
                <a:solidFill>
                  <a:prstClr val="black"/>
                </a:solidFill>
              </a:rPr>
              <a:t> Well, no, you’ve been very courageous—that’s what.</a:t>
            </a:r>
          </a:p>
          <a:p>
            <a:pPr fontAlgn="base"/>
            <a:endParaRPr lang="en-US" sz="1600" dirty="0">
              <a:solidFill>
                <a:prstClr val="black"/>
              </a:solidFill>
            </a:endParaRPr>
          </a:p>
          <a:p>
            <a:endParaRPr lang="en-US" sz="1600" dirty="0">
              <a:solidFill>
                <a:prstClr val="black"/>
              </a:solidFill>
            </a:endParaRPr>
          </a:p>
        </p:txBody>
      </p:sp>
      <p:pic>
        <p:nvPicPr>
          <p:cNvPr id="3" name="5-bj-shah-May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77400" y="5715000"/>
            <a:ext cx="609600" cy="609600"/>
          </a:xfrm>
          <a:prstGeom prst="rect">
            <a:avLst/>
          </a:prstGeom>
        </p:spPr>
      </p:pic>
    </p:spTree>
    <p:extLst>
      <p:ext uri="{BB962C8B-B14F-4D97-AF65-F5344CB8AC3E}">
        <p14:creationId xmlns:p14="http://schemas.microsoft.com/office/powerpoint/2010/main" val="12184733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72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one.jpg"/>
          <p:cNvPicPr>
            <a:picLocks noChangeAspect="1"/>
          </p:cNvPicPr>
          <p:nvPr/>
        </p:nvPicPr>
        <p:blipFill>
          <a:blip r:embed="rId3" cstate="print"/>
          <a:stretch>
            <a:fillRect/>
          </a:stretch>
        </p:blipFill>
        <p:spPr>
          <a:xfrm>
            <a:off x="1524001" y="381000"/>
            <a:ext cx="4460379" cy="5638800"/>
          </a:xfrm>
          <a:prstGeom prst="rect">
            <a:avLst/>
          </a:prstGeom>
        </p:spPr>
      </p:pic>
      <p:pic>
        <p:nvPicPr>
          <p:cNvPr id="2" name="Picture 1"/>
          <p:cNvPicPr>
            <a:picLocks noChangeAspect="1"/>
          </p:cNvPicPr>
          <p:nvPr/>
        </p:nvPicPr>
        <p:blipFill>
          <a:blip r:embed="rId4"/>
          <a:stretch>
            <a:fillRect/>
          </a:stretch>
        </p:blipFill>
        <p:spPr>
          <a:xfrm>
            <a:off x="6764964" y="321656"/>
            <a:ext cx="3903036" cy="5757488"/>
          </a:xfrm>
          <a:prstGeom prst="rect">
            <a:avLst/>
          </a:prstGeom>
        </p:spPr>
      </p:pic>
    </p:spTree>
    <p:extLst>
      <p:ext uri="{BB962C8B-B14F-4D97-AF65-F5344CB8AC3E}">
        <p14:creationId xmlns:p14="http://schemas.microsoft.com/office/powerpoint/2010/main" val="34562186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farm1.static.flickr.com/167/465700256_1ba2406abe_o.gif"/>
          <p:cNvPicPr>
            <a:picLocks noChangeAspect="1" noChangeArrowheads="1"/>
          </p:cNvPicPr>
          <p:nvPr/>
        </p:nvPicPr>
        <p:blipFill>
          <a:blip r:embed="rId3" cstate="print"/>
          <a:srcRect/>
          <a:stretch>
            <a:fillRect/>
          </a:stretch>
        </p:blipFill>
        <p:spPr bwMode="auto">
          <a:xfrm>
            <a:off x="3962400" y="24144"/>
            <a:ext cx="4572000" cy="6790099"/>
          </a:xfrm>
          <a:prstGeom prst="rect">
            <a:avLst/>
          </a:prstGeom>
          <a:noFill/>
        </p:spPr>
      </p:pic>
    </p:spTree>
    <p:extLst>
      <p:ext uri="{BB962C8B-B14F-4D97-AF65-F5344CB8AC3E}">
        <p14:creationId xmlns:p14="http://schemas.microsoft.com/office/powerpoint/2010/main" val="778637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shah_nixon_03.jpg"/>
          <p:cNvPicPr>
            <a:picLocks noChangeAspect="1" noChangeArrowheads="1"/>
          </p:cNvPicPr>
          <p:nvPr/>
        </p:nvPicPr>
        <p:blipFill>
          <a:blip r:embed="rId3" cstate="print"/>
          <a:srcRect/>
          <a:stretch>
            <a:fillRect/>
          </a:stretch>
        </p:blipFill>
        <p:spPr bwMode="auto">
          <a:xfrm>
            <a:off x="2078038" y="355422"/>
            <a:ext cx="8437562" cy="5664378"/>
          </a:xfrm>
          <a:prstGeom prst="rect">
            <a:avLst/>
          </a:prstGeom>
          <a:noFill/>
        </p:spPr>
      </p:pic>
    </p:spTree>
    <p:extLst>
      <p:ext uri="{BB962C8B-B14F-4D97-AF65-F5344CB8AC3E}">
        <p14:creationId xmlns:p14="http://schemas.microsoft.com/office/powerpoint/2010/main" val="6665097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0"/>
            <a:ext cx="7696200" cy="6532558"/>
          </a:xfrm>
          <a:prstGeom prst="rect">
            <a:avLst/>
          </a:prstGeom>
          <a:noFill/>
        </p:spPr>
        <p:txBody>
          <a:bodyPr wrap="square" rtlCol="0">
            <a:spAutoFit/>
          </a:bodyPr>
          <a:lstStyle/>
          <a:p>
            <a:r>
              <a:rPr lang="en-US" sz="1350" b="1" cap="small" dirty="0">
                <a:solidFill>
                  <a:prstClr val="black"/>
                </a:solidFill>
              </a:rPr>
              <a:t>	Douglas MacArthur, II</a:t>
            </a:r>
            <a:r>
              <a:rPr lang="en-US" sz="1350" dirty="0">
                <a:solidFill>
                  <a:prstClr val="black"/>
                </a:solidFill>
              </a:rPr>
              <a:t>: A strong Iran, sir, in terms of your conviction (which I share, 200 percent) that we must not see the basic balance between East and West altered radically . . . A strong Iran—</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Yeah.</a:t>
            </a:r>
          </a:p>
          <a:p>
            <a:r>
              <a:rPr lang="en-US" sz="1350" b="1" cap="small" dirty="0">
                <a:solidFill>
                  <a:prstClr val="black"/>
                </a:solidFill>
              </a:rPr>
              <a:t>	MacArthur</a:t>
            </a:r>
            <a:r>
              <a:rPr lang="en-US" sz="1350" dirty="0">
                <a:solidFill>
                  <a:prstClr val="black"/>
                </a:solidFill>
              </a:rPr>
              <a:t>: You know, the Soviets have been able, through their polarization of this Arab-Israel conflict—they </a:t>
            </a:r>
            <a:r>
              <a:rPr lang="en-US" sz="1350" i="1" dirty="0">
                <a:solidFill>
                  <a:prstClr val="black"/>
                </a:solidFill>
              </a:rPr>
              <a:t>have</a:t>
            </a:r>
            <a:r>
              <a:rPr lang="en-US" sz="1350" dirty="0">
                <a:solidFill>
                  <a:prstClr val="black"/>
                </a:solidFill>
              </a:rPr>
              <a:t> been able to gain increasing influence—</a:t>
            </a:r>
          </a:p>
          <a:p>
            <a:r>
              <a:rPr lang="en-US" sz="1350" b="1" cap="small" dirty="0">
                <a:solidFill>
                  <a:prstClr val="black"/>
                </a:solidFill>
              </a:rPr>
              <a:t>	President Nixon</a:t>
            </a:r>
            <a:r>
              <a:rPr lang="en-US" sz="1350" dirty="0">
                <a:solidFill>
                  <a:prstClr val="black"/>
                </a:solidFill>
              </a:rPr>
              <a:t>: Oh!</a:t>
            </a:r>
          </a:p>
          <a:p>
            <a:r>
              <a:rPr lang="en-US" sz="1350" b="1" cap="small" dirty="0">
                <a:solidFill>
                  <a:prstClr val="black"/>
                </a:solidFill>
              </a:rPr>
              <a:t>	MacArthur</a:t>
            </a:r>
            <a:r>
              <a:rPr lang="en-US" sz="1350" dirty="0">
                <a:solidFill>
                  <a:prstClr val="black"/>
                </a:solidFill>
              </a:rPr>
              <a:t>: —in these places, no question about it. A strong Iran helps to counterbalance that.</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That’s right. It’s just one friend there. Face it, Iran is not of either world, really, in a sense. I guess. But the point it—if I felt, if we can go with that, we can have them strong. They’re at the center of it, and a </a:t>
            </a:r>
            <a:r>
              <a:rPr lang="en-US" sz="1350" i="1" dirty="0">
                <a:solidFill>
                  <a:prstClr val="black"/>
                </a:solidFill>
              </a:rPr>
              <a:t>friend </a:t>
            </a:r>
            <a:r>
              <a:rPr lang="en-US" sz="1350" dirty="0">
                <a:solidFill>
                  <a:prstClr val="black"/>
                </a:solidFill>
              </a:rPr>
              <a:t>of the United States. I couldn’t agree more, it’s something.</a:t>
            </a:r>
          </a:p>
          <a:p>
            <a:r>
              <a:rPr lang="en-US" sz="1350" dirty="0">
                <a:solidFill>
                  <a:prstClr val="black"/>
                </a:solidFill>
              </a:rPr>
              <a:t>	Because if you look around there, it just happens: Who else do we have, except for Europe? The Southern Mediterranean—it’s all gone.</a:t>
            </a:r>
          </a:p>
          <a:p>
            <a:r>
              <a:rPr lang="en-US" sz="1350" dirty="0">
                <a:solidFill>
                  <a:prstClr val="black"/>
                </a:solidFill>
              </a:rPr>
              <a:t>	[Morocco’s King] Hassan will be here—he’s a nice fellow, but Morocco, Christ, they can’t last [against the Soviets]. </a:t>
            </a:r>
          </a:p>
          <a:p>
            <a:r>
              <a:rPr lang="en-US" sz="1350" dirty="0">
                <a:solidFill>
                  <a:prstClr val="black"/>
                </a:solidFill>
              </a:rPr>
              <a:t>	Morocco, Tunisia, Libya, Algeria. Sudan. Naturally, the UAR. All those little miserable countries around—Jordan, and Lebanon, and the rest . . . They’re like—they’d go down like ten-pins, just like that.</a:t>
            </a:r>
          </a:p>
          <a:p>
            <a:r>
              <a:rPr lang="en-US" sz="1350" dirty="0">
                <a:solidFill>
                  <a:prstClr val="black"/>
                </a:solidFill>
              </a:rPr>
              <a:t>	Some of them would like to be our friends. </a:t>
            </a:r>
            <a:r>
              <a:rPr lang="en-US" sz="1350" i="1" dirty="0">
                <a:solidFill>
                  <a:prstClr val="black"/>
                </a:solidFill>
              </a:rPr>
              <a:t>But </a:t>
            </a:r>
            <a:r>
              <a:rPr lang="en-US" sz="1350" dirty="0">
                <a:solidFill>
                  <a:prstClr val="black"/>
                </a:solidFill>
              </a:rPr>
              <a:t>central to every one of those countries (even as far off as Morocco) is the fact that the United States is aligned with Israel. And because we’re aligned with Israel [</a:t>
            </a:r>
            <a:r>
              <a:rPr lang="en-US" sz="1350" i="1" dirty="0">
                <a:solidFill>
                  <a:prstClr val="black"/>
                </a:solidFill>
              </a:rPr>
              <a:t>bangs the desk for emphasis</a:t>
            </a:r>
            <a:r>
              <a:rPr lang="en-US" sz="1350" dirty="0">
                <a:solidFill>
                  <a:prstClr val="black"/>
                </a:solidFill>
              </a:rPr>
              <a:t>], we are their enemy.</a:t>
            </a:r>
          </a:p>
          <a:p>
            <a:r>
              <a:rPr lang="en-US" sz="1350" b="1" cap="small" dirty="0">
                <a:solidFill>
                  <a:prstClr val="black"/>
                </a:solidFill>
              </a:rPr>
              <a:t>	MacArthur</a:t>
            </a:r>
            <a:r>
              <a:rPr lang="en-US" sz="1350" dirty="0">
                <a:solidFill>
                  <a:prstClr val="black"/>
                </a:solidFill>
              </a:rPr>
              <a:t>: That’s right.</a:t>
            </a:r>
          </a:p>
          <a:p>
            <a:r>
              <a:rPr lang="en-US" sz="1350" b="1" cap="small" dirty="0">
                <a:solidFill>
                  <a:prstClr val="black"/>
                </a:solidFill>
              </a:rPr>
              <a:t>	President Nixon</a:t>
            </a:r>
            <a:r>
              <a:rPr lang="en-US" sz="1350" dirty="0">
                <a:solidFill>
                  <a:prstClr val="black"/>
                </a:solidFill>
              </a:rPr>
              <a:t>: That’s what it is.</a:t>
            </a:r>
          </a:p>
          <a:p>
            <a:r>
              <a:rPr lang="en-US" sz="1350" dirty="0">
                <a:solidFill>
                  <a:prstClr val="black"/>
                </a:solidFill>
              </a:rPr>
              <a:t>	Now, this doesn’t mean that we let Israel go down the drain—because that would play into the Soviet hands, too. But it does mean that right now, we’re in a </a:t>
            </a:r>
            <a:r>
              <a:rPr lang="en-US" sz="1350" i="1" dirty="0">
                <a:solidFill>
                  <a:prstClr val="black"/>
                </a:solidFill>
              </a:rPr>
              <a:t>hell</a:t>
            </a:r>
            <a:r>
              <a:rPr lang="en-US" sz="1350" dirty="0">
                <a:solidFill>
                  <a:prstClr val="black"/>
                </a:solidFill>
              </a:rPr>
              <a:t> of a difficult spot. Because our Israeli tie makes us unpalatable to everybody in the Arab world, doesn’t it?</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It does. To varying degrees.</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Yes, some are like—but the Shah—the Shah—</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Not wholly—</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He’s awfully good with that stuff, you’d have to say.</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He is.</a:t>
            </a:r>
          </a:p>
          <a:p>
            <a:endParaRPr lang="en-US" sz="1350" dirty="0">
              <a:solidFill>
                <a:prstClr val="black"/>
              </a:solidFill>
            </a:endParaRPr>
          </a:p>
        </p:txBody>
      </p:sp>
      <p:pic>
        <p:nvPicPr>
          <p:cNvPr id="3" name="2-iranmacarthu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05800" y="5567190"/>
            <a:ext cx="609600" cy="609600"/>
          </a:xfrm>
          <a:prstGeom prst="rect">
            <a:avLst/>
          </a:prstGeom>
        </p:spPr>
      </p:pic>
    </p:spTree>
    <p:extLst>
      <p:ext uri="{BB962C8B-B14F-4D97-AF65-F5344CB8AC3E}">
        <p14:creationId xmlns:p14="http://schemas.microsoft.com/office/powerpoint/2010/main" val="1350576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4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42161" y="81193"/>
            <a:ext cx="11168770" cy="7432309"/>
          </a:xfrm>
          <a:prstGeom prst="rect">
            <a:avLst/>
          </a:prstGeom>
        </p:spPr>
      </p:pic>
    </p:spTree>
    <p:extLst>
      <p:ext uri="{BB962C8B-B14F-4D97-AF65-F5344CB8AC3E}">
        <p14:creationId xmlns:p14="http://schemas.microsoft.com/office/powerpoint/2010/main" val="2212407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nuclear1970s.jpg"/>
          <p:cNvPicPr>
            <a:picLocks noChangeAspect="1"/>
          </p:cNvPicPr>
          <p:nvPr/>
        </p:nvPicPr>
        <p:blipFill>
          <a:blip r:embed="rId3" cstate="print"/>
          <a:stretch>
            <a:fillRect/>
          </a:stretch>
        </p:blipFill>
        <p:spPr>
          <a:xfrm>
            <a:off x="3795308" y="0"/>
            <a:ext cx="4708393" cy="6705600"/>
          </a:xfrm>
          <a:prstGeom prst="rect">
            <a:avLst/>
          </a:prstGeom>
        </p:spPr>
      </p:pic>
    </p:spTree>
    <p:extLst>
      <p:ext uri="{BB962C8B-B14F-4D97-AF65-F5344CB8AC3E}">
        <p14:creationId xmlns:p14="http://schemas.microsoft.com/office/powerpoint/2010/main" val="29978118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24-0642a.gif"/>
          <p:cNvPicPr>
            <a:picLocks noChangeAspect="1" noChangeArrowheads="1"/>
          </p:cNvPicPr>
          <p:nvPr/>
        </p:nvPicPr>
        <p:blipFill>
          <a:blip r:embed="rId3" cstate="print"/>
          <a:srcRect/>
          <a:stretch>
            <a:fillRect/>
          </a:stretch>
        </p:blipFill>
        <p:spPr bwMode="auto">
          <a:xfrm>
            <a:off x="923367" y="-13529"/>
            <a:ext cx="10105189" cy="6871529"/>
          </a:xfrm>
          <a:prstGeom prst="rect">
            <a:avLst/>
          </a:prstGeom>
          <a:noFill/>
        </p:spPr>
      </p:pic>
    </p:spTree>
    <p:extLst>
      <p:ext uri="{BB962C8B-B14F-4D97-AF65-F5344CB8AC3E}">
        <p14:creationId xmlns:p14="http://schemas.microsoft.com/office/powerpoint/2010/main" val="2816495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arstimes.com/history/shah_us/24-0596a.gif"/>
          <p:cNvPicPr>
            <a:picLocks noChangeAspect="1" noChangeArrowheads="1"/>
          </p:cNvPicPr>
          <p:nvPr/>
        </p:nvPicPr>
        <p:blipFill>
          <a:blip r:embed="rId3" cstate="print"/>
          <a:srcRect/>
          <a:stretch>
            <a:fillRect/>
          </a:stretch>
        </p:blipFill>
        <p:spPr bwMode="auto">
          <a:xfrm>
            <a:off x="1077899" y="-59015"/>
            <a:ext cx="10073321" cy="6917015"/>
          </a:xfrm>
          <a:prstGeom prst="rect">
            <a:avLst/>
          </a:prstGeom>
          <a:noFill/>
        </p:spPr>
      </p:pic>
    </p:spTree>
    <p:extLst>
      <p:ext uri="{BB962C8B-B14F-4D97-AF65-F5344CB8AC3E}">
        <p14:creationId xmlns:p14="http://schemas.microsoft.com/office/powerpoint/2010/main" val="230092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780585" y="342117"/>
            <a:ext cx="11084313" cy="6428905"/>
          </a:xfrm>
          <a:prstGeom prst="rect">
            <a:avLst/>
          </a:prstGeom>
          <a:noFill/>
        </p:spPr>
      </p:pic>
    </p:spTree>
    <p:extLst>
      <p:ext uri="{BB962C8B-B14F-4D97-AF65-F5344CB8AC3E}">
        <p14:creationId xmlns:p14="http://schemas.microsoft.com/office/powerpoint/2010/main" val="34172343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lamic-revolution-of-iran.jpg"/>
          <p:cNvPicPr>
            <a:picLocks noChangeAspect="1"/>
          </p:cNvPicPr>
          <p:nvPr/>
        </p:nvPicPr>
        <p:blipFill>
          <a:blip r:embed="rId3" cstate="print"/>
          <a:stretch>
            <a:fillRect/>
          </a:stretch>
        </p:blipFill>
        <p:spPr>
          <a:xfrm>
            <a:off x="1524000" y="457200"/>
            <a:ext cx="9029700" cy="6019800"/>
          </a:xfrm>
          <a:prstGeom prst="rect">
            <a:avLst/>
          </a:prstGeom>
        </p:spPr>
      </p:pic>
    </p:spTree>
    <p:extLst>
      <p:ext uri="{BB962C8B-B14F-4D97-AF65-F5344CB8AC3E}">
        <p14:creationId xmlns:p14="http://schemas.microsoft.com/office/powerpoint/2010/main" val="10970007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8061979@21-Nov-1979,-Tehran,--5980.jpg"/>
          <p:cNvPicPr>
            <a:picLocks noChangeAspect="1"/>
          </p:cNvPicPr>
          <p:nvPr/>
        </p:nvPicPr>
        <p:blipFill>
          <a:blip r:embed="rId3" cstate="print"/>
          <a:stretch>
            <a:fillRect/>
          </a:stretch>
        </p:blipFill>
        <p:spPr>
          <a:xfrm>
            <a:off x="1524001" y="365289"/>
            <a:ext cx="9143999" cy="6127422"/>
          </a:xfrm>
          <a:prstGeom prst="rect">
            <a:avLst/>
          </a:prstGeom>
        </p:spPr>
      </p:pic>
    </p:spTree>
    <p:extLst>
      <p:ext uri="{BB962C8B-B14F-4D97-AF65-F5344CB8AC3E}">
        <p14:creationId xmlns:p14="http://schemas.microsoft.com/office/powerpoint/2010/main" val="5925777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Operation Eagle Claw"/>
          <p:cNvPicPr>
            <a:picLocks noChangeAspect="1" noChangeArrowheads="1"/>
          </p:cNvPicPr>
          <p:nvPr/>
        </p:nvPicPr>
        <p:blipFill>
          <a:blip r:embed="rId3" cstate="print"/>
          <a:srcRect/>
          <a:stretch>
            <a:fillRect/>
          </a:stretch>
        </p:blipFill>
        <p:spPr bwMode="auto">
          <a:xfrm>
            <a:off x="2209800" y="228601"/>
            <a:ext cx="8088952" cy="6082895"/>
          </a:xfrm>
          <a:prstGeom prst="rect">
            <a:avLst/>
          </a:prstGeom>
          <a:noFill/>
        </p:spPr>
      </p:pic>
    </p:spTree>
    <p:extLst>
      <p:ext uri="{BB962C8B-B14F-4D97-AF65-F5344CB8AC3E}">
        <p14:creationId xmlns:p14="http://schemas.microsoft.com/office/powerpoint/2010/main" val="13643972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ranian Demonstrators Burning American Flag on U.S. Embassy"/>
          <p:cNvPicPr>
            <a:picLocks noChangeAspect="1" noChangeArrowheads="1"/>
          </p:cNvPicPr>
          <p:nvPr/>
        </p:nvPicPr>
        <p:blipFill>
          <a:blip r:embed="rId3" cstate="print"/>
          <a:srcRect/>
          <a:stretch>
            <a:fillRect/>
          </a:stretch>
        </p:blipFill>
        <p:spPr bwMode="auto">
          <a:xfrm>
            <a:off x="1676400" y="381000"/>
            <a:ext cx="8813242" cy="6265664"/>
          </a:xfrm>
          <a:prstGeom prst="rect">
            <a:avLst/>
          </a:prstGeom>
          <a:noFill/>
        </p:spPr>
      </p:pic>
    </p:spTree>
    <p:extLst>
      <p:ext uri="{BB962C8B-B14F-4D97-AF65-F5344CB8AC3E}">
        <p14:creationId xmlns:p14="http://schemas.microsoft.com/office/powerpoint/2010/main" val="439422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Crisis.jpeg"/>
          <p:cNvPicPr>
            <a:picLocks noChangeAspect="1"/>
          </p:cNvPicPr>
          <p:nvPr/>
        </p:nvPicPr>
        <p:blipFill>
          <a:blip r:embed="rId3" cstate="print"/>
          <a:stretch>
            <a:fillRect/>
          </a:stretch>
        </p:blipFill>
        <p:spPr>
          <a:xfrm>
            <a:off x="1524000" y="311727"/>
            <a:ext cx="9144000" cy="6234546"/>
          </a:xfrm>
          <a:prstGeom prst="rect">
            <a:avLst/>
          </a:prstGeom>
        </p:spPr>
      </p:pic>
    </p:spTree>
    <p:extLst>
      <p:ext uri="{BB962C8B-B14F-4D97-AF65-F5344CB8AC3E}">
        <p14:creationId xmlns:p14="http://schemas.microsoft.com/office/powerpoint/2010/main" val="14984132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huffingtonpost.com/eat-the-press/Koppel-thumb.jpg"/>
          <p:cNvPicPr>
            <a:picLocks noChangeAspect="1" noChangeArrowheads="1"/>
          </p:cNvPicPr>
          <p:nvPr/>
        </p:nvPicPr>
        <p:blipFill>
          <a:blip r:embed="rId3" cstate="print"/>
          <a:srcRect/>
          <a:stretch>
            <a:fillRect/>
          </a:stretch>
        </p:blipFill>
        <p:spPr bwMode="auto">
          <a:xfrm>
            <a:off x="2362200" y="185823"/>
            <a:ext cx="8001000" cy="6437172"/>
          </a:xfrm>
          <a:prstGeom prst="rect">
            <a:avLst/>
          </a:prstGeom>
          <a:noFill/>
        </p:spPr>
      </p:pic>
    </p:spTree>
    <p:extLst>
      <p:ext uri="{BB962C8B-B14F-4D97-AF65-F5344CB8AC3E}">
        <p14:creationId xmlns:p14="http://schemas.microsoft.com/office/powerpoint/2010/main" val="23005102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ThanksCanada.JPG"/>
          <p:cNvPicPr>
            <a:picLocks noChangeAspect="1" noChangeArrowheads="1"/>
          </p:cNvPicPr>
          <p:nvPr/>
        </p:nvPicPr>
        <p:blipFill>
          <a:blip r:embed="rId3" cstate="print"/>
          <a:srcRect/>
          <a:stretch>
            <a:fillRect/>
          </a:stretch>
        </p:blipFill>
        <p:spPr bwMode="auto">
          <a:xfrm>
            <a:off x="2438400" y="381000"/>
            <a:ext cx="7620000" cy="5715000"/>
          </a:xfrm>
          <a:prstGeom prst="rect">
            <a:avLst/>
          </a:prstGeom>
          <a:noFill/>
        </p:spPr>
      </p:pic>
    </p:spTree>
    <p:extLst>
      <p:ext uri="{BB962C8B-B14F-4D97-AF65-F5344CB8AC3E}">
        <p14:creationId xmlns:p14="http://schemas.microsoft.com/office/powerpoint/2010/main" val="32100851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http://www.glynn.k12.ga.us/BHS/Juniorprojects/Hunt01/alexz5449/map-2.gif"/>
          <p:cNvPicPr>
            <a:picLocks noChangeAspect="1" noChangeArrowheads="1"/>
          </p:cNvPicPr>
          <p:nvPr/>
        </p:nvPicPr>
        <p:blipFill>
          <a:blip r:embed="rId3" cstate="print"/>
          <a:srcRect/>
          <a:stretch>
            <a:fillRect/>
          </a:stretch>
        </p:blipFill>
        <p:spPr bwMode="auto">
          <a:xfrm>
            <a:off x="3039746" y="345484"/>
            <a:ext cx="6104255" cy="6207717"/>
          </a:xfrm>
          <a:prstGeom prst="rect">
            <a:avLst/>
          </a:prstGeom>
          <a:noFill/>
        </p:spPr>
      </p:pic>
    </p:spTree>
    <p:extLst>
      <p:ext uri="{BB962C8B-B14F-4D97-AF65-F5344CB8AC3E}">
        <p14:creationId xmlns:p14="http://schemas.microsoft.com/office/powerpoint/2010/main" val="40596139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media1.corbisimages.com/CorbisImage/hover/12/57/7842/12577842/U2002245.jpg"/>
          <p:cNvPicPr>
            <a:picLocks noChangeAspect="1" noChangeArrowheads="1"/>
          </p:cNvPicPr>
          <p:nvPr/>
        </p:nvPicPr>
        <p:blipFill>
          <a:blip r:embed="rId3" cstate="print"/>
          <a:srcRect/>
          <a:stretch>
            <a:fillRect/>
          </a:stretch>
        </p:blipFill>
        <p:spPr bwMode="auto">
          <a:xfrm>
            <a:off x="1621882" y="175912"/>
            <a:ext cx="9046119" cy="5996288"/>
          </a:xfrm>
          <a:prstGeom prst="rect">
            <a:avLst/>
          </a:prstGeom>
          <a:noFill/>
        </p:spPr>
      </p:pic>
    </p:spTree>
    <p:extLst>
      <p:ext uri="{BB962C8B-B14F-4D97-AF65-F5344CB8AC3E}">
        <p14:creationId xmlns:p14="http://schemas.microsoft.com/office/powerpoint/2010/main" val="1556411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media2.corbisimages.com/CorbisImage/hover/14/46/8945/14468945/0000178211-001.jpg"/>
          <p:cNvPicPr>
            <a:picLocks noChangeAspect="1" noChangeArrowheads="1"/>
          </p:cNvPicPr>
          <p:nvPr/>
        </p:nvPicPr>
        <p:blipFill>
          <a:blip r:embed="rId3" cstate="print"/>
          <a:srcRect/>
          <a:stretch>
            <a:fillRect/>
          </a:stretch>
        </p:blipFill>
        <p:spPr bwMode="auto">
          <a:xfrm>
            <a:off x="3886200" y="3362"/>
            <a:ext cx="4800600" cy="7059706"/>
          </a:xfrm>
          <a:prstGeom prst="rect">
            <a:avLst/>
          </a:prstGeom>
          <a:noFill/>
        </p:spPr>
      </p:pic>
    </p:spTree>
    <p:extLst>
      <p:ext uri="{BB962C8B-B14F-4D97-AF65-F5344CB8AC3E}">
        <p14:creationId xmlns:p14="http://schemas.microsoft.com/office/powerpoint/2010/main" val="7487254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healingiraq.blogspot.com/iran-iraq-war.JPG"/>
          <p:cNvPicPr>
            <a:picLocks noChangeAspect="1" noChangeArrowheads="1"/>
          </p:cNvPicPr>
          <p:nvPr/>
        </p:nvPicPr>
        <p:blipFill>
          <a:blip r:embed="rId3" cstate="print"/>
          <a:srcRect/>
          <a:stretch>
            <a:fillRect/>
          </a:stretch>
        </p:blipFill>
        <p:spPr bwMode="auto">
          <a:xfrm>
            <a:off x="2362200" y="-762000"/>
            <a:ext cx="6639592" cy="7620000"/>
          </a:xfrm>
          <a:prstGeom prst="rect">
            <a:avLst/>
          </a:prstGeom>
          <a:noFill/>
        </p:spPr>
      </p:pic>
    </p:spTree>
    <p:extLst>
      <p:ext uri="{BB962C8B-B14F-4D97-AF65-F5344CB8AC3E}">
        <p14:creationId xmlns:p14="http://schemas.microsoft.com/office/powerpoint/2010/main" val="10551578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addam Hussein firing a rocket propelled grenade"/>
          <p:cNvPicPr>
            <a:picLocks noChangeAspect="1" noChangeArrowheads="1"/>
          </p:cNvPicPr>
          <p:nvPr/>
        </p:nvPicPr>
        <p:blipFill>
          <a:blip r:embed="rId3" cstate="print"/>
          <a:srcRect/>
          <a:stretch>
            <a:fillRect/>
          </a:stretch>
        </p:blipFill>
        <p:spPr bwMode="auto">
          <a:xfrm>
            <a:off x="431180" y="0"/>
            <a:ext cx="5127460" cy="3839282"/>
          </a:xfrm>
          <a:prstGeom prst="rect">
            <a:avLst/>
          </a:prstGeom>
          <a:noFill/>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1577" y="3428462"/>
            <a:ext cx="4767943" cy="342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592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lilith-ezine.com/articles/politics/images/Iraq-03.jpg"/>
          <p:cNvPicPr>
            <a:picLocks noChangeAspect="1" noChangeArrowheads="1"/>
          </p:cNvPicPr>
          <p:nvPr/>
        </p:nvPicPr>
        <p:blipFill>
          <a:blip r:embed="rId3" cstate="print"/>
          <a:srcRect/>
          <a:stretch>
            <a:fillRect/>
          </a:stretch>
        </p:blipFill>
        <p:spPr bwMode="auto">
          <a:xfrm>
            <a:off x="2007220" y="203874"/>
            <a:ext cx="8051180" cy="6269644"/>
          </a:xfrm>
          <a:prstGeom prst="rect">
            <a:avLst/>
          </a:prstGeom>
          <a:noFill/>
        </p:spPr>
      </p:pic>
    </p:spTree>
    <p:extLst>
      <p:ext uri="{BB962C8B-B14F-4D97-AF65-F5344CB8AC3E}">
        <p14:creationId xmlns:p14="http://schemas.microsoft.com/office/powerpoint/2010/main" val="10453105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farlane.jpg"/>
          <p:cNvPicPr>
            <a:picLocks noChangeAspect="1"/>
          </p:cNvPicPr>
          <p:nvPr/>
        </p:nvPicPr>
        <p:blipFill>
          <a:blip r:embed="rId3" cstate="print"/>
          <a:stretch>
            <a:fillRect/>
          </a:stretch>
        </p:blipFill>
        <p:spPr>
          <a:xfrm>
            <a:off x="1936836" y="36576"/>
            <a:ext cx="8273964" cy="6821424"/>
          </a:xfrm>
          <a:prstGeom prst="rect">
            <a:avLst/>
          </a:prstGeom>
        </p:spPr>
      </p:pic>
    </p:spTree>
    <p:extLst>
      <p:ext uri="{BB962C8B-B14F-4D97-AF65-F5344CB8AC3E}">
        <p14:creationId xmlns:p14="http://schemas.microsoft.com/office/powerpoint/2010/main" val="3785152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1"/>
            <a:ext cx="7467600" cy="6186309"/>
          </a:xfrm>
          <a:prstGeom prst="rect">
            <a:avLst/>
          </a:prstGeom>
          <a:noFill/>
        </p:spPr>
        <p:txBody>
          <a:bodyPr wrap="square" rtlCol="0">
            <a:spAutoFit/>
          </a:bodyPr>
          <a:lstStyle/>
          <a:p>
            <a:pPr algn="ctr"/>
            <a:r>
              <a:rPr lang="en-US" b="1" dirty="0">
                <a:solidFill>
                  <a:srgbClr val="FF0000"/>
                </a:solidFill>
              </a:rPr>
              <a:t>US shipment of weapons to Iran</a:t>
            </a:r>
          </a:p>
          <a:p>
            <a:r>
              <a:rPr lang="en-US" sz="2000" dirty="0">
                <a:solidFill>
                  <a:prstClr val="black"/>
                </a:solidFill>
              </a:rPr>
              <a:t>1985</a:t>
            </a:r>
          </a:p>
          <a:p>
            <a:endParaRPr lang="en-US" sz="2000" dirty="0">
              <a:solidFill>
                <a:prstClr val="black"/>
              </a:solidFill>
            </a:endParaRPr>
          </a:p>
          <a:p>
            <a:pPr>
              <a:buFont typeface="Arial" pitchFamily="34" charset="0"/>
              <a:buChar char="•"/>
            </a:pPr>
            <a:r>
              <a:rPr lang="en-US" sz="2000" dirty="0">
                <a:solidFill>
                  <a:prstClr val="black"/>
                </a:solidFill>
              </a:rPr>
              <a:t>Aug. 20: Israel sends 96 TOW anti-tank missiles to Iran.</a:t>
            </a:r>
          </a:p>
          <a:p>
            <a:pPr>
              <a:buFont typeface="Arial" pitchFamily="34" charset="0"/>
              <a:buChar char="•"/>
            </a:pPr>
            <a:r>
              <a:rPr lang="en-US" sz="2000" dirty="0">
                <a:solidFill>
                  <a:prstClr val="black"/>
                </a:solidFill>
              </a:rPr>
              <a:t>Sept. 14: Israel sends 408 more TOW missiles to Iran.</a:t>
            </a:r>
          </a:p>
          <a:p>
            <a:pPr>
              <a:buFont typeface="Arial" pitchFamily="34" charset="0"/>
              <a:buChar char="•"/>
            </a:pPr>
            <a:r>
              <a:rPr lang="en-US" sz="2000" dirty="0">
                <a:solidFill>
                  <a:prstClr val="black"/>
                </a:solidFill>
              </a:rPr>
              <a:t>Nov. 24-25: The C.I.A. arranges for a shipment of 18 Hawk anti-aircraft missiles from Israel to Iran aboard a C.I.A. front company plane</a:t>
            </a:r>
          </a:p>
          <a:p>
            <a:endParaRPr lang="en-US" sz="2000" dirty="0">
              <a:solidFill>
                <a:prstClr val="black"/>
              </a:solidFill>
            </a:endParaRPr>
          </a:p>
          <a:p>
            <a:r>
              <a:rPr lang="en-US" sz="2000" dirty="0">
                <a:solidFill>
                  <a:prstClr val="black"/>
                </a:solidFill>
              </a:rPr>
              <a:t>1986 </a:t>
            </a:r>
          </a:p>
          <a:p>
            <a:endParaRPr lang="en-US" sz="2000" dirty="0">
              <a:solidFill>
                <a:prstClr val="black"/>
              </a:solidFill>
            </a:endParaRPr>
          </a:p>
          <a:p>
            <a:pPr>
              <a:buFont typeface="Arial" pitchFamily="34" charset="0"/>
              <a:buChar char="•"/>
            </a:pPr>
            <a:r>
              <a:rPr lang="en-US" sz="2000" dirty="0">
                <a:solidFill>
                  <a:prstClr val="black"/>
                </a:solidFill>
              </a:rPr>
              <a:t>Feb. 17: The United States sends 500 TOW missiles to Israel, from American stocks, for shipment to Iran.</a:t>
            </a:r>
          </a:p>
          <a:p>
            <a:pPr>
              <a:buFont typeface="Arial" pitchFamily="34" charset="0"/>
              <a:buChar char="•"/>
            </a:pPr>
            <a:r>
              <a:rPr lang="en-US" sz="2000" dirty="0">
                <a:solidFill>
                  <a:prstClr val="black"/>
                </a:solidFill>
              </a:rPr>
              <a:t>Feb. 27: Another shipment of 500 TOW missiles are sent to Israel, once again for shipment to Iran.</a:t>
            </a:r>
          </a:p>
          <a:p>
            <a:pPr>
              <a:buFont typeface="Arial" pitchFamily="34" charset="0"/>
              <a:buChar char="•"/>
            </a:pPr>
            <a:r>
              <a:rPr lang="en-US" sz="2000" dirty="0">
                <a:solidFill>
                  <a:prstClr val="black"/>
                </a:solidFill>
              </a:rPr>
              <a:t>May 23-24: 508 TOW missiles and 240 spare parts for Hawk missiles are shipped to Israel.</a:t>
            </a:r>
          </a:p>
          <a:p>
            <a:pPr>
              <a:buFont typeface="Arial" pitchFamily="34" charset="0"/>
              <a:buChar char="•"/>
            </a:pPr>
            <a:r>
              <a:rPr lang="en-US" sz="2000" dirty="0">
                <a:solidFill>
                  <a:prstClr val="black"/>
                </a:solidFill>
              </a:rPr>
              <a:t>Aug. 4: The United States sends Iran a shipment of spare parts for Hawk anti-aircraft missiles.</a:t>
            </a:r>
          </a:p>
          <a:p>
            <a:pPr>
              <a:buFont typeface="Arial" pitchFamily="34" charset="0"/>
              <a:buChar char="•"/>
            </a:pPr>
            <a:r>
              <a:rPr lang="en-US" sz="2000" dirty="0">
                <a:solidFill>
                  <a:prstClr val="black"/>
                </a:solidFill>
              </a:rPr>
              <a:t>Oct. 28: 500 TOW missiles are sent from Israel to Iran.</a:t>
            </a:r>
          </a:p>
          <a:p>
            <a:endParaRPr lang="en-US" dirty="0">
              <a:solidFill>
                <a:prstClr val="black"/>
              </a:solidFill>
            </a:endParaRPr>
          </a:p>
        </p:txBody>
      </p:sp>
    </p:spTree>
    <p:extLst>
      <p:ext uri="{BB962C8B-B14F-4D97-AF65-F5344CB8AC3E}">
        <p14:creationId xmlns:p14="http://schemas.microsoft.com/office/powerpoint/2010/main" val="26556780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r-iran-contra tow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69127" y="122092"/>
            <a:ext cx="7845137" cy="5883853"/>
          </a:xfrm>
          <a:prstGeom prst="rect">
            <a:avLst/>
          </a:prstGeom>
        </p:spPr>
      </p:pic>
    </p:spTree>
    <p:extLst>
      <p:ext uri="{BB962C8B-B14F-4D97-AF65-F5344CB8AC3E}">
        <p14:creationId xmlns:p14="http://schemas.microsoft.com/office/powerpoint/2010/main" val="38263769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insideofiran.org/en/images/stories/march11/womrights/Strait_of_Hormuz_map.jpg"/>
          <p:cNvPicPr>
            <a:picLocks noChangeAspect="1" noChangeArrowheads="1"/>
          </p:cNvPicPr>
          <p:nvPr/>
        </p:nvPicPr>
        <p:blipFill>
          <a:blip r:embed="rId3" cstate="print"/>
          <a:srcRect/>
          <a:stretch>
            <a:fillRect/>
          </a:stretch>
        </p:blipFill>
        <p:spPr bwMode="auto">
          <a:xfrm>
            <a:off x="954574" y="103708"/>
            <a:ext cx="9549875" cy="6754292"/>
          </a:xfrm>
          <a:prstGeom prst="rect">
            <a:avLst/>
          </a:prstGeom>
          <a:noFill/>
        </p:spPr>
      </p:pic>
    </p:spTree>
    <p:extLst>
      <p:ext uri="{BB962C8B-B14F-4D97-AF65-F5344CB8AC3E}">
        <p14:creationId xmlns:p14="http://schemas.microsoft.com/office/powerpoint/2010/main" val="24164453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3.gstatic.com/images?q=tbn:ANd9GcTXHNz-mmSeWiB4YfyC-jxw31tXiPfBv_vHUtQ_qMTkmbdLqaxNzhlPbtOA"/>
          <p:cNvPicPr>
            <a:picLocks noChangeAspect="1" noChangeArrowheads="1"/>
          </p:cNvPicPr>
          <p:nvPr/>
        </p:nvPicPr>
        <p:blipFill>
          <a:blip r:embed="rId3" cstate="print"/>
          <a:srcRect/>
          <a:stretch>
            <a:fillRect/>
          </a:stretch>
        </p:blipFill>
        <p:spPr bwMode="auto">
          <a:xfrm>
            <a:off x="3501728" y="-50912"/>
            <a:ext cx="5337473" cy="6908912"/>
          </a:xfrm>
          <a:prstGeom prst="rect">
            <a:avLst/>
          </a:prstGeom>
          <a:noFill/>
        </p:spPr>
      </p:pic>
    </p:spTree>
    <p:extLst>
      <p:ext uri="{BB962C8B-B14F-4D97-AF65-F5344CB8AC3E}">
        <p14:creationId xmlns:p14="http://schemas.microsoft.com/office/powerpoint/2010/main" val="1725442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s://7109052095619522824-a-1802744773732722657-s-sites.googlegroups.com/site/indianoceanconflicts/the-tanker-war-1980-1989-/the-tanker-war----charts-and-data/Tanker%20War%20Stats%20Chart%20--%20Iran-Iraq%20Attacks.JPG?attachauth=ANoY7crl-5K-zmKibMTQo4mH78UggyIuRWWl25s6otclenOBBOOUP5i85dR6RVXReGJiXVkwXxsktU2y_J_8_ChorfMRsC61szYWR8JRu1QHY5xWfLmh8CTptBPLWlRXAeCmMhBAsH1ZSj02BNia2qnTWOY3igxMVElHVL1cyU3nePgM4i-wOTFenncUEGDBzJQQ9PRheXD3hIcTyJUfI_wLhRZtLrlSjPpdb9pDjr80f4i1stHp06QqIJ1xxVsWTPXf_NQQZ5bV7Ia8U6MYnBM453q8ZFsllx5zABF35HhSdds1IR5YYpMsqpfsLof1bamL5PR7xMpFOlNp5uB5u3Z7YptpJBxupA%3D%3D&amp;attredirects=0"/>
          <p:cNvPicPr>
            <a:picLocks noChangeAspect="1" noChangeArrowheads="1"/>
          </p:cNvPicPr>
          <p:nvPr/>
        </p:nvPicPr>
        <p:blipFill>
          <a:blip r:embed="rId3" cstate="print"/>
          <a:srcRect/>
          <a:stretch>
            <a:fillRect/>
          </a:stretch>
        </p:blipFill>
        <p:spPr bwMode="auto">
          <a:xfrm>
            <a:off x="1059366" y="13856"/>
            <a:ext cx="9891131" cy="6765316"/>
          </a:xfrm>
          <a:prstGeom prst="rect">
            <a:avLst/>
          </a:prstGeom>
          <a:noFill/>
        </p:spPr>
      </p:pic>
    </p:spTree>
    <p:extLst>
      <p:ext uri="{BB962C8B-B14F-4D97-AF65-F5344CB8AC3E}">
        <p14:creationId xmlns:p14="http://schemas.microsoft.com/office/powerpoint/2010/main" val="3165728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bp1.blogger.com/_cys2T5FgJdo/RucdSPdo1-I/AAAAAAAAAlI/VLQYNtDWH4U/s320/Ras_Hadat06.gif"/>
          <p:cNvPicPr>
            <a:picLocks noChangeAspect="1" noChangeArrowheads="1"/>
          </p:cNvPicPr>
          <p:nvPr/>
        </p:nvPicPr>
        <p:blipFill>
          <a:blip r:embed="rId3" cstate="print"/>
          <a:srcRect/>
          <a:stretch>
            <a:fillRect/>
          </a:stretch>
        </p:blipFill>
        <p:spPr bwMode="auto">
          <a:xfrm>
            <a:off x="3270888" y="88006"/>
            <a:ext cx="5873113" cy="6617594"/>
          </a:xfrm>
          <a:prstGeom prst="rect">
            <a:avLst/>
          </a:prstGeom>
          <a:noFill/>
        </p:spPr>
      </p:pic>
    </p:spTree>
    <p:extLst>
      <p:ext uri="{BB962C8B-B14F-4D97-AF65-F5344CB8AC3E}">
        <p14:creationId xmlns:p14="http://schemas.microsoft.com/office/powerpoint/2010/main" val="24928117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eightiesclub.tripod.com/a3dd4360.jpg"/>
          <p:cNvPicPr>
            <a:picLocks noChangeAspect="1" noChangeArrowheads="1"/>
          </p:cNvPicPr>
          <p:nvPr/>
        </p:nvPicPr>
        <p:blipFill>
          <a:blip r:embed="rId3" cstate="print"/>
          <a:srcRect/>
          <a:stretch>
            <a:fillRect/>
          </a:stretch>
        </p:blipFill>
        <p:spPr bwMode="auto">
          <a:xfrm>
            <a:off x="4094400" y="60744"/>
            <a:ext cx="4440001" cy="6492456"/>
          </a:xfrm>
          <a:prstGeom prst="rect">
            <a:avLst/>
          </a:prstGeom>
          <a:noFill/>
        </p:spPr>
      </p:pic>
    </p:spTree>
    <p:extLst>
      <p:ext uri="{BB962C8B-B14F-4D97-AF65-F5344CB8AC3E}">
        <p14:creationId xmlns:p14="http://schemas.microsoft.com/office/powerpoint/2010/main" val="12676779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snappedshot.com/turbo/sites/default/files/styles/large/public/1799694850d1e96497a165e9a2827ed3.jpg"/>
          <p:cNvPicPr>
            <a:picLocks noChangeAspect="1" noChangeArrowheads="1"/>
          </p:cNvPicPr>
          <p:nvPr/>
        </p:nvPicPr>
        <p:blipFill>
          <a:blip r:embed="rId3" cstate="print"/>
          <a:srcRect/>
          <a:stretch>
            <a:fillRect/>
          </a:stretch>
        </p:blipFill>
        <p:spPr bwMode="auto">
          <a:xfrm>
            <a:off x="1137424" y="31959"/>
            <a:ext cx="9701561" cy="6756447"/>
          </a:xfrm>
          <a:prstGeom prst="rect">
            <a:avLst/>
          </a:prstGeom>
          <a:noFill/>
        </p:spPr>
      </p:pic>
    </p:spTree>
    <p:extLst>
      <p:ext uri="{BB962C8B-B14F-4D97-AF65-F5344CB8AC3E}">
        <p14:creationId xmlns:p14="http://schemas.microsoft.com/office/powerpoint/2010/main" val="38526762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Iran Air 655 Strait of hormuz 80.jpg"/>
          <p:cNvPicPr>
            <a:picLocks noChangeAspect="1" noChangeArrowheads="1"/>
          </p:cNvPicPr>
          <p:nvPr/>
        </p:nvPicPr>
        <p:blipFill>
          <a:blip r:embed="rId3" cstate="print"/>
          <a:srcRect/>
          <a:stretch>
            <a:fillRect/>
          </a:stretch>
        </p:blipFill>
        <p:spPr bwMode="auto">
          <a:xfrm>
            <a:off x="3076508" y="128892"/>
            <a:ext cx="6067492" cy="6729108"/>
          </a:xfrm>
          <a:prstGeom prst="rect">
            <a:avLst/>
          </a:prstGeom>
          <a:noFill/>
        </p:spPr>
      </p:pic>
    </p:spTree>
    <p:extLst>
      <p:ext uri="{BB962C8B-B14F-4D97-AF65-F5344CB8AC3E}">
        <p14:creationId xmlns:p14="http://schemas.microsoft.com/office/powerpoint/2010/main" val="3461240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6905" y="218918"/>
            <a:ext cx="4242793" cy="6337999"/>
          </a:xfrm>
          <a:prstGeom prst="rect">
            <a:avLst/>
          </a:prstGeom>
        </p:spPr>
      </p:pic>
      <p:pic>
        <p:nvPicPr>
          <p:cNvPr id="3" name="Picture 2"/>
          <p:cNvPicPr>
            <a:picLocks noChangeAspect="1"/>
          </p:cNvPicPr>
          <p:nvPr/>
        </p:nvPicPr>
        <p:blipFill>
          <a:blip r:embed="rId3"/>
          <a:stretch>
            <a:fillRect/>
          </a:stretch>
        </p:blipFill>
        <p:spPr>
          <a:xfrm>
            <a:off x="5344857" y="1103971"/>
            <a:ext cx="6387620" cy="3832572"/>
          </a:xfrm>
          <a:prstGeom prst="rect">
            <a:avLst/>
          </a:prstGeom>
        </p:spPr>
      </p:pic>
    </p:spTree>
    <p:extLst>
      <p:ext uri="{BB962C8B-B14F-4D97-AF65-F5344CB8AC3E}">
        <p14:creationId xmlns:p14="http://schemas.microsoft.com/office/powerpoint/2010/main" val="25821176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0606" y="175184"/>
            <a:ext cx="7538224" cy="6501219"/>
          </a:xfrm>
          <a:prstGeom prst="rect">
            <a:avLst/>
          </a:prstGeom>
        </p:spPr>
      </p:pic>
    </p:spTree>
    <p:extLst>
      <p:ext uri="{BB962C8B-B14F-4D97-AF65-F5344CB8AC3E}">
        <p14:creationId xmlns:p14="http://schemas.microsoft.com/office/powerpoint/2010/main" val="830872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32329" y="116448"/>
            <a:ext cx="10151983" cy="6741551"/>
          </a:xfrm>
          <a:prstGeom prst="rect">
            <a:avLst/>
          </a:prstGeom>
        </p:spPr>
      </p:pic>
    </p:spTree>
    <p:extLst>
      <p:ext uri="{BB962C8B-B14F-4D97-AF65-F5344CB8AC3E}">
        <p14:creationId xmlns:p14="http://schemas.microsoft.com/office/powerpoint/2010/main" val="4191126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0566" y="140769"/>
            <a:ext cx="7127541" cy="6561114"/>
          </a:xfrm>
          <a:prstGeom prst="rect">
            <a:avLst/>
          </a:prstGeom>
        </p:spPr>
      </p:pic>
    </p:spTree>
    <p:extLst>
      <p:ext uri="{BB962C8B-B14F-4D97-AF65-F5344CB8AC3E}">
        <p14:creationId xmlns:p14="http://schemas.microsoft.com/office/powerpoint/2010/main" val="37417942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90720"/>
            <a:ext cx="4829175" cy="3152775"/>
          </a:xfrm>
          <a:prstGeom prst="rect">
            <a:avLst/>
          </a:prstGeom>
        </p:spPr>
      </p:pic>
      <p:pic>
        <p:nvPicPr>
          <p:cNvPr id="3" name="Picture 2"/>
          <p:cNvPicPr>
            <a:picLocks noChangeAspect="1"/>
          </p:cNvPicPr>
          <p:nvPr/>
        </p:nvPicPr>
        <p:blipFill>
          <a:blip r:embed="rId4"/>
          <a:stretch>
            <a:fillRect/>
          </a:stretch>
        </p:blipFill>
        <p:spPr>
          <a:xfrm>
            <a:off x="7391231" y="0"/>
            <a:ext cx="4800769" cy="3243495"/>
          </a:xfrm>
          <a:prstGeom prst="rect">
            <a:avLst/>
          </a:prstGeom>
        </p:spPr>
      </p:pic>
      <p:pic>
        <p:nvPicPr>
          <p:cNvPr id="4" name="Picture 3"/>
          <p:cNvPicPr>
            <a:picLocks noChangeAspect="1"/>
          </p:cNvPicPr>
          <p:nvPr/>
        </p:nvPicPr>
        <p:blipFill>
          <a:blip r:embed="rId5"/>
          <a:stretch>
            <a:fillRect/>
          </a:stretch>
        </p:blipFill>
        <p:spPr>
          <a:xfrm>
            <a:off x="3940330" y="3728340"/>
            <a:ext cx="4400550" cy="2657475"/>
          </a:xfrm>
          <a:prstGeom prst="rect">
            <a:avLst/>
          </a:prstGeom>
        </p:spPr>
      </p:pic>
    </p:spTree>
    <p:extLst>
      <p:ext uri="{BB962C8B-B14F-4D97-AF65-F5344CB8AC3E}">
        <p14:creationId xmlns:p14="http://schemas.microsoft.com/office/powerpoint/2010/main" val="12037622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82390" y="217537"/>
            <a:ext cx="9634653" cy="6417972"/>
          </a:xfrm>
          <a:prstGeom prst="rect">
            <a:avLst/>
          </a:prstGeom>
        </p:spPr>
      </p:pic>
    </p:spTree>
    <p:extLst>
      <p:ext uri="{BB962C8B-B14F-4D97-AF65-F5344CB8AC3E}">
        <p14:creationId xmlns:p14="http://schemas.microsoft.com/office/powerpoint/2010/main" val="14820823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4162" y="438980"/>
            <a:ext cx="10946627" cy="6240600"/>
          </a:xfrm>
          <a:prstGeom prst="rect">
            <a:avLst/>
          </a:prstGeom>
        </p:spPr>
      </p:pic>
    </p:spTree>
    <p:extLst>
      <p:ext uri="{BB962C8B-B14F-4D97-AF65-F5344CB8AC3E}">
        <p14:creationId xmlns:p14="http://schemas.microsoft.com/office/powerpoint/2010/main" val="12247330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9255" y="14052"/>
            <a:ext cx="4544160" cy="6843948"/>
          </a:xfrm>
          <a:prstGeom prst="rect">
            <a:avLst/>
          </a:prstGeom>
        </p:spPr>
      </p:pic>
    </p:spTree>
    <p:extLst>
      <p:ext uri="{BB962C8B-B14F-4D97-AF65-F5344CB8AC3E}">
        <p14:creationId xmlns:p14="http://schemas.microsoft.com/office/powerpoint/2010/main" val="8153721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74266" y="275296"/>
            <a:ext cx="6019800" cy="5772150"/>
          </a:xfrm>
          <a:prstGeom prst="rect">
            <a:avLst/>
          </a:prstGeom>
        </p:spPr>
      </p:pic>
      <p:pic>
        <p:nvPicPr>
          <p:cNvPr id="3" name="Picture 2"/>
          <p:cNvPicPr>
            <a:picLocks noChangeAspect="1"/>
          </p:cNvPicPr>
          <p:nvPr/>
        </p:nvPicPr>
        <p:blipFill>
          <a:blip r:embed="rId3"/>
          <a:stretch>
            <a:fillRect/>
          </a:stretch>
        </p:blipFill>
        <p:spPr>
          <a:xfrm>
            <a:off x="127659" y="1360449"/>
            <a:ext cx="5697692" cy="4541334"/>
          </a:xfrm>
          <a:prstGeom prst="rect">
            <a:avLst/>
          </a:prstGeom>
        </p:spPr>
      </p:pic>
    </p:spTree>
    <p:extLst>
      <p:ext uri="{BB962C8B-B14F-4D97-AF65-F5344CB8AC3E}">
        <p14:creationId xmlns:p14="http://schemas.microsoft.com/office/powerpoint/2010/main" val="4254111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67353" y="214635"/>
            <a:ext cx="6836420" cy="6643365"/>
          </a:xfrm>
          <a:prstGeom prst="rect">
            <a:avLst/>
          </a:prstGeom>
        </p:spPr>
      </p:pic>
    </p:spTree>
    <p:extLst>
      <p:ext uri="{BB962C8B-B14F-4D97-AF65-F5344CB8AC3E}">
        <p14:creationId xmlns:p14="http://schemas.microsoft.com/office/powerpoint/2010/main" val="14986216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571" y="124238"/>
            <a:ext cx="8342857" cy="6609524"/>
          </a:xfrm>
          <a:prstGeom prst="rect">
            <a:avLst/>
          </a:prstGeom>
        </p:spPr>
      </p:pic>
    </p:spTree>
    <p:extLst>
      <p:ext uri="{BB962C8B-B14F-4D97-AF65-F5344CB8AC3E}">
        <p14:creationId xmlns:p14="http://schemas.microsoft.com/office/powerpoint/2010/main" val="87041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419</Words>
  <Application>Microsoft Office PowerPoint</Application>
  <PresentationFormat>Widescreen</PresentationFormat>
  <Paragraphs>136</Paragraphs>
  <Slides>76</Slides>
  <Notes>60</Notes>
  <HiddenSlides>0</HiddenSlides>
  <MMClips>3</MMClips>
  <ScaleCrop>false</ScaleCrop>
  <HeadingPairs>
    <vt:vector size="6" baseType="variant">
      <vt:variant>
        <vt:lpstr>Fonts Used</vt:lpstr>
      </vt:variant>
      <vt:variant>
        <vt:i4>3</vt:i4>
      </vt:variant>
      <vt:variant>
        <vt:lpstr>Theme</vt:lpstr>
      </vt:variant>
      <vt:variant>
        <vt:i4>16</vt:i4>
      </vt:variant>
      <vt:variant>
        <vt:lpstr>Slide Titles</vt:lpstr>
      </vt:variant>
      <vt:variant>
        <vt:i4>76</vt:i4>
      </vt:variant>
    </vt:vector>
  </HeadingPairs>
  <TitlesOfParts>
    <vt:vector size="95" baseType="lpstr">
      <vt:lpstr>Arial</vt:lpstr>
      <vt:lpstr>Calibri</vt:lpstr>
      <vt:lpstr>Calibri Light</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14_Office Theme</vt:lpstr>
      <vt:lpstr>15_Office Theme</vt:lpstr>
      <vt:lpstr>16_Office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15</cp:revision>
  <dcterms:created xsi:type="dcterms:W3CDTF">2015-03-15T21:31:22Z</dcterms:created>
  <dcterms:modified xsi:type="dcterms:W3CDTF">2015-03-31T03:12:49Z</dcterms:modified>
</cp:coreProperties>
</file>