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notesMasterIdLst>
    <p:notesMasterId r:id="rId70"/>
  </p:notesMasterIdLst>
  <p:sldIdLst>
    <p:sldId id="257" r:id="rId6"/>
    <p:sldId id="372" r:id="rId7"/>
    <p:sldId id="258" r:id="rId8"/>
    <p:sldId id="262" r:id="rId9"/>
    <p:sldId id="264" r:id="rId10"/>
    <p:sldId id="265" r:id="rId11"/>
    <p:sldId id="270" r:id="rId12"/>
    <p:sldId id="271" r:id="rId13"/>
    <p:sldId id="272" r:id="rId14"/>
    <p:sldId id="276" r:id="rId15"/>
    <p:sldId id="277" r:id="rId16"/>
    <p:sldId id="279" r:id="rId17"/>
    <p:sldId id="280" r:id="rId18"/>
    <p:sldId id="281" r:id="rId19"/>
    <p:sldId id="282" r:id="rId20"/>
    <p:sldId id="283" r:id="rId21"/>
    <p:sldId id="284" r:id="rId22"/>
    <p:sldId id="286" r:id="rId23"/>
    <p:sldId id="287" r:id="rId24"/>
    <p:sldId id="293" r:id="rId25"/>
    <p:sldId id="294" r:id="rId26"/>
    <p:sldId id="295" r:id="rId27"/>
    <p:sldId id="296" r:id="rId28"/>
    <p:sldId id="298" r:id="rId29"/>
    <p:sldId id="302" r:id="rId30"/>
    <p:sldId id="303" r:id="rId31"/>
    <p:sldId id="304" r:id="rId32"/>
    <p:sldId id="305" r:id="rId33"/>
    <p:sldId id="306" r:id="rId34"/>
    <p:sldId id="307" r:id="rId35"/>
    <p:sldId id="308" r:id="rId36"/>
    <p:sldId id="309" r:id="rId37"/>
    <p:sldId id="310" r:id="rId38"/>
    <p:sldId id="314" r:id="rId39"/>
    <p:sldId id="316" r:id="rId40"/>
    <p:sldId id="340" r:id="rId41"/>
    <p:sldId id="322" r:id="rId42"/>
    <p:sldId id="325" r:id="rId43"/>
    <p:sldId id="326" r:id="rId44"/>
    <p:sldId id="328" r:id="rId45"/>
    <p:sldId id="329" r:id="rId46"/>
    <p:sldId id="331" r:id="rId47"/>
    <p:sldId id="332" r:id="rId48"/>
    <p:sldId id="341" r:id="rId49"/>
    <p:sldId id="342" r:id="rId50"/>
    <p:sldId id="348" r:id="rId51"/>
    <p:sldId id="349" r:id="rId52"/>
    <p:sldId id="350" r:id="rId53"/>
    <p:sldId id="351" r:id="rId54"/>
    <p:sldId id="353" r:id="rId55"/>
    <p:sldId id="355" r:id="rId56"/>
    <p:sldId id="356" r:id="rId57"/>
    <p:sldId id="357" r:id="rId58"/>
    <p:sldId id="359" r:id="rId59"/>
    <p:sldId id="360" r:id="rId60"/>
    <p:sldId id="361" r:id="rId61"/>
    <p:sldId id="371" r:id="rId62"/>
    <p:sldId id="373" r:id="rId63"/>
    <p:sldId id="374" r:id="rId64"/>
    <p:sldId id="375" r:id="rId65"/>
    <p:sldId id="376" r:id="rId66"/>
    <p:sldId id="377" r:id="rId67"/>
    <p:sldId id="378" r:id="rId68"/>
    <p:sldId id="379"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87" d="100"/>
          <a:sy n="87" d="100"/>
        </p:scale>
        <p:origin x="6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E93964-72E6-422E-9F4F-95C07593F30E}" type="datetimeFigureOut">
              <a:rPr lang="en-US" smtClean="0"/>
              <a:t>08-Mar-15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883F3-6D65-4B1D-B82F-C4C6E7F50A09}" type="slidenum">
              <a:rPr lang="en-US" smtClean="0"/>
              <a:t>‹#›</a:t>
            </a:fld>
            <a:endParaRPr lang="en-US"/>
          </a:p>
        </p:txBody>
      </p:sp>
    </p:spTree>
    <p:extLst>
      <p:ext uri="{BB962C8B-B14F-4D97-AF65-F5344CB8AC3E}">
        <p14:creationId xmlns:p14="http://schemas.microsoft.com/office/powerpoint/2010/main" val="1758678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084962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Indpce</a:t>
            </a:r>
            <a:r>
              <a:rPr lang="en-US" dirty="0" smtClean="0"/>
              <a:t> hall</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473859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French arms tavern 1785</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049585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 </a:t>
            </a:r>
            <a:r>
              <a:rPr lang="en-US" dirty="0" smtClean="0"/>
              <a:t>wells </a:t>
            </a:r>
            <a:r>
              <a:rPr lang="en-US" dirty="0" err="1" smtClean="0"/>
              <a:t>fargoBank</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95564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347922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Daniel shays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100987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242410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531990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62549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736741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Edmund </a:t>
            </a:r>
            <a:r>
              <a:rPr lang="en-US" dirty="0" err="1" smtClean="0"/>
              <a:t>randolph</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38720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39245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William</a:t>
            </a:r>
            <a:r>
              <a:rPr lang="en-US" baseline="0" dirty="0" smtClean="0"/>
              <a:t> </a:t>
            </a:r>
            <a:r>
              <a:rPr lang="en-US" baseline="0" dirty="0" err="1" smtClean="0"/>
              <a:t>paterson</a:t>
            </a:r>
            <a:r>
              <a:rPr lang="en-US" baseline="0" dirty="0" smtClean="0"/>
              <a:t> (NJ)</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05515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749732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4014063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871982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Mason-</a:t>
            </a:r>
            <a:r>
              <a:rPr lang="en-US" dirty="0" err="1" smtClean="0"/>
              <a:t>gerry</a:t>
            </a:r>
            <a:r>
              <a:rPr lang="en-US" dirty="0" smtClean="0"/>
              <a:t>-</a:t>
            </a:r>
            <a:r>
              <a:rPr lang="en-US" dirty="0" err="1" smtClean="0"/>
              <a:t>randolph</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109126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101599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813914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041563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633846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016473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031338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50367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33133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107920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903757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7201641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42420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1572250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984345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2086098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0119778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1052257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0704636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madison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543434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8592161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Bank of us--</a:t>
            </a:r>
            <a:r>
              <a:rPr lang="en-US" dirty="0" err="1" smtClean="0"/>
              <a:t>philly</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8597438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741701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6438776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Matthew </a:t>
            </a:r>
            <a:r>
              <a:rPr lang="en-US" dirty="0" err="1" smtClean="0"/>
              <a:t>lyon</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3054098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8328147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7031596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8695093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41859355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Jay-john </a:t>
            </a:r>
            <a:r>
              <a:rPr lang="en-US" dirty="0" err="1" smtClean="0"/>
              <a:t>rutledge-ellsworth</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78472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8149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1687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0977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6379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6935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73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0944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013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4669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367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8788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5438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560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4696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5189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3082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12249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3814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25642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20262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8860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0633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604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40589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7295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8031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67197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81692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6111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289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914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93956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09941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24209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89474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88833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64715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65421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00121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96114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99136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084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24144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20492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7572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08046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92611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38622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11285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85409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10983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10359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83994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80853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0846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3305E-9947-47B1-A8E9-643C653B1719}"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0284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F6740-F931-47DA-A869-D55E52AB8EF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8070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41CEC-016D-4934-861C-427D0BE66EBF}"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B15567-B2E3-4422-A1B9-17730CAA0B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40431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01583-106B-4EF0-B180-83A17019A760}"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96500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8F50E-0D4D-41A8-BF56-FBCBB32F5EA2}" type="datetimeFigureOut">
              <a:rPr lang="en-US" smtClean="0">
                <a:solidFill>
                  <a:prstClr val="black">
                    <a:tint val="75000"/>
                  </a:prstClr>
                </a:solidFill>
              </a:rPr>
              <a:pPr/>
              <a:t>08-Mar-15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8CBF73-D04E-4DFE-8A2E-5A0801AFCDA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650619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40.xml"/><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51.xml"/><Relationship Id="rId5" Type="http://schemas.openxmlformats.org/officeDocument/2006/relationships/image" Target="../media/image53.png"/><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375" y="38270"/>
            <a:ext cx="11850028" cy="6819730"/>
          </a:xfrm>
          <a:prstGeom prst="rect">
            <a:avLst/>
          </a:prstGeom>
        </p:spPr>
      </p:pic>
    </p:spTree>
    <p:extLst>
      <p:ext uri="{BB962C8B-B14F-4D97-AF65-F5344CB8AC3E}">
        <p14:creationId xmlns:p14="http://schemas.microsoft.com/office/powerpoint/2010/main" val="4084368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48086" y="0"/>
            <a:ext cx="9229725" cy="6991350"/>
          </a:xfrm>
          <a:prstGeom prst="rect">
            <a:avLst/>
          </a:prstGeom>
        </p:spPr>
      </p:pic>
    </p:spTree>
    <p:extLst>
      <p:ext uri="{BB962C8B-B14F-4D97-AF65-F5344CB8AC3E}">
        <p14:creationId xmlns:p14="http://schemas.microsoft.com/office/powerpoint/2010/main" val="20063156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82169" y="123941"/>
            <a:ext cx="7509831" cy="6217087"/>
          </a:xfrm>
          <a:prstGeom prst="rect">
            <a:avLst/>
          </a:prstGeom>
          <a:noFill/>
        </p:spPr>
        <p:txBody>
          <a:bodyPr wrap="square" rtlCol="0">
            <a:spAutoFit/>
          </a:bodyPr>
          <a:lstStyle/>
          <a:p>
            <a:r>
              <a:rPr lang="en-US" sz="2000" dirty="0">
                <a:solidFill>
                  <a:prstClr val="black"/>
                </a:solidFill>
              </a:rPr>
              <a:t>Article II. </a:t>
            </a:r>
            <a:r>
              <a:rPr lang="en-US" sz="2000" b="1" dirty="0">
                <a:solidFill>
                  <a:srgbClr val="FF0000"/>
                </a:solidFill>
              </a:rPr>
              <a:t>Each state retains its sovereignty, freedom, and independence, and every Power, Jurisdiction, and right, which is not by this confederation expressly delegated to the United States</a:t>
            </a:r>
            <a:r>
              <a:rPr lang="en-US" sz="2000" dirty="0">
                <a:solidFill>
                  <a:prstClr val="black"/>
                </a:solidFill>
              </a:rPr>
              <a:t>, in Congress assembled.</a:t>
            </a:r>
          </a:p>
          <a:p>
            <a:pPr algn="ctr"/>
            <a:r>
              <a:rPr lang="en-US" sz="2000" dirty="0">
                <a:solidFill>
                  <a:prstClr val="black"/>
                </a:solidFill>
              </a:rPr>
              <a:t>----------</a:t>
            </a:r>
          </a:p>
          <a:p>
            <a:r>
              <a:rPr lang="en-US" sz="2000" dirty="0">
                <a:solidFill>
                  <a:prstClr val="black"/>
                </a:solidFill>
              </a:rPr>
              <a:t>Art. IX. </a:t>
            </a:r>
            <a:r>
              <a:rPr lang="en-US" sz="2000" dirty="0">
                <a:solidFill>
                  <a:prstClr val="black"/>
                </a:solidFill>
              </a:rPr>
              <a:t>All charges of war, and all other expenses that shall be incurred for the common defense or general welfare, and allowed by the united States in congress assembled, shall be defrayed out of a common treasury, </a:t>
            </a:r>
            <a:r>
              <a:rPr lang="en-US" sz="2000" b="1" dirty="0">
                <a:solidFill>
                  <a:srgbClr val="FF0000"/>
                </a:solidFill>
              </a:rPr>
              <a:t>which shall be supplied by the several States in proportion to the value of all land within each </a:t>
            </a:r>
            <a:r>
              <a:rPr lang="en-US" sz="2000" b="1" dirty="0" smtClean="0">
                <a:solidFill>
                  <a:srgbClr val="FF0000"/>
                </a:solidFill>
              </a:rPr>
              <a:t>State</a:t>
            </a:r>
            <a:r>
              <a:rPr lang="en-US" sz="2000" dirty="0" smtClean="0">
                <a:solidFill>
                  <a:prstClr val="black"/>
                </a:solidFill>
              </a:rPr>
              <a:t>.</a:t>
            </a:r>
            <a:endParaRPr lang="en-US" sz="2000" dirty="0">
              <a:solidFill>
                <a:prstClr val="black"/>
              </a:solidFill>
            </a:endParaRPr>
          </a:p>
          <a:p>
            <a:endParaRPr lang="en-US" sz="2000" dirty="0">
              <a:solidFill>
                <a:prstClr val="black"/>
              </a:solidFill>
            </a:endParaRPr>
          </a:p>
          <a:p>
            <a:r>
              <a:rPr lang="en-US" sz="2000" dirty="0">
                <a:solidFill>
                  <a:prstClr val="black"/>
                </a:solidFill>
              </a:rPr>
              <a:t>The taxes for paying that proportion shall be laid and </a:t>
            </a:r>
            <a:r>
              <a:rPr lang="en-US" sz="2000" b="1" dirty="0">
                <a:solidFill>
                  <a:srgbClr val="FF0000"/>
                </a:solidFill>
              </a:rPr>
              <a:t>levied by the authority and direction of the legislatures of the several States </a:t>
            </a:r>
            <a:r>
              <a:rPr lang="en-US" sz="2000" dirty="0">
                <a:solidFill>
                  <a:prstClr val="black"/>
                </a:solidFill>
              </a:rPr>
              <a:t>within the time agreed upon by the united States in congress </a:t>
            </a:r>
            <a:r>
              <a:rPr lang="en-US" sz="2000" dirty="0" smtClean="0">
                <a:solidFill>
                  <a:prstClr val="black"/>
                </a:solidFill>
              </a:rPr>
              <a:t>assembled . . .</a:t>
            </a:r>
          </a:p>
          <a:p>
            <a:endParaRPr lang="en-US" sz="2000" dirty="0">
              <a:solidFill>
                <a:prstClr val="black"/>
              </a:solidFill>
            </a:endParaRPr>
          </a:p>
          <a:p>
            <a:r>
              <a:rPr lang="en-US" sz="2000" dirty="0">
                <a:solidFill>
                  <a:prstClr val="black"/>
                </a:solidFill>
              </a:rPr>
              <a:t>In determining questions in the united States, in Congress assembled, each State shall have </a:t>
            </a:r>
            <a:r>
              <a:rPr lang="en-US" sz="2000" b="1" dirty="0" smtClean="0">
                <a:solidFill>
                  <a:srgbClr val="FF0000"/>
                </a:solidFill>
              </a:rPr>
              <a:t>one vote</a:t>
            </a:r>
            <a:r>
              <a:rPr lang="en-US" sz="2000" dirty="0">
                <a:solidFill>
                  <a:prstClr val="black"/>
                </a:solidFill>
              </a:rPr>
              <a:t> </a:t>
            </a:r>
            <a:r>
              <a:rPr lang="en-US" sz="2000" dirty="0" smtClean="0">
                <a:solidFill>
                  <a:prstClr val="black"/>
                </a:solidFill>
              </a:rPr>
              <a:t>. . .</a:t>
            </a:r>
          </a:p>
          <a:p>
            <a:endParaRPr lang="en-US" sz="2000" dirty="0">
              <a:solidFill>
                <a:prstClr val="black"/>
              </a:solidFill>
            </a:endParaRPr>
          </a:p>
          <a:p>
            <a:endParaRPr lang="en-US" sz="2000" dirty="0">
              <a:solidFill>
                <a:prstClr val="black"/>
              </a:solidFill>
            </a:endParaRPr>
          </a:p>
          <a:p>
            <a:endParaRPr lang="en-US" dirty="0">
              <a:solidFill>
                <a:prstClr val="black"/>
              </a:solidFill>
            </a:endParaRPr>
          </a:p>
        </p:txBody>
      </p:sp>
      <p:pic>
        <p:nvPicPr>
          <p:cNvPr id="3" name="Picture 2"/>
          <p:cNvPicPr>
            <a:picLocks noChangeAspect="1"/>
          </p:cNvPicPr>
          <p:nvPr/>
        </p:nvPicPr>
        <p:blipFill>
          <a:blip r:embed="rId3"/>
          <a:stretch>
            <a:fillRect/>
          </a:stretch>
        </p:blipFill>
        <p:spPr>
          <a:xfrm>
            <a:off x="124337" y="-98139"/>
            <a:ext cx="4407790" cy="6956139"/>
          </a:xfrm>
          <a:prstGeom prst="rect">
            <a:avLst/>
          </a:prstGeom>
        </p:spPr>
      </p:pic>
    </p:spTree>
    <p:extLst>
      <p:ext uri="{BB962C8B-B14F-4D97-AF65-F5344CB8AC3E}">
        <p14:creationId xmlns:p14="http://schemas.microsoft.com/office/powerpoint/2010/main" val="1392836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4"/>
          <a:stretch>
            <a:fillRect/>
          </a:stretch>
        </p:blipFill>
        <p:spPr>
          <a:xfrm>
            <a:off x="5143500" y="739453"/>
            <a:ext cx="7413379" cy="5566130"/>
          </a:xfrm>
          <a:prstGeom prst="rect">
            <a:avLst/>
          </a:prstGeom>
        </p:spPr>
      </p:pic>
    </p:spTree>
    <p:extLst>
      <p:ext uri="{BB962C8B-B14F-4D97-AF65-F5344CB8AC3E}">
        <p14:creationId xmlns:p14="http://schemas.microsoft.com/office/powerpoint/2010/main" val="3766714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67565"/>
            <a:ext cx="7467600" cy="6335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1040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7691" y="12559"/>
            <a:ext cx="9694718" cy="6806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3420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cla.calpoly.edu/~lcall/204/state_cessions.jpg"/>
          <p:cNvPicPr>
            <a:picLocks noChangeAspect="1" noChangeArrowheads="1"/>
          </p:cNvPicPr>
          <p:nvPr/>
        </p:nvPicPr>
        <p:blipFill>
          <a:blip r:embed="rId3" cstate="print"/>
          <a:srcRect/>
          <a:stretch>
            <a:fillRect/>
          </a:stretch>
        </p:blipFill>
        <p:spPr bwMode="auto">
          <a:xfrm>
            <a:off x="2336800" y="44824"/>
            <a:ext cx="7721600" cy="6813176"/>
          </a:xfrm>
          <a:prstGeom prst="rect">
            <a:avLst/>
          </a:prstGeom>
          <a:noFill/>
        </p:spPr>
      </p:pic>
    </p:spTree>
    <p:extLst>
      <p:ext uri="{BB962C8B-B14F-4D97-AF65-F5344CB8AC3E}">
        <p14:creationId xmlns:p14="http://schemas.microsoft.com/office/powerpoint/2010/main" val="534096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2334" y="412640"/>
            <a:ext cx="7666066" cy="583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3435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60453"/>
            <a:ext cx="5715000" cy="6648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3126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93177" y="0"/>
            <a:ext cx="6198824" cy="7140416"/>
          </a:xfrm>
          <a:prstGeom prst="rect">
            <a:avLst/>
          </a:prstGeom>
          <a:noFill/>
        </p:spPr>
        <p:txBody>
          <a:bodyPr wrap="square" rtlCol="0">
            <a:spAutoFit/>
          </a:bodyPr>
          <a:lstStyle/>
          <a:p>
            <a:pPr algn="ctr"/>
            <a:r>
              <a:rPr lang="en-US" sz="2000" dirty="0">
                <a:solidFill>
                  <a:prstClr val="black"/>
                </a:solidFill>
              </a:rPr>
              <a:t>Northwest Ordinance (1786)</a:t>
            </a:r>
          </a:p>
          <a:p>
            <a:endParaRPr lang="en-US" sz="2000" b="1" dirty="0">
              <a:solidFill>
                <a:prstClr val="black"/>
              </a:solidFill>
            </a:endParaRPr>
          </a:p>
          <a:p>
            <a:r>
              <a:rPr lang="en-US" sz="2000" b="1" dirty="0">
                <a:solidFill>
                  <a:prstClr val="black"/>
                </a:solidFill>
              </a:rPr>
              <a:t>Art</a:t>
            </a:r>
            <a:r>
              <a:rPr lang="en-US" sz="2000" b="1" dirty="0">
                <a:solidFill>
                  <a:prstClr val="black"/>
                </a:solidFill>
              </a:rPr>
              <a:t>. 5.</a:t>
            </a:r>
            <a:r>
              <a:rPr lang="en-US" sz="2000" dirty="0">
                <a:solidFill>
                  <a:prstClr val="black"/>
                </a:solidFill>
              </a:rPr>
              <a:t> There shall be formed in the said territory, not less than three nor more than five States . . . And, </a:t>
            </a:r>
            <a:r>
              <a:rPr lang="en-US" sz="2000" b="1" dirty="0">
                <a:solidFill>
                  <a:srgbClr val="FF0000"/>
                </a:solidFill>
              </a:rPr>
              <a:t>whenever any of the said States shall have sixty thousand free inhabitants therein, such State shall be admitted, by its delegates, into the Congress of the United States, on an equal footing with the original States in all respects whatever</a:t>
            </a:r>
            <a:r>
              <a:rPr lang="en-US" sz="2000" dirty="0">
                <a:solidFill>
                  <a:prstClr val="black"/>
                </a:solidFill>
              </a:rPr>
              <a:t>, and shall be at liberty to form a permanent constitution and State government: </a:t>
            </a:r>
            <a:r>
              <a:rPr lang="en-US" sz="2000" i="1" dirty="0">
                <a:solidFill>
                  <a:prstClr val="black"/>
                </a:solidFill>
              </a:rPr>
              <a:t>Provided</a:t>
            </a:r>
            <a:r>
              <a:rPr lang="en-US" sz="2000" dirty="0">
                <a:solidFill>
                  <a:prstClr val="black"/>
                </a:solidFill>
              </a:rPr>
              <a:t>, the constitution and government so to be formed, shall be republican, and in conformity to the principles contained in these articles; and, so far as it can be consistent with the general interest of the confederacy, such admission shall be allowed at an earlier period, and when there may be a less number of free inhabitants in the State than sixty thousand</a:t>
            </a:r>
            <a:r>
              <a:rPr lang="en-US" sz="2000" dirty="0">
                <a:solidFill>
                  <a:prstClr val="black"/>
                </a:solidFill>
              </a:rPr>
              <a:t>.</a:t>
            </a:r>
          </a:p>
          <a:p>
            <a:endParaRPr lang="en-US" sz="2000" dirty="0">
              <a:solidFill>
                <a:prstClr val="black"/>
              </a:solidFill>
            </a:endParaRPr>
          </a:p>
          <a:p>
            <a:r>
              <a:rPr lang="en-US" sz="2000" b="1" dirty="0">
                <a:solidFill>
                  <a:prstClr val="black"/>
                </a:solidFill>
              </a:rPr>
              <a:t>Art. 6.</a:t>
            </a:r>
            <a:r>
              <a:rPr lang="en-US" sz="2000" dirty="0">
                <a:solidFill>
                  <a:prstClr val="black"/>
                </a:solidFill>
              </a:rPr>
              <a:t> </a:t>
            </a:r>
            <a:r>
              <a:rPr lang="en-US" sz="2000" b="1" dirty="0">
                <a:solidFill>
                  <a:srgbClr val="FF0000"/>
                </a:solidFill>
              </a:rPr>
              <a:t>There shall be neither slavery nor involuntary servitude </a:t>
            </a:r>
            <a:r>
              <a:rPr lang="en-US" sz="2000" dirty="0">
                <a:solidFill>
                  <a:prstClr val="black"/>
                </a:solidFill>
              </a:rPr>
              <a:t>in the said territory, otherwise than in the punishment of crimes whereof the party shall have been duly convicted.</a:t>
            </a:r>
          </a:p>
          <a:p>
            <a:endParaRPr lang="en-US" dirty="0">
              <a:solidFill>
                <a:prstClr val="black"/>
              </a:solidFill>
            </a:endParaRPr>
          </a:p>
        </p:txBody>
      </p:sp>
      <p:pic>
        <p:nvPicPr>
          <p:cNvPr id="3" name="Picture 2"/>
          <p:cNvPicPr>
            <a:picLocks noChangeAspect="1"/>
          </p:cNvPicPr>
          <p:nvPr/>
        </p:nvPicPr>
        <p:blipFill>
          <a:blip r:embed="rId3"/>
          <a:stretch>
            <a:fillRect/>
          </a:stretch>
        </p:blipFill>
        <p:spPr>
          <a:xfrm>
            <a:off x="-152124" y="311613"/>
            <a:ext cx="6145301" cy="6517189"/>
          </a:xfrm>
          <a:prstGeom prst="rect">
            <a:avLst/>
          </a:prstGeom>
        </p:spPr>
      </p:pic>
    </p:spTree>
    <p:extLst>
      <p:ext uri="{BB962C8B-B14F-4D97-AF65-F5344CB8AC3E}">
        <p14:creationId xmlns:p14="http://schemas.microsoft.com/office/powerpoint/2010/main" val="3988573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0"/>
            <a:ext cx="5638800" cy="742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4795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76214"/>
            <a:ext cx="9753600" cy="650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6186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m-berry.com/james_madison.jpg"/>
          <p:cNvPicPr>
            <a:picLocks noChangeAspect="1" noChangeArrowheads="1"/>
          </p:cNvPicPr>
          <p:nvPr/>
        </p:nvPicPr>
        <p:blipFill>
          <a:blip r:embed="rId3" cstate="print"/>
          <a:srcRect/>
          <a:stretch>
            <a:fillRect/>
          </a:stretch>
        </p:blipFill>
        <p:spPr bwMode="auto">
          <a:xfrm>
            <a:off x="0" y="0"/>
            <a:ext cx="6400800" cy="7599894"/>
          </a:xfrm>
          <a:prstGeom prst="rect">
            <a:avLst/>
          </a:prstGeom>
          <a:noFill/>
        </p:spPr>
      </p:pic>
      <p:pic>
        <p:nvPicPr>
          <p:cNvPr id="2" name="Picture 1"/>
          <p:cNvPicPr>
            <a:picLocks noChangeAspect="1"/>
          </p:cNvPicPr>
          <p:nvPr/>
        </p:nvPicPr>
        <p:blipFill>
          <a:blip r:embed="rId4"/>
          <a:stretch>
            <a:fillRect/>
          </a:stretch>
        </p:blipFill>
        <p:spPr>
          <a:xfrm>
            <a:off x="7753727" y="0"/>
            <a:ext cx="4438273" cy="6913463"/>
          </a:xfrm>
          <a:prstGeom prst="rect">
            <a:avLst/>
          </a:prstGeom>
        </p:spPr>
      </p:pic>
    </p:spTree>
    <p:extLst>
      <p:ext uri="{BB962C8B-B14F-4D97-AF65-F5344CB8AC3E}">
        <p14:creationId xmlns:p14="http://schemas.microsoft.com/office/powerpoint/2010/main" val="1824379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995614" y="42864"/>
            <a:ext cx="6200775" cy="6772275"/>
          </a:xfrm>
          <a:prstGeom prst="rect">
            <a:avLst/>
          </a:prstGeom>
          <a:noFill/>
          <a:ln w="9525">
            <a:noFill/>
            <a:miter lim="800000"/>
            <a:headEnd/>
            <a:tailEnd/>
          </a:ln>
        </p:spPr>
      </p:pic>
    </p:spTree>
    <p:extLst>
      <p:ext uri="{BB962C8B-B14F-4D97-AF65-F5344CB8AC3E}">
        <p14:creationId xmlns:p14="http://schemas.microsoft.com/office/powerpoint/2010/main" val="412582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524000" y="0"/>
            <a:ext cx="4381500" cy="70104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6248401" y="990600"/>
            <a:ext cx="3667125" cy="4724400"/>
          </a:xfrm>
          <a:prstGeom prst="rect">
            <a:avLst/>
          </a:prstGeom>
          <a:noFill/>
          <a:ln w="9525">
            <a:noFill/>
            <a:miter lim="800000"/>
            <a:headEnd/>
            <a:tailEnd/>
          </a:ln>
        </p:spPr>
      </p:pic>
    </p:spTree>
    <p:extLst>
      <p:ext uri="{BB962C8B-B14F-4D97-AF65-F5344CB8AC3E}">
        <p14:creationId xmlns:p14="http://schemas.microsoft.com/office/powerpoint/2010/main" val="5024090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1" y="152400"/>
            <a:ext cx="5473649" cy="6390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9501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2078" y="190960"/>
            <a:ext cx="8001000" cy="6463308"/>
          </a:xfrm>
          <a:prstGeom prst="rect">
            <a:avLst/>
          </a:prstGeom>
          <a:noFill/>
        </p:spPr>
        <p:txBody>
          <a:bodyPr wrap="square" rtlCol="0">
            <a:spAutoFit/>
          </a:bodyPr>
          <a:lstStyle/>
          <a:p>
            <a:pPr algn="ctr"/>
            <a:r>
              <a:rPr lang="en-US" dirty="0">
                <a:solidFill>
                  <a:prstClr val="black"/>
                </a:solidFill>
              </a:rPr>
              <a:t>Virginia Plan</a:t>
            </a:r>
          </a:p>
          <a:p>
            <a:pPr algn="ctr"/>
            <a:endParaRPr lang="en-US" dirty="0">
              <a:solidFill>
                <a:prstClr val="black"/>
              </a:solidFill>
            </a:endParaRPr>
          </a:p>
          <a:p>
            <a:r>
              <a:rPr lang="en-US" dirty="0">
                <a:solidFill>
                  <a:prstClr val="black"/>
                </a:solidFill>
              </a:rPr>
              <a:t>2</a:t>
            </a:r>
            <a:r>
              <a:rPr lang="en-US" dirty="0">
                <a:solidFill>
                  <a:prstClr val="black"/>
                </a:solidFill>
              </a:rPr>
              <a:t>. </a:t>
            </a:r>
            <a:r>
              <a:rPr lang="en-US" dirty="0" err="1">
                <a:solidFill>
                  <a:prstClr val="black"/>
                </a:solidFill>
              </a:rPr>
              <a:t>Res</a:t>
            </a:r>
            <a:r>
              <a:rPr lang="en-US" baseline="30000" dirty="0" err="1">
                <a:solidFill>
                  <a:prstClr val="black"/>
                </a:solidFill>
              </a:rPr>
              <a:t>d</a:t>
            </a:r>
            <a:r>
              <a:rPr lang="en-US" dirty="0">
                <a:solidFill>
                  <a:prstClr val="black"/>
                </a:solidFill>
              </a:rPr>
              <a:t> therefore that the rights of suffrage in the National Legislature </a:t>
            </a:r>
            <a:r>
              <a:rPr lang="en-US" b="1" dirty="0">
                <a:solidFill>
                  <a:srgbClr val="FF0000"/>
                </a:solidFill>
              </a:rPr>
              <a:t>ought to be proportioned to the Quotas of contribution, or to the number of free inhabitants</a:t>
            </a:r>
            <a:r>
              <a:rPr lang="en-US" b="1" dirty="0">
                <a:solidFill>
                  <a:prstClr val="black"/>
                </a:solidFill>
              </a:rPr>
              <a:t>, </a:t>
            </a:r>
            <a:r>
              <a:rPr lang="en-US" dirty="0">
                <a:solidFill>
                  <a:prstClr val="black"/>
                </a:solidFill>
              </a:rPr>
              <a:t>as the one or the other rule may seem best in different cases</a:t>
            </a:r>
            <a:r>
              <a:rPr lang="en-US" dirty="0">
                <a:solidFill>
                  <a:prstClr val="black"/>
                </a:solidFill>
              </a:rPr>
              <a:t>.</a:t>
            </a:r>
          </a:p>
          <a:p>
            <a:endParaRPr lang="en-US" dirty="0">
              <a:solidFill>
                <a:prstClr val="black"/>
              </a:solidFill>
            </a:endParaRPr>
          </a:p>
          <a:p>
            <a:r>
              <a:rPr lang="en-US" dirty="0" smtClean="0">
                <a:solidFill>
                  <a:prstClr val="black"/>
                </a:solidFill>
              </a:rPr>
              <a:t>5</a:t>
            </a:r>
            <a:r>
              <a:rPr lang="en-US" dirty="0">
                <a:solidFill>
                  <a:prstClr val="black"/>
                </a:solidFill>
              </a:rPr>
              <a:t>. </a:t>
            </a:r>
            <a:r>
              <a:rPr lang="en-US" dirty="0">
                <a:solidFill>
                  <a:prstClr val="black"/>
                </a:solidFill>
              </a:rPr>
              <a:t>Resol</a:t>
            </a:r>
            <a:r>
              <a:rPr lang="en-US" baseline="30000" dirty="0">
                <a:solidFill>
                  <a:prstClr val="black"/>
                </a:solidFill>
              </a:rPr>
              <a:t>d</a:t>
            </a:r>
            <a:r>
              <a:rPr lang="en-US" dirty="0">
                <a:solidFill>
                  <a:prstClr val="black"/>
                </a:solidFill>
              </a:rPr>
              <a:t> that the members of the second branch of the National Legislature </a:t>
            </a:r>
            <a:r>
              <a:rPr lang="en-US" b="1" dirty="0">
                <a:solidFill>
                  <a:srgbClr val="FF0000"/>
                </a:solidFill>
              </a:rPr>
              <a:t>ought to be elected by those of the first, out of a proper number of persons nominated by the individual </a:t>
            </a:r>
            <a:r>
              <a:rPr lang="en-US" b="1" dirty="0">
                <a:solidFill>
                  <a:srgbClr val="FF0000"/>
                </a:solidFill>
              </a:rPr>
              <a:t>Legislatures</a:t>
            </a:r>
            <a:r>
              <a:rPr lang="en-US" dirty="0">
                <a:solidFill>
                  <a:prstClr val="black"/>
                </a:solidFill>
              </a:rPr>
              <a:t> </a:t>
            </a:r>
            <a:r>
              <a:rPr lang="en-US" dirty="0">
                <a:solidFill>
                  <a:prstClr val="black"/>
                </a:solidFill>
              </a:rPr>
              <a:t>. . .</a:t>
            </a:r>
          </a:p>
          <a:p>
            <a:endParaRPr lang="en-US" dirty="0">
              <a:solidFill>
                <a:prstClr val="black"/>
              </a:solidFill>
            </a:endParaRPr>
          </a:p>
          <a:p>
            <a:r>
              <a:rPr lang="en-US" dirty="0">
                <a:solidFill>
                  <a:prstClr val="black"/>
                </a:solidFill>
              </a:rPr>
              <a:t>6. Resolved that each branch ought to possess the right of originating </a:t>
            </a:r>
            <a:r>
              <a:rPr lang="en-US" dirty="0">
                <a:solidFill>
                  <a:prstClr val="black"/>
                </a:solidFill>
              </a:rPr>
              <a:t>Acts . . . </a:t>
            </a:r>
            <a:r>
              <a:rPr lang="en-US" b="1" dirty="0">
                <a:solidFill>
                  <a:srgbClr val="FF0000"/>
                </a:solidFill>
              </a:rPr>
              <a:t>to </a:t>
            </a:r>
            <a:r>
              <a:rPr lang="en-US" b="1" dirty="0">
                <a:solidFill>
                  <a:srgbClr val="FF0000"/>
                </a:solidFill>
              </a:rPr>
              <a:t>negative all laws passed by the several States, contravening in the opinion of the National Legislature the articles of Union</a:t>
            </a:r>
            <a:r>
              <a:rPr lang="en-US" dirty="0">
                <a:solidFill>
                  <a:prstClr val="black"/>
                </a:solidFill>
              </a:rPr>
              <a:t>;</a:t>
            </a:r>
            <a:r>
              <a:rPr lang="en-US" dirty="0">
                <a:solidFill>
                  <a:prstClr val="black"/>
                </a:solidFill>
              </a:rPr>
              <a:t> and to call forth the force of the Union </a:t>
            </a:r>
            <a:r>
              <a:rPr lang="en-US" dirty="0" err="1">
                <a:solidFill>
                  <a:prstClr val="black"/>
                </a:solidFill>
              </a:rPr>
              <a:t>agst</a:t>
            </a:r>
            <a:r>
              <a:rPr lang="en-US" dirty="0">
                <a:solidFill>
                  <a:prstClr val="black"/>
                </a:solidFill>
              </a:rPr>
              <a:t> any member of the Union failing to fulfill its duty under the articles thereof</a:t>
            </a:r>
            <a:r>
              <a:rPr lang="en-US" dirty="0" smtClean="0">
                <a:solidFill>
                  <a:prstClr val="black"/>
                </a:solidFill>
              </a:rPr>
              <a:t>.</a:t>
            </a:r>
          </a:p>
          <a:p>
            <a:endParaRPr lang="en-US" dirty="0" smtClean="0">
              <a:solidFill>
                <a:prstClr val="black"/>
              </a:solidFill>
            </a:endParaRPr>
          </a:p>
          <a:p>
            <a:r>
              <a:rPr lang="en-US" dirty="0">
                <a:solidFill>
                  <a:prstClr val="black"/>
                </a:solidFill>
              </a:rPr>
              <a:t>7. </a:t>
            </a:r>
            <a:r>
              <a:rPr lang="en-US" dirty="0" err="1">
                <a:solidFill>
                  <a:prstClr val="black"/>
                </a:solidFill>
              </a:rPr>
              <a:t>Res</a:t>
            </a:r>
            <a:r>
              <a:rPr lang="en-US" baseline="30000" dirty="0" err="1">
                <a:solidFill>
                  <a:prstClr val="black"/>
                </a:solidFill>
              </a:rPr>
              <a:t>d</a:t>
            </a:r>
            <a:r>
              <a:rPr lang="en-US" dirty="0">
                <a:solidFill>
                  <a:prstClr val="black"/>
                </a:solidFill>
              </a:rPr>
              <a:t> that a National Executive be instituted; </a:t>
            </a:r>
            <a:r>
              <a:rPr lang="en-US" b="1" dirty="0" smtClean="0">
                <a:solidFill>
                  <a:srgbClr val="FF0000"/>
                </a:solidFill>
              </a:rPr>
              <a:t>to be chosen by the National Legislature for the term of years</a:t>
            </a:r>
            <a:r>
              <a:rPr lang="en-US" dirty="0">
                <a:solidFill>
                  <a:prstClr val="black"/>
                </a:solidFill>
              </a:rPr>
              <a:t> </a:t>
            </a:r>
            <a:r>
              <a:rPr lang="en-US" dirty="0" smtClean="0">
                <a:solidFill>
                  <a:prstClr val="black"/>
                </a:solidFill>
              </a:rPr>
              <a:t>. ..</a:t>
            </a:r>
            <a:endParaRPr lang="en-US" dirty="0">
              <a:solidFill>
                <a:prstClr val="black"/>
              </a:solidFill>
            </a:endParaRPr>
          </a:p>
          <a:p>
            <a:endParaRPr lang="en-US" dirty="0">
              <a:solidFill>
                <a:prstClr val="black"/>
              </a:solidFill>
            </a:endParaRPr>
          </a:p>
          <a:p>
            <a:r>
              <a:rPr lang="en-US" dirty="0">
                <a:solidFill>
                  <a:prstClr val="black"/>
                </a:solidFill>
              </a:rPr>
              <a:t>8. </a:t>
            </a:r>
            <a:r>
              <a:rPr lang="en-US" b="1" dirty="0" err="1" smtClean="0">
                <a:solidFill>
                  <a:srgbClr val="FF0000"/>
                </a:solidFill>
              </a:rPr>
              <a:t>Res</a:t>
            </a:r>
            <a:r>
              <a:rPr lang="en-US" b="1" baseline="30000" dirty="0" err="1" smtClean="0">
                <a:solidFill>
                  <a:srgbClr val="FF0000"/>
                </a:solidFill>
              </a:rPr>
              <a:t>d</a:t>
            </a:r>
            <a:r>
              <a:rPr lang="en-US" b="1" dirty="0" smtClean="0">
                <a:solidFill>
                  <a:srgbClr val="FF0000"/>
                </a:solidFill>
              </a:rPr>
              <a:t> that the Executive and a convenient number of the National Judiciary, ought to compose a Council of revision </a:t>
            </a:r>
            <a:r>
              <a:rPr lang="en-US" dirty="0" smtClean="0"/>
              <a:t>with authority to examine every act of the National Legislature before it shall operate, &amp; every act of a particular Legislature before a Negative thereon shall be final.</a:t>
            </a:r>
            <a:endParaRPr lang="en-US" dirty="0"/>
          </a:p>
          <a:p>
            <a:endParaRPr lang="en-US" dirty="0">
              <a:solidFill>
                <a:prstClr val="black"/>
              </a:solidFill>
            </a:endParaRPr>
          </a:p>
        </p:txBody>
      </p:sp>
    </p:spTree>
    <p:extLst>
      <p:ext uri="{BB962C8B-B14F-4D97-AF65-F5344CB8AC3E}">
        <p14:creationId xmlns:p14="http://schemas.microsoft.com/office/powerpoint/2010/main" val="2758853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694" y="115958"/>
            <a:ext cx="5645506" cy="6818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0715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533401"/>
            <a:ext cx="8153400" cy="6186309"/>
          </a:xfrm>
          <a:prstGeom prst="rect">
            <a:avLst/>
          </a:prstGeom>
          <a:noFill/>
        </p:spPr>
        <p:txBody>
          <a:bodyPr wrap="square" rtlCol="0">
            <a:spAutoFit/>
          </a:bodyPr>
          <a:lstStyle/>
          <a:p>
            <a:pPr algn="ctr"/>
            <a:r>
              <a:rPr lang="en-US" dirty="0">
                <a:solidFill>
                  <a:prstClr val="black"/>
                </a:solidFill>
              </a:rPr>
              <a:t>New Jersey Plan</a:t>
            </a:r>
          </a:p>
          <a:p>
            <a:endParaRPr lang="en-US" dirty="0">
              <a:solidFill>
                <a:prstClr val="black"/>
              </a:solidFill>
            </a:endParaRPr>
          </a:p>
          <a:p>
            <a:pPr marL="457200" indent="-457200">
              <a:buFontTx/>
              <a:buAutoNum type="arabicPeriod"/>
            </a:pPr>
            <a:r>
              <a:rPr lang="en-US" dirty="0">
                <a:solidFill>
                  <a:prstClr val="black"/>
                </a:solidFill>
              </a:rPr>
              <a:t>Resolved</a:t>
            </a:r>
            <a:r>
              <a:rPr lang="en-US" dirty="0">
                <a:solidFill>
                  <a:prstClr val="black"/>
                </a:solidFill>
              </a:rPr>
              <a:t>, that an union of the states, merely federal, ought to be the sole object of the exercise of the powers vested in this convention</a:t>
            </a:r>
            <a:r>
              <a:rPr lang="en-US" dirty="0">
                <a:solidFill>
                  <a:prstClr val="black"/>
                </a:solidFill>
              </a:rPr>
              <a:t>.</a:t>
            </a:r>
          </a:p>
          <a:p>
            <a:pPr marL="457200" indent="-457200"/>
            <a:endParaRPr lang="en-US" dirty="0">
              <a:solidFill>
                <a:prstClr val="black"/>
              </a:solidFill>
            </a:endParaRPr>
          </a:p>
          <a:p>
            <a:r>
              <a:rPr lang="en-US" dirty="0">
                <a:solidFill>
                  <a:prstClr val="black"/>
                </a:solidFill>
              </a:rPr>
              <a:t>2. </a:t>
            </a:r>
            <a:r>
              <a:rPr lang="en-US" b="1" dirty="0">
                <a:solidFill>
                  <a:srgbClr val="FF0000"/>
                </a:solidFill>
              </a:rPr>
              <a:t>Resolved, that the articles of the confederation ought to be so revised, corrected, and enlarged, </a:t>
            </a:r>
            <a:r>
              <a:rPr lang="en-US" dirty="0">
                <a:solidFill>
                  <a:prstClr val="black"/>
                </a:solidFill>
              </a:rPr>
              <a:t>as to render the federal constitution adequate to the exigencies of government, and the preservation of the union</a:t>
            </a:r>
            <a:r>
              <a:rPr lang="en-US" dirty="0">
                <a:solidFill>
                  <a:prstClr val="black"/>
                </a:solidFill>
              </a:rPr>
              <a:t>.</a:t>
            </a:r>
          </a:p>
          <a:p>
            <a:endParaRPr lang="en-US" dirty="0">
              <a:solidFill>
                <a:prstClr val="black"/>
              </a:solidFill>
            </a:endParaRPr>
          </a:p>
          <a:p>
            <a:r>
              <a:rPr lang="en-US" dirty="0">
                <a:solidFill>
                  <a:prstClr val="black"/>
                </a:solidFill>
              </a:rPr>
              <a:t>3. </a:t>
            </a:r>
            <a:r>
              <a:rPr lang="en-US" dirty="0">
                <a:solidFill>
                  <a:prstClr val="black"/>
                </a:solidFill>
              </a:rPr>
              <a:t>Resolved, that in addition to the powers vested in the united states in congress, by the present existing articles of confederation, </a:t>
            </a:r>
            <a:r>
              <a:rPr lang="en-US" b="1" dirty="0">
                <a:solidFill>
                  <a:srgbClr val="FF0000"/>
                </a:solidFill>
              </a:rPr>
              <a:t>they be authorized to pass acts for raising a revenue </a:t>
            </a:r>
            <a:r>
              <a:rPr lang="en-US" dirty="0">
                <a:solidFill>
                  <a:prstClr val="black"/>
                </a:solidFill>
              </a:rPr>
              <a:t>by laying a duty or duties on all goods and merchandise of foreign growth or manufacture, imported into any part of the united states; by imposing stamps on paper, parchment, and vellum; and by a postage on all letters and packages passing through the general post office, to be applied to such federal purposes, as they shall deem proper and expedient; </a:t>
            </a:r>
            <a:endParaRPr lang="en-US" dirty="0" smtClean="0">
              <a:solidFill>
                <a:prstClr val="black"/>
              </a:solidFill>
            </a:endParaRPr>
          </a:p>
          <a:p>
            <a:endParaRPr lang="en-US" dirty="0">
              <a:solidFill>
                <a:prstClr val="black"/>
              </a:solidFill>
            </a:endParaRPr>
          </a:p>
          <a:p>
            <a:r>
              <a:rPr lang="en-US" dirty="0">
                <a:solidFill>
                  <a:prstClr val="black"/>
                </a:solidFill>
              </a:rPr>
              <a:t>6. Resolved, that the united states in congress, shall be </a:t>
            </a:r>
            <a:r>
              <a:rPr lang="en-US" dirty="0" err="1">
                <a:solidFill>
                  <a:prstClr val="black"/>
                </a:solidFill>
              </a:rPr>
              <a:t>authorised</a:t>
            </a:r>
            <a:r>
              <a:rPr lang="en-US" dirty="0">
                <a:solidFill>
                  <a:prstClr val="black"/>
                </a:solidFill>
              </a:rPr>
              <a:t> to elect a federal executive, to </a:t>
            </a:r>
            <a:r>
              <a:rPr lang="en-US" b="1" dirty="0" smtClean="0">
                <a:solidFill>
                  <a:srgbClr val="FF0000"/>
                </a:solidFill>
              </a:rPr>
              <a:t>consist of _____ person or persons</a:t>
            </a:r>
            <a:r>
              <a:rPr lang="en-US" dirty="0">
                <a:solidFill>
                  <a:prstClr val="black"/>
                </a:solidFill>
              </a:rPr>
              <a:t> </a:t>
            </a:r>
            <a:r>
              <a:rPr lang="en-US" dirty="0" smtClean="0">
                <a:solidFill>
                  <a:prstClr val="black"/>
                </a:solidFill>
              </a:rPr>
              <a:t>. . . </a:t>
            </a:r>
            <a:r>
              <a:rPr lang="en-US" dirty="0" smtClean="0">
                <a:solidFill>
                  <a:prstClr val="black"/>
                </a:solidFill>
              </a:rPr>
              <a:t>to </a:t>
            </a:r>
            <a:r>
              <a:rPr lang="en-US" dirty="0">
                <a:solidFill>
                  <a:prstClr val="black"/>
                </a:solidFill>
              </a:rPr>
              <a:t>be ineligible a second </a:t>
            </a:r>
            <a:r>
              <a:rPr lang="en-US" dirty="0" smtClean="0">
                <a:solidFill>
                  <a:prstClr val="black"/>
                </a:solidFill>
              </a:rPr>
              <a:t>time.</a:t>
            </a:r>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742154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560040" y="1905001"/>
            <a:ext cx="9310661" cy="2971799"/>
          </a:xfrm>
          <a:prstGeom prst="rect">
            <a:avLst/>
          </a:prstGeom>
          <a:noFill/>
          <a:ln w="9525">
            <a:noFill/>
            <a:miter lim="800000"/>
            <a:headEnd/>
            <a:tailEnd/>
          </a:ln>
        </p:spPr>
      </p:pic>
    </p:spTree>
    <p:extLst>
      <p:ext uri="{BB962C8B-B14F-4D97-AF65-F5344CB8AC3E}">
        <p14:creationId xmlns:p14="http://schemas.microsoft.com/office/powerpoint/2010/main" val="10683557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71800" y="762001"/>
            <a:ext cx="6248400" cy="4401205"/>
          </a:xfrm>
          <a:prstGeom prst="rect">
            <a:avLst/>
          </a:prstGeom>
        </p:spPr>
        <p:txBody>
          <a:bodyPr wrap="square">
            <a:spAutoFit/>
          </a:bodyPr>
          <a:lstStyle/>
          <a:p>
            <a:pPr algn="ctr"/>
            <a:r>
              <a:rPr lang="en-US" sz="2000" dirty="0">
                <a:solidFill>
                  <a:prstClr val="black"/>
                </a:solidFill>
              </a:rPr>
              <a:t>Article I, Section 8</a:t>
            </a:r>
          </a:p>
          <a:p>
            <a:endParaRPr lang="en-US" sz="2000" dirty="0">
              <a:solidFill>
                <a:prstClr val="black"/>
              </a:solidFill>
            </a:endParaRPr>
          </a:p>
          <a:p>
            <a:r>
              <a:rPr lang="en-US" sz="2000" dirty="0">
                <a:solidFill>
                  <a:prstClr val="black"/>
                </a:solidFill>
              </a:rPr>
              <a:t>The Congress shall have power . . . to make all laws which shall be </a:t>
            </a:r>
            <a:r>
              <a:rPr lang="en-US" sz="2000" b="1" dirty="0">
                <a:solidFill>
                  <a:srgbClr val="FF0000"/>
                </a:solidFill>
              </a:rPr>
              <a:t>necessary and proper </a:t>
            </a:r>
            <a:r>
              <a:rPr lang="en-US" sz="2000" dirty="0">
                <a:solidFill>
                  <a:prstClr val="black"/>
                </a:solidFill>
              </a:rPr>
              <a:t>for carrying into execution the foregoing powers, and all other powers vested by this Constitution in the government of the United States, or in any department or officer thereof…</a:t>
            </a:r>
          </a:p>
          <a:p>
            <a:endParaRPr lang="en-US" sz="2000" dirty="0">
              <a:solidFill>
                <a:prstClr val="black"/>
              </a:solidFill>
            </a:endParaRPr>
          </a:p>
          <a:p>
            <a:r>
              <a:rPr lang="en-US" sz="2000" dirty="0">
                <a:solidFill>
                  <a:prstClr val="black"/>
                </a:solidFill>
              </a:rPr>
              <a:t>The Congress shall have power to lay and collect taxes, duties, imposts and excises, to pay the debts and provide for the common defense and </a:t>
            </a:r>
            <a:r>
              <a:rPr lang="en-US" sz="2000" b="1" dirty="0">
                <a:solidFill>
                  <a:srgbClr val="FF0000"/>
                </a:solidFill>
              </a:rPr>
              <a:t>general welfare of the United States</a:t>
            </a:r>
            <a:r>
              <a:rPr lang="en-US" sz="2000" dirty="0">
                <a:solidFill>
                  <a:prstClr val="black"/>
                </a:solidFill>
              </a:rPr>
              <a:t>; but all duties, imposts and excises shall be uniform throughout the United States . . .</a:t>
            </a:r>
          </a:p>
          <a:p>
            <a:endParaRPr lang="en-US" sz="2000" dirty="0">
              <a:solidFill>
                <a:prstClr val="black"/>
              </a:solidFill>
            </a:endParaRPr>
          </a:p>
        </p:txBody>
      </p:sp>
    </p:spTree>
    <p:extLst>
      <p:ext uri="{BB962C8B-B14F-4D97-AF65-F5344CB8AC3E}">
        <p14:creationId xmlns:p14="http://schemas.microsoft.com/office/powerpoint/2010/main" val="14477525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1281" y="457200"/>
            <a:ext cx="6535119" cy="6421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9845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617" y="457201"/>
            <a:ext cx="2911170" cy="3213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877" y="3124200"/>
            <a:ext cx="3016123"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2971" y="346114"/>
            <a:ext cx="2806459" cy="3324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5058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9818" y="88135"/>
            <a:ext cx="9243152" cy="6232475"/>
          </a:xfrm>
          <a:prstGeom prst="rect">
            <a:avLst/>
          </a:prstGeom>
        </p:spPr>
        <p:txBody>
          <a:bodyPr wrap="square">
            <a:spAutoFit/>
          </a:bodyPr>
          <a:lstStyle/>
          <a:p>
            <a:pPr algn="ctr"/>
            <a:r>
              <a:rPr lang="en-US" sz="1900" b="1" dirty="0">
                <a:solidFill>
                  <a:prstClr val="black"/>
                </a:solidFill>
              </a:rPr>
              <a:t>Article II</a:t>
            </a:r>
          </a:p>
          <a:p>
            <a:pPr algn="ctr"/>
            <a:endParaRPr lang="en-US" sz="1900" b="1" dirty="0">
              <a:solidFill>
                <a:prstClr val="black"/>
              </a:solidFill>
            </a:endParaRPr>
          </a:p>
          <a:p>
            <a:r>
              <a:rPr lang="en-US" sz="1900" dirty="0">
                <a:solidFill>
                  <a:prstClr val="black"/>
                </a:solidFill>
              </a:rPr>
              <a:t>Section 1. The executive power shall be vested in a President of the United States of America. He shall hold his office during the term of four years, and, together with the Vice President, chosen for the same term, be elected, as follows: </a:t>
            </a:r>
          </a:p>
          <a:p>
            <a:endParaRPr lang="en-US" sz="1900" dirty="0">
              <a:solidFill>
                <a:prstClr val="black"/>
              </a:solidFill>
            </a:endParaRPr>
          </a:p>
          <a:p>
            <a:r>
              <a:rPr lang="en-US" sz="1900" b="1" dirty="0">
                <a:solidFill>
                  <a:srgbClr val="FF0000"/>
                </a:solidFill>
              </a:rPr>
              <a:t>Each state shall appoint, in such manner as the Legislature thereof may direct, a number of electors, equal to the whole number of Senators and Representatives to which the State may be entitled in the Congress: but no Senator or Representative, or person holding an office of trust or profit under the United States, shall be appointed an elector</a:t>
            </a:r>
            <a:r>
              <a:rPr lang="en-US" sz="1900" dirty="0">
                <a:solidFill>
                  <a:prstClr val="black"/>
                </a:solidFill>
              </a:rPr>
              <a:t>. </a:t>
            </a:r>
            <a:endParaRPr lang="en-US" sz="1900" dirty="0" smtClean="0">
              <a:solidFill>
                <a:prstClr val="black"/>
              </a:solidFill>
            </a:endParaRPr>
          </a:p>
          <a:p>
            <a:endParaRPr lang="en-US" sz="1900" dirty="0">
              <a:solidFill>
                <a:prstClr val="black"/>
              </a:solidFill>
            </a:endParaRPr>
          </a:p>
          <a:p>
            <a:pPr algn="ctr"/>
            <a:r>
              <a:rPr lang="en-US" sz="1900" dirty="0" smtClean="0">
                <a:solidFill>
                  <a:prstClr val="black"/>
                </a:solidFill>
              </a:rPr>
              <a:t>---------------------</a:t>
            </a:r>
            <a:endParaRPr lang="en-US" sz="1900" dirty="0">
              <a:solidFill>
                <a:prstClr val="black"/>
              </a:solidFill>
            </a:endParaRPr>
          </a:p>
          <a:p>
            <a:endParaRPr lang="en-US" sz="1900" dirty="0">
              <a:solidFill>
                <a:prstClr val="black"/>
              </a:solidFill>
            </a:endParaRPr>
          </a:p>
          <a:p>
            <a:r>
              <a:rPr lang="en-US" sz="1900" dirty="0" smtClean="0">
                <a:solidFill>
                  <a:prstClr val="black"/>
                </a:solidFill>
              </a:rPr>
              <a:t>Section 2. [The </a:t>
            </a:r>
            <a:r>
              <a:rPr lang="en-US" sz="1900" dirty="0">
                <a:solidFill>
                  <a:prstClr val="black"/>
                </a:solidFill>
              </a:rPr>
              <a:t>President] shall have power, by and with the </a:t>
            </a:r>
            <a:r>
              <a:rPr lang="en-US" sz="1900" b="1" dirty="0" smtClean="0">
                <a:solidFill>
                  <a:srgbClr val="FF0000"/>
                </a:solidFill>
              </a:rPr>
              <a:t>advice and consent of the Senate</a:t>
            </a:r>
            <a:r>
              <a:rPr lang="en-US" sz="1900" dirty="0">
                <a:solidFill>
                  <a:prstClr val="black"/>
                </a:solidFill>
              </a:rPr>
              <a:t>, to make treaties, provided two thirds of the Senators present concur; and he shall nominate, and by and with the </a:t>
            </a:r>
            <a:r>
              <a:rPr lang="en-US" sz="1900" b="1" dirty="0" smtClean="0">
                <a:solidFill>
                  <a:srgbClr val="FF0000"/>
                </a:solidFill>
              </a:rPr>
              <a:t>advice and consent of the Senate</a:t>
            </a:r>
            <a:r>
              <a:rPr lang="en-US" sz="1900" dirty="0">
                <a:solidFill>
                  <a:prstClr val="black"/>
                </a:solidFill>
              </a:rPr>
              <a:t>, shall appoint ambassadors, other public ministers and consuls, judges of the Supreme Court, and all other officers of the United States, whose appointments are not herein otherwise provided for, and which shall be established by law: but the Congress may by law vest the appointment of such inferior officers, as they think proper, in the President alone, in the courts of law, or in the heads of departments.</a:t>
            </a:r>
            <a:endParaRPr lang="en-US" sz="1900" dirty="0">
              <a:solidFill>
                <a:prstClr val="black"/>
              </a:solidFill>
            </a:endParaRPr>
          </a:p>
        </p:txBody>
      </p:sp>
    </p:spTree>
    <p:extLst>
      <p:ext uri="{BB962C8B-B14F-4D97-AF65-F5344CB8AC3E}">
        <p14:creationId xmlns:p14="http://schemas.microsoft.com/office/powerpoint/2010/main" val="38384409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1.bmp"/>
          <p:cNvPicPr>
            <a:picLocks noChangeAspect="1"/>
          </p:cNvPicPr>
          <p:nvPr/>
        </p:nvPicPr>
        <p:blipFill>
          <a:blip r:embed="rId3" cstate="print"/>
          <a:stretch>
            <a:fillRect/>
          </a:stretch>
        </p:blipFill>
        <p:spPr>
          <a:xfrm>
            <a:off x="3489960" y="0"/>
            <a:ext cx="5212080" cy="6858000"/>
          </a:xfrm>
          <a:prstGeom prst="rect">
            <a:avLst/>
          </a:prstGeom>
        </p:spPr>
      </p:pic>
    </p:spTree>
    <p:extLst>
      <p:ext uri="{BB962C8B-B14F-4D97-AF65-F5344CB8AC3E}">
        <p14:creationId xmlns:p14="http://schemas.microsoft.com/office/powerpoint/2010/main" val="14853926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2.bmp"/>
          <p:cNvPicPr>
            <a:picLocks noChangeAspect="1"/>
          </p:cNvPicPr>
          <p:nvPr/>
        </p:nvPicPr>
        <p:blipFill>
          <a:blip r:embed="rId3" cstate="print"/>
          <a:stretch>
            <a:fillRect/>
          </a:stretch>
        </p:blipFill>
        <p:spPr>
          <a:xfrm>
            <a:off x="3489960" y="0"/>
            <a:ext cx="5212080" cy="6858000"/>
          </a:xfrm>
          <a:prstGeom prst="rect">
            <a:avLst/>
          </a:prstGeom>
        </p:spPr>
      </p:pic>
    </p:spTree>
    <p:extLst>
      <p:ext uri="{BB962C8B-B14F-4D97-AF65-F5344CB8AC3E}">
        <p14:creationId xmlns:p14="http://schemas.microsoft.com/office/powerpoint/2010/main" val="38439925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3.bmp"/>
          <p:cNvPicPr>
            <a:picLocks noChangeAspect="1"/>
          </p:cNvPicPr>
          <p:nvPr/>
        </p:nvPicPr>
        <p:blipFill>
          <a:blip r:embed="rId3" cstate="print"/>
          <a:stretch>
            <a:fillRect/>
          </a:stretch>
        </p:blipFill>
        <p:spPr>
          <a:xfrm>
            <a:off x="3489960" y="0"/>
            <a:ext cx="5212080" cy="6858000"/>
          </a:xfrm>
          <a:prstGeom prst="rect">
            <a:avLst/>
          </a:prstGeom>
        </p:spPr>
      </p:pic>
    </p:spTree>
    <p:extLst>
      <p:ext uri="{BB962C8B-B14F-4D97-AF65-F5344CB8AC3E}">
        <p14:creationId xmlns:p14="http://schemas.microsoft.com/office/powerpoint/2010/main" val="17802681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srcRect/>
          <a:stretch>
            <a:fillRect/>
          </a:stretch>
        </p:blipFill>
        <p:spPr bwMode="auto">
          <a:xfrm>
            <a:off x="2133601" y="48889"/>
            <a:ext cx="8229599" cy="6518787"/>
          </a:xfrm>
          <a:prstGeom prst="rect">
            <a:avLst/>
          </a:prstGeom>
          <a:noFill/>
          <a:ln w="9525">
            <a:noFill/>
            <a:miter lim="800000"/>
            <a:headEnd/>
            <a:tailEnd/>
          </a:ln>
        </p:spPr>
      </p:pic>
    </p:spTree>
    <p:extLst>
      <p:ext uri="{BB962C8B-B14F-4D97-AF65-F5344CB8AC3E}">
        <p14:creationId xmlns:p14="http://schemas.microsoft.com/office/powerpoint/2010/main" val="1273402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90800" y="228600"/>
            <a:ext cx="6324600" cy="7247394"/>
          </a:xfrm>
          <a:prstGeom prst="rect">
            <a:avLst/>
          </a:prstGeom>
        </p:spPr>
        <p:txBody>
          <a:bodyPr wrap="square">
            <a:spAutoFit/>
          </a:bodyPr>
          <a:lstStyle/>
          <a:p>
            <a:r>
              <a:rPr lang="en-US" sz="2000" dirty="0">
                <a:solidFill>
                  <a:prstClr val="black"/>
                </a:solidFill>
              </a:rPr>
              <a:t>I: 2:  Representatives and direct taxes shall be apportioned among the several states which may be included within this union, according to their respective numbers, which shall be determined by adding to the whole number of free persons, including those bound to service for a term of years, and excluding Indians not taxed, </a:t>
            </a:r>
            <a:r>
              <a:rPr lang="en-US" sz="2000" b="1" dirty="0">
                <a:solidFill>
                  <a:srgbClr val="FF0000"/>
                </a:solidFill>
              </a:rPr>
              <a:t>three fifths of all other Persons</a:t>
            </a:r>
            <a:r>
              <a:rPr lang="en-US" sz="2000" dirty="0">
                <a:solidFill>
                  <a:prstClr val="black"/>
                </a:solidFill>
              </a:rPr>
              <a:t>. </a:t>
            </a:r>
          </a:p>
          <a:p>
            <a:endParaRPr lang="en-US" sz="2000" dirty="0">
              <a:solidFill>
                <a:prstClr val="black"/>
              </a:solidFill>
            </a:endParaRPr>
          </a:p>
          <a:p>
            <a:r>
              <a:rPr lang="en-US" sz="2000" dirty="0">
                <a:solidFill>
                  <a:prstClr val="black"/>
                </a:solidFill>
              </a:rPr>
              <a:t>I:9: The </a:t>
            </a:r>
            <a:r>
              <a:rPr lang="en-US" sz="2000" dirty="0">
                <a:solidFill>
                  <a:prstClr val="black"/>
                </a:solidFill>
              </a:rPr>
              <a:t>migration or importation of such persons as any of the states now existing shall think proper to admit, </a:t>
            </a:r>
            <a:r>
              <a:rPr lang="en-US" sz="2000" b="1" dirty="0">
                <a:solidFill>
                  <a:srgbClr val="FF0000"/>
                </a:solidFill>
              </a:rPr>
              <a:t>shall not be prohibited by the Congress prior to the year one thousand eight hundred and eight</a:t>
            </a:r>
            <a:r>
              <a:rPr lang="en-US" sz="2000" dirty="0">
                <a:solidFill>
                  <a:prstClr val="black"/>
                </a:solidFill>
              </a:rPr>
              <a:t>, but a tax or duty may be imposed on such importation, not exceeding ten dollars for each person</a:t>
            </a:r>
            <a:r>
              <a:rPr lang="en-US" sz="2000" dirty="0">
                <a:solidFill>
                  <a:prstClr val="black"/>
                </a:solidFill>
              </a:rPr>
              <a:t>.</a:t>
            </a:r>
          </a:p>
          <a:p>
            <a:endParaRPr lang="en-US" sz="2000" dirty="0">
              <a:solidFill>
                <a:prstClr val="black"/>
              </a:solidFill>
            </a:endParaRPr>
          </a:p>
          <a:p>
            <a:r>
              <a:rPr lang="en-US" sz="2000" dirty="0">
                <a:solidFill>
                  <a:prstClr val="black"/>
                </a:solidFill>
              </a:rPr>
              <a:t>IV: 1: No </a:t>
            </a:r>
            <a:r>
              <a:rPr lang="en-US" sz="2000" dirty="0">
                <a:solidFill>
                  <a:prstClr val="black"/>
                </a:solidFill>
              </a:rPr>
              <a:t>person held to service or labor in one state, under the laws thereof, escaping into another, shall, in consequence of any law or regulation therein, be discharged from such service or labor, </a:t>
            </a:r>
            <a:r>
              <a:rPr lang="en-US" sz="2000" b="1" dirty="0">
                <a:solidFill>
                  <a:srgbClr val="FF0000"/>
                </a:solidFill>
              </a:rPr>
              <a:t>but shall be delivered up on claim of the party to whom such service or labor may be due</a:t>
            </a:r>
            <a:r>
              <a:rPr lang="en-US" sz="2000" dirty="0">
                <a:solidFill>
                  <a:prstClr val="black"/>
                </a:solidFill>
              </a:rPr>
              <a:t>.</a:t>
            </a:r>
          </a:p>
          <a:p>
            <a:endParaRPr lang="en-US" sz="2000" dirty="0">
              <a:solidFill>
                <a:prstClr val="black"/>
              </a:solidFill>
            </a:endParaRPr>
          </a:p>
          <a:p>
            <a:endParaRPr lang="en-US" sz="2000" dirty="0">
              <a:solidFill>
                <a:prstClr val="black"/>
              </a:solidFill>
            </a:endParaRPr>
          </a:p>
        </p:txBody>
      </p:sp>
    </p:spTree>
    <p:extLst>
      <p:ext uri="{BB962C8B-B14F-4D97-AF65-F5344CB8AC3E}">
        <p14:creationId xmlns:p14="http://schemas.microsoft.com/office/powerpoint/2010/main" val="12662081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3489960" y="0"/>
            <a:ext cx="5212080" cy="6858000"/>
          </a:xfrm>
          <a:prstGeom prst="rect">
            <a:avLst/>
          </a:prstGeom>
        </p:spPr>
      </p:pic>
    </p:spTree>
    <p:extLst>
      <p:ext uri="{BB962C8B-B14F-4D97-AF65-F5344CB8AC3E}">
        <p14:creationId xmlns:p14="http://schemas.microsoft.com/office/powerpoint/2010/main" val="4092275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3489960" y="0"/>
            <a:ext cx="5212080" cy="6858000"/>
          </a:xfrm>
          <a:prstGeom prst="rect">
            <a:avLst/>
          </a:prstGeom>
        </p:spPr>
      </p:pic>
    </p:spTree>
    <p:extLst>
      <p:ext uri="{BB962C8B-B14F-4D97-AF65-F5344CB8AC3E}">
        <p14:creationId xmlns:p14="http://schemas.microsoft.com/office/powerpoint/2010/main" val="180701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3.bmp"/>
          <p:cNvPicPr>
            <a:picLocks noChangeAspect="1"/>
          </p:cNvPicPr>
          <p:nvPr/>
        </p:nvPicPr>
        <p:blipFill>
          <a:blip r:embed="rId3" cstate="print"/>
          <a:stretch>
            <a:fillRect/>
          </a:stretch>
        </p:blipFill>
        <p:spPr>
          <a:xfrm>
            <a:off x="3489960" y="0"/>
            <a:ext cx="5212080" cy="6858000"/>
          </a:xfrm>
          <a:prstGeom prst="rect">
            <a:avLst/>
          </a:prstGeom>
        </p:spPr>
      </p:pic>
    </p:spTree>
    <p:extLst>
      <p:ext uri="{BB962C8B-B14F-4D97-AF65-F5344CB8AC3E}">
        <p14:creationId xmlns:p14="http://schemas.microsoft.com/office/powerpoint/2010/main" val="1320058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bbypopulation.png"/>
          <p:cNvPicPr>
            <a:picLocks noChangeAspect="1"/>
          </p:cNvPicPr>
          <p:nvPr/>
        </p:nvPicPr>
        <p:blipFill>
          <a:blip r:embed="rId3" cstate="print"/>
          <a:stretch>
            <a:fillRect/>
          </a:stretch>
        </p:blipFill>
        <p:spPr>
          <a:xfrm>
            <a:off x="4267201" y="-11516"/>
            <a:ext cx="3657599" cy="6881030"/>
          </a:xfrm>
          <a:prstGeom prst="rect">
            <a:avLst/>
          </a:prstGeom>
        </p:spPr>
      </p:pic>
    </p:spTree>
    <p:extLst>
      <p:ext uri="{BB962C8B-B14F-4D97-AF65-F5344CB8AC3E}">
        <p14:creationId xmlns:p14="http://schemas.microsoft.com/office/powerpoint/2010/main" val="3185262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665204" y="152401"/>
            <a:ext cx="4605051" cy="5324535"/>
          </a:xfrm>
          <a:prstGeom prst="rect">
            <a:avLst/>
          </a:prstGeom>
        </p:spPr>
        <p:txBody>
          <a:bodyPr wrap="square">
            <a:spAutoFit/>
          </a:bodyPr>
          <a:lstStyle/>
          <a:p>
            <a:pPr algn="ctr"/>
            <a:r>
              <a:rPr lang="en-US" sz="2000" dirty="0">
                <a:solidFill>
                  <a:prstClr val="black"/>
                </a:solidFill>
              </a:rPr>
              <a:t>Article I, Section 9.</a:t>
            </a:r>
          </a:p>
          <a:p>
            <a:endParaRPr lang="en-US" sz="2000" dirty="0">
              <a:solidFill>
                <a:prstClr val="black"/>
              </a:solidFill>
            </a:endParaRPr>
          </a:p>
          <a:p>
            <a:r>
              <a:rPr lang="en-US" sz="2000" dirty="0">
                <a:solidFill>
                  <a:prstClr val="black"/>
                </a:solidFill>
              </a:rPr>
              <a:t>The privilege of the writ of habeas corpus shall not be suspended, unless when in cases of rebellion or invasion the public safety may require it. </a:t>
            </a:r>
          </a:p>
          <a:p>
            <a:endParaRPr lang="en-US" sz="2000" dirty="0">
              <a:solidFill>
                <a:prstClr val="black"/>
              </a:solidFill>
            </a:endParaRPr>
          </a:p>
          <a:p>
            <a:pPr>
              <a:buFont typeface="Arial" pitchFamily="34" charset="0"/>
              <a:buChar char="•"/>
            </a:pPr>
            <a:r>
              <a:rPr lang="en-US" sz="2000" dirty="0">
                <a:solidFill>
                  <a:prstClr val="black"/>
                </a:solidFill>
              </a:rPr>
              <a:t>No bill of attainder or ex post facto Law shall be passed. </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No title of nobility shall be granted by the United States: and no person holding any office of profit or trust under them, shall, without the consent of the Congress, accept of any present, emolument, office, or title, of any kind whatever, from any king, prince, or foreign state. </a:t>
            </a:r>
            <a:endParaRPr lang="en-US" sz="2000" dirty="0">
              <a:solidFill>
                <a:prstClr val="black"/>
              </a:solidFill>
            </a:endParaRPr>
          </a:p>
        </p:txBody>
      </p:sp>
      <p:pic>
        <p:nvPicPr>
          <p:cNvPr id="2" name="Picture 1"/>
          <p:cNvPicPr>
            <a:picLocks noChangeAspect="1"/>
          </p:cNvPicPr>
          <p:nvPr/>
        </p:nvPicPr>
        <p:blipFill>
          <a:blip r:embed="rId3"/>
          <a:stretch>
            <a:fillRect/>
          </a:stretch>
        </p:blipFill>
        <p:spPr>
          <a:xfrm>
            <a:off x="0" y="152401"/>
            <a:ext cx="6029467" cy="6651312"/>
          </a:xfrm>
          <a:prstGeom prst="rect">
            <a:avLst/>
          </a:prstGeom>
        </p:spPr>
      </p:pic>
    </p:spTree>
    <p:extLst>
      <p:ext uri="{BB962C8B-B14F-4D97-AF65-F5344CB8AC3E}">
        <p14:creationId xmlns:p14="http://schemas.microsoft.com/office/powerpoint/2010/main" val="39593450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3489960" y="0"/>
            <a:ext cx="5212080" cy="6858000"/>
          </a:xfrm>
          <a:prstGeom prst="rect">
            <a:avLst/>
          </a:prstGeom>
        </p:spPr>
      </p:pic>
    </p:spTree>
    <p:extLst>
      <p:ext uri="{BB962C8B-B14F-4D97-AF65-F5344CB8AC3E}">
        <p14:creationId xmlns:p14="http://schemas.microsoft.com/office/powerpoint/2010/main" val="1038735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deralpillars-ben.jpg"/>
          <p:cNvPicPr>
            <a:picLocks noChangeAspect="1"/>
          </p:cNvPicPr>
          <p:nvPr/>
        </p:nvPicPr>
        <p:blipFill>
          <a:blip r:embed="rId3" cstate="print"/>
          <a:stretch>
            <a:fillRect/>
          </a:stretch>
        </p:blipFill>
        <p:spPr>
          <a:xfrm>
            <a:off x="1524000" y="2148955"/>
            <a:ext cx="9144000" cy="2560090"/>
          </a:xfrm>
          <a:prstGeom prst="rect">
            <a:avLst/>
          </a:prstGeom>
        </p:spPr>
      </p:pic>
    </p:spTree>
    <p:extLst>
      <p:ext uri="{BB962C8B-B14F-4D97-AF65-F5344CB8AC3E}">
        <p14:creationId xmlns:p14="http://schemas.microsoft.com/office/powerpoint/2010/main" val="588501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An Advertisement of The Federalist - Project Gutenberg eText 16960.jpg"/>
          <p:cNvPicPr>
            <a:picLocks noChangeAspect="1" noChangeArrowheads="1"/>
          </p:cNvPicPr>
          <p:nvPr/>
        </p:nvPicPr>
        <p:blipFill>
          <a:blip r:embed="rId3" cstate="print"/>
          <a:srcRect/>
          <a:stretch>
            <a:fillRect/>
          </a:stretch>
        </p:blipFill>
        <p:spPr bwMode="auto">
          <a:xfrm>
            <a:off x="0" y="-56146"/>
            <a:ext cx="4490154" cy="6914146"/>
          </a:xfrm>
          <a:prstGeom prst="rect">
            <a:avLst/>
          </a:prstGeom>
          <a:noFill/>
        </p:spPr>
      </p:pic>
      <p:pic>
        <p:nvPicPr>
          <p:cNvPr id="2" name="Picture 1"/>
          <p:cNvPicPr>
            <a:picLocks noChangeAspect="1"/>
          </p:cNvPicPr>
          <p:nvPr/>
        </p:nvPicPr>
        <p:blipFill>
          <a:blip r:embed="rId4"/>
          <a:stretch>
            <a:fillRect/>
          </a:stretch>
        </p:blipFill>
        <p:spPr>
          <a:xfrm>
            <a:off x="6615574" y="0"/>
            <a:ext cx="4645555" cy="7157324"/>
          </a:xfrm>
          <a:prstGeom prst="rect">
            <a:avLst/>
          </a:prstGeom>
        </p:spPr>
      </p:pic>
    </p:spTree>
    <p:extLst>
      <p:ext uri="{BB962C8B-B14F-4D97-AF65-F5344CB8AC3E}">
        <p14:creationId xmlns:p14="http://schemas.microsoft.com/office/powerpoint/2010/main" val="20396792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762001"/>
            <a:ext cx="7010400" cy="5632311"/>
          </a:xfrm>
          <a:prstGeom prst="rect">
            <a:avLst/>
          </a:prstGeom>
          <a:noFill/>
        </p:spPr>
        <p:txBody>
          <a:bodyPr wrap="square" rtlCol="0">
            <a:spAutoFit/>
          </a:bodyPr>
          <a:lstStyle/>
          <a:p>
            <a:pPr algn="ctr"/>
            <a:r>
              <a:rPr lang="en-US" sz="2000" dirty="0">
                <a:solidFill>
                  <a:prstClr val="black"/>
                </a:solidFill>
              </a:rPr>
              <a:t>Brutus I</a:t>
            </a:r>
          </a:p>
          <a:p>
            <a:endParaRPr lang="en-US" sz="2000" dirty="0">
              <a:solidFill>
                <a:prstClr val="black"/>
              </a:solidFill>
            </a:endParaRPr>
          </a:p>
          <a:p>
            <a:r>
              <a:rPr lang="en-US" sz="2000" dirty="0">
                <a:solidFill>
                  <a:prstClr val="black"/>
                </a:solidFill>
              </a:rPr>
              <a:t>If respect is to be paid to the opinion of the greatest and wisest men who have ever thought or wrote on the science of government, we shall be constrained to conclude, that a free republic cannot succeed over a country of such immense extent, containing such a number of inhabitants, and these </a:t>
            </a:r>
            <a:r>
              <a:rPr lang="en-US" sz="2000" dirty="0" err="1">
                <a:solidFill>
                  <a:prstClr val="black"/>
                </a:solidFill>
              </a:rPr>
              <a:t>encreasing</a:t>
            </a:r>
            <a:r>
              <a:rPr lang="en-US" sz="2000" dirty="0">
                <a:solidFill>
                  <a:prstClr val="black"/>
                </a:solidFill>
              </a:rPr>
              <a:t> in such rapid progression as that of the whole United </a:t>
            </a:r>
            <a:r>
              <a:rPr lang="en-US" sz="2000" dirty="0">
                <a:solidFill>
                  <a:prstClr val="black"/>
                </a:solidFill>
              </a:rPr>
              <a:t>States</a:t>
            </a:r>
            <a:r>
              <a:rPr lang="en-US" sz="2000" dirty="0">
                <a:solidFill>
                  <a:prstClr val="black"/>
                </a:solidFill>
              </a:rPr>
              <a:t> </a:t>
            </a:r>
            <a:r>
              <a:rPr lang="en-US" sz="2000" dirty="0">
                <a:solidFill>
                  <a:prstClr val="black"/>
                </a:solidFill>
              </a:rPr>
              <a:t>. . .</a:t>
            </a:r>
            <a:br>
              <a:rPr lang="en-US" sz="2000" dirty="0">
                <a:solidFill>
                  <a:prstClr val="black"/>
                </a:solidFill>
              </a:rPr>
            </a:br>
            <a:endParaRPr lang="en-US" sz="2000" dirty="0">
              <a:solidFill>
                <a:prstClr val="black"/>
              </a:solidFill>
            </a:endParaRPr>
          </a:p>
          <a:p>
            <a:r>
              <a:rPr lang="en-US" sz="2000" b="1" dirty="0">
                <a:solidFill>
                  <a:srgbClr val="FF0000"/>
                </a:solidFill>
              </a:rPr>
              <a:t>History furnishes no example of a free republic, any thing like the extent of the United States. The Grecian republics were of small extent; so also was that of the Romans. </a:t>
            </a:r>
            <a:r>
              <a:rPr lang="en-US" sz="2000" dirty="0">
                <a:solidFill>
                  <a:prstClr val="black"/>
                </a:solidFill>
              </a:rPr>
              <a:t>Both of these, it is true, in process of time, extended their conquests over large territories of country; and </a:t>
            </a:r>
            <a:r>
              <a:rPr lang="en-US" sz="2000" b="1" dirty="0">
                <a:solidFill>
                  <a:srgbClr val="FF0000"/>
                </a:solidFill>
              </a:rPr>
              <a:t>the consequence was, that their governments were changed from that of free governments to those of the most tyrannical that ever existed in the world.</a:t>
            </a:r>
          </a:p>
          <a:p>
            <a:r>
              <a:rPr lang="en-US" sz="2000" dirty="0">
                <a:solidFill>
                  <a:prstClr val="black"/>
                </a:solidFill>
              </a:rPr>
              <a:t/>
            </a:r>
            <a:br>
              <a:rPr lang="en-US" sz="2000" dirty="0">
                <a:solidFill>
                  <a:prstClr val="black"/>
                </a:solidFill>
              </a:rPr>
            </a:br>
            <a:endParaRPr lang="en-US" sz="2000" dirty="0">
              <a:solidFill>
                <a:prstClr val="black"/>
              </a:solidFill>
            </a:endParaRPr>
          </a:p>
        </p:txBody>
      </p:sp>
    </p:spTree>
    <p:extLst>
      <p:ext uri="{BB962C8B-B14F-4D97-AF65-F5344CB8AC3E}">
        <p14:creationId xmlns:p14="http://schemas.microsoft.com/office/powerpoint/2010/main" val="4070883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304801"/>
            <a:ext cx="7924800" cy="6817251"/>
          </a:xfrm>
          <a:prstGeom prst="rect">
            <a:avLst/>
          </a:prstGeom>
          <a:noFill/>
        </p:spPr>
        <p:txBody>
          <a:bodyPr wrap="square" rtlCol="0">
            <a:spAutoFit/>
          </a:bodyPr>
          <a:lstStyle/>
          <a:p>
            <a:pPr algn="ctr"/>
            <a:r>
              <a:rPr lang="en-US" sz="1900" dirty="0">
                <a:solidFill>
                  <a:prstClr val="black"/>
                </a:solidFill>
              </a:rPr>
              <a:t>Federalist 10</a:t>
            </a:r>
          </a:p>
          <a:p>
            <a:endParaRPr lang="en-US" sz="1900" dirty="0">
              <a:solidFill>
                <a:prstClr val="black"/>
              </a:solidFill>
            </a:endParaRPr>
          </a:p>
          <a:p>
            <a:r>
              <a:rPr lang="en-US" sz="1900" dirty="0">
                <a:solidFill>
                  <a:prstClr val="black"/>
                </a:solidFill>
              </a:rPr>
              <a:t>From this view of the subject it may be concluded that a pure democracy, by which I mean a society consisting of a small number of citizens, who assemble and administer the government in person, can admit of no cure for the mischiefs of </a:t>
            </a:r>
            <a:r>
              <a:rPr lang="en-US" sz="1900" dirty="0" smtClean="0">
                <a:solidFill>
                  <a:prstClr val="black"/>
                </a:solidFill>
              </a:rPr>
              <a:t>faction</a:t>
            </a:r>
            <a:r>
              <a:rPr lang="en-US" sz="1900" dirty="0">
                <a:solidFill>
                  <a:prstClr val="black"/>
                </a:solidFill>
              </a:rPr>
              <a:t> </a:t>
            </a:r>
            <a:r>
              <a:rPr lang="en-US" sz="1900" dirty="0" smtClean="0">
                <a:solidFill>
                  <a:prstClr val="black"/>
                </a:solidFill>
              </a:rPr>
              <a:t>. . .</a:t>
            </a:r>
          </a:p>
          <a:p>
            <a:endParaRPr lang="en-US" sz="1900" dirty="0">
              <a:solidFill>
                <a:prstClr val="black"/>
              </a:solidFill>
            </a:endParaRPr>
          </a:p>
          <a:p>
            <a:r>
              <a:rPr lang="en-US" sz="1900" b="1" dirty="0">
                <a:solidFill>
                  <a:srgbClr val="FF0000"/>
                </a:solidFill>
              </a:rPr>
              <a:t>A republic, by which I mean a government in which the scheme of representation takes place, opens a different prospect, and promises the cure for which we are seeking. </a:t>
            </a:r>
            <a:r>
              <a:rPr lang="en-US" sz="1900" dirty="0">
                <a:solidFill>
                  <a:prstClr val="black"/>
                </a:solidFill>
              </a:rPr>
              <a:t>Let us examine the points in which it varies from pure democracy, and we shall comprehend both the nature of the cure and the efficacy which it must derive from the Union</a:t>
            </a:r>
            <a:r>
              <a:rPr lang="en-US" sz="1900" dirty="0">
                <a:solidFill>
                  <a:prstClr val="black"/>
                </a:solidFill>
              </a:rPr>
              <a:t>.</a:t>
            </a:r>
          </a:p>
          <a:p>
            <a:endParaRPr lang="en-US" sz="1900" dirty="0">
              <a:solidFill>
                <a:prstClr val="black"/>
              </a:solidFill>
            </a:endParaRPr>
          </a:p>
          <a:p>
            <a:r>
              <a:rPr lang="en-US" sz="1900" dirty="0">
                <a:solidFill>
                  <a:prstClr val="black"/>
                </a:solidFill>
              </a:rPr>
              <a:t>The two great points of difference between a democracy and a republic are: first, the delegation of the government, in the latter, to a small number of citizens elected by the rest; secondly, the greater number of citizens, and greater sphere of country, over which the latter may be </a:t>
            </a:r>
            <a:r>
              <a:rPr lang="en-US" sz="1900" dirty="0" smtClean="0">
                <a:solidFill>
                  <a:prstClr val="black"/>
                </a:solidFill>
              </a:rPr>
              <a:t>extended . . . </a:t>
            </a:r>
            <a:r>
              <a:rPr lang="en-US" sz="1900" b="1" dirty="0" smtClean="0">
                <a:solidFill>
                  <a:srgbClr val="FF0000"/>
                </a:solidFill>
              </a:rPr>
              <a:t>Extend the sphere, and you take in a greater variety of parties and interests; you make it less probable that a majority of the whole will have a common motive to invade the rights of other citizens; or if such a common motive exists, it will be more difficult for all who feel it to discover their own strength, and to act in unison with each other. </a:t>
            </a:r>
            <a:endParaRPr lang="en-US" sz="1900" dirty="0">
              <a:solidFill>
                <a:prstClr val="black"/>
              </a:solidFill>
            </a:endParaRPr>
          </a:p>
          <a:p>
            <a:endParaRPr lang="en-US" sz="1900" dirty="0">
              <a:solidFill>
                <a:prstClr val="black"/>
              </a:solidFill>
            </a:endParaRPr>
          </a:p>
        </p:txBody>
      </p:sp>
    </p:spTree>
    <p:extLst>
      <p:ext uri="{BB962C8B-B14F-4D97-AF65-F5344CB8AC3E}">
        <p14:creationId xmlns:p14="http://schemas.microsoft.com/office/powerpoint/2010/main" val="2535663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685801"/>
            <a:ext cx="7315200" cy="5632311"/>
          </a:xfrm>
          <a:prstGeom prst="rect">
            <a:avLst/>
          </a:prstGeom>
          <a:noFill/>
        </p:spPr>
        <p:txBody>
          <a:bodyPr wrap="square" rtlCol="0">
            <a:spAutoFit/>
          </a:bodyPr>
          <a:lstStyle/>
          <a:p>
            <a:pPr algn="ctr"/>
            <a:r>
              <a:rPr lang="en-US" sz="2000" dirty="0">
                <a:solidFill>
                  <a:prstClr val="black"/>
                </a:solidFill>
              </a:rPr>
              <a:t>Federalist 78</a:t>
            </a:r>
          </a:p>
          <a:p>
            <a:endParaRPr lang="en-US" sz="2000" dirty="0">
              <a:solidFill>
                <a:prstClr val="black"/>
              </a:solidFill>
            </a:endParaRPr>
          </a:p>
          <a:p>
            <a:r>
              <a:rPr lang="en-US" sz="2000" dirty="0">
                <a:solidFill>
                  <a:prstClr val="black"/>
                </a:solidFill>
              </a:rPr>
              <a:t>Whoever attentively considers the different departments of power must perceive, that, in a government in which they are separated from each other, the judiciary, from the nature of its functions, </a:t>
            </a:r>
            <a:r>
              <a:rPr lang="en-US" sz="2000" b="1" dirty="0">
                <a:solidFill>
                  <a:srgbClr val="FF0000"/>
                </a:solidFill>
              </a:rPr>
              <a:t>will always be the least dangerous to the political rights of the Constitution;</a:t>
            </a:r>
            <a:r>
              <a:rPr lang="en-US" sz="2000" dirty="0">
                <a:solidFill>
                  <a:prstClr val="black"/>
                </a:solidFill>
              </a:rPr>
              <a:t> because it will be least in a capacity to annoy or injure them. The Executive not only dispenses the honors, but holds the sword of the community. The legislature not only commands the purse, but prescribes the rules by which the duties and rights of every citizen are to be regulated. The judiciary, on the contrary, has no influence over either the sword or the purse; no direction either of the strength or of the wealth of the society; and can take no active resolution whatever. </a:t>
            </a:r>
            <a:r>
              <a:rPr lang="en-US" sz="2000" dirty="0">
                <a:solidFill>
                  <a:prstClr val="black"/>
                </a:solidFill>
              </a:rPr>
              <a:t>It may truly be said to have </a:t>
            </a:r>
            <a:r>
              <a:rPr lang="en-US" sz="2000" dirty="0" smtClean="0">
                <a:solidFill>
                  <a:prstClr val="black"/>
                </a:solidFill>
              </a:rPr>
              <a:t>neither FORCE</a:t>
            </a:r>
            <a:r>
              <a:rPr lang="en-US" sz="2000" dirty="0">
                <a:solidFill>
                  <a:prstClr val="black"/>
                </a:solidFill>
              </a:rPr>
              <a:t> nor WILL, but merely judgment; and must ultimately depend upon the aid of the executive arm even for the efficacy of its judgments.</a:t>
            </a:r>
          </a:p>
          <a:p>
            <a:endParaRPr lang="en-US" sz="2000" dirty="0">
              <a:solidFill>
                <a:prstClr val="black"/>
              </a:solidFill>
            </a:endParaRPr>
          </a:p>
        </p:txBody>
      </p:sp>
    </p:spTree>
    <p:extLst>
      <p:ext uri="{BB962C8B-B14F-4D97-AF65-F5344CB8AC3E}">
        <p14:creationId xmlns:p14="http://schemas.microsoft.com/office/powerpoint/2010/main" val="13291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609601"/>
            <a:ext cx="7696200" cy="6555641"/>
          </a:xfrm>
          <a:prstGeom prst="rect">
            <a:avLst/>
          </a:prstGeom>
          <a:noFill/>
        </p:spPr>
        <p:txBody>
          <a:bodyPr wrap="square" rtlCol="0">
            <a:spAutoFit/>
          </a:bodyPr>
          <a:lstStyle/>
          <a:p>
            <a:pPr algn="ctr"/>
            <a:r>
              <a:rPr lang="en-US" sz="2000" dirty="0">
                <a:solidFill>
                  <a:prstClr val="black"/>
                </a:solidFill>
              </a:rPr>
              <a:t>Brutus V</a:t>
            </a:r>
          </a:p>
          <a:p>
            <a:endParaRPr lang="en-US" sz="2000" dirty="0">
              <a:solidFill>
                <a:prstClr val="black"/>
              </a:solidFill>
            </a:endParaRPr>
          </a:p>
          <a:p>
            <a:r>
              <a:rPr lang="en-US" sz="2000" dirty="0">
                <a:solidFill>
                  <a:prstClr val="black"/>
                </a:solidFill>
              </a:rPr>
              <a:t>The great objects then are declared in this preamble in general and indefinite terms to be to provide for the common </a:t>
            </a:r>
            <a:r>
              <a:rPr lang="en-US" sz="2000" dirty="0" err="1">
                <a:solidFill>
                  <a:prstClr val="black"/>
                </a:solidFill>
              </a:rPr>
              <a:t>defence</a:t>
            </a:r>
            <a:r>
              <a:rPr lang="en-US" sz="2000" dirty="0">
                <a:solidFill>
                  <a:prstClr val="black"/>
                </a:solidFill>
              </a:rPr>
              <a:t>, promote the general welfare, and an express power being vested in the legislature to make all laws which shall be necessary and proper for carrying into execution all the powers vested in the general government. </a:t>
            </a:r>
            <a:r>
              <a:rPr lang="en-US" sz="2000" dirty="0">
                <a:solidFill>
                  <a:prstClr val="black"/>
                </a:solidFill>
              </a:rPr>
              <a:t> </a:t>
            </a:r>
            <a:r>
              <a:rPr lang="en-US" sz="2000" b="1" dirty="0">
                <a:solidFill>
                  <a:srgbClr val="FF0000"/>
                </a:solidFill>
              </a:rPr>
              <a:t>The </a:t>
            </a:r>
            <a:r>
              <a:rPr lang="en-US" sz="2000" b="1" dirty="0">
                <a:solidFill>
                  <a:srgbClr val="FF0000"/>
                </a:solidFill>
              </a:rPr>
              <a:t>inference is natural that the legislature will have an authority to make all laws which they shall judge necessary for the common safety, and to promote the general welfare. This amounts to a power to make laws at discretion</a:t>
            </a:r>
            <a:r>
              <a:rPr lang="en-US" sz="2000" b="1" dirty="0">
                <a:solidFill>
                  <a:prstClr val="black"/>
                </a:solidFill>
              </a:rPr>
              <a:t>:</a:t>
            </a:r>
            <a:r>
              <a:rPr lang="en-US" sz="2000" dirty="0">
                <a:solidFill>
                  <a:prstClr val="black"/>
                </a:solidFill>
              </a:rPr>
              <a:t> No terms can be found more indefinite than these, and it is obvious, that the legislature alone must judge what laws are proper and necessary for the purpose. It may be said, that this way of explaining the constitution, is torturing and making it speak what it never intended. This is far from my intention, and I shall not even insist upon this implied power, but join issue with those who say we are to collect the idea of the powers given from the express words of the clauses granting them; and it will not be difficult to </a:t>
            </a:r>
            <a:r>
              <a:rPr lang="en-US" sz="2000" dirty="0" err="1">
                <a:solidFill>
                  <a:prstClr val="black"/>
                </a:solidFill>
              </a:rPr>
              <a:t>shew</a:t>
            </a:r>
            <a:r>
              <a:rPr lang="en-US" sz="2000" dirty="0">
                <a:solidFill>
                  <a:prstClr val="black"/>
                </a:solidFill>
              </a:rPr>
              <a:t> that the same authority is expressly given which is supposed to be implied in the forgoing paragraphs.</a:t>
            </a:r>
          </a:p>
          <a:p>
            <a:r>
              <a:rPr lang="en-US" sz="2000" dirty="0">
                <a:solidFill>
                  <a:prstClr val="black"/>
                </a:solidFill>
              </a:rPr>
              <a:t/>
            </a:r>
            <a:br>
              <a:rPr lang="en-US" sz="2000" dirty="0">
                <a:solidFill>
                  <a:prstClr val="black"/>
                </a:solidFill>
              </a:rPr>
            </a:br>
            <a:endParaRPr lang="en-US" sz="2000" dirty="0">
              <a:solidFill>
                <a:prstClr val="black"/>
              </a:solidFill>
            </a:endParaRPr>
          </a:p>
        </p:txBody>
      </p:sp>
    </p:spTree>
    <p:extLst>
      <p:ext uri="{BB962C8B-B14F-4D97-AF65-F5344CB8AC3E}">
        <p14:creationId xmlns:p14="http://schemas.microsoft.com/office/powerpoint/2010/main" val="1289451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1" y="135567"/>
            <a:ext cx="5333999" cy="6586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2404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0"/>
            <a:ext cx="6858000" cy="3477875"/>
          </a:xfrm>
          <a:prstGeom prst="rect">
            <a:avLst/>
          </a:prstGeom>
          <a:noFill/>
        </p:spPr>
        <p:txBody>
          <a:bodyPr wrap="square" rtlCol="0">
            <a:spAutoFit/>
          </a:bodyPr>
          <a:lstStyle/>
          <a:p>
            <a:pPr algn="ctr"/>
            <a:r>
              <a:rPr lang="en-US" sz="2000" dirty="0">
                <a:solidFill>
                  <a:prstClr val="black"/>
                </a:solidFill>
              </a:rPr>
              <a:t>Bill of Rights in Context</a:t>
            </a:r>
          </a:p>
          <a:p>
            <a:endParaRPr lang="en-US" sz="2000" dirty="0">
              <a:solidFill>
                <a:prstClr val="black"/>
              </a:solidFill>
            </a:endParaRPr>
          </a:p>
          <a:p>
            <a:r>
              <a:rPr lang="en-US" sz="2000" dirty="0">
                <a:solidFill>
                  <a:prstClr val="black"/>
                </a:solidFill>
              </a:rPr>
              <a:t>Amendments 1-4: limitations on congressional power (speech, religion, assembly, right to bear arms, search/seizure, quartering soldiers)</a:t>
            </a:r>
          </a:p>
          <a:p>
            <a:endParaRPr lang="en-US" sz="2000" dirty="0">
              <a:solidFill>
                <a:prstClr val="black"/>
              </a:solidFill>
            </a:endParaRPr>
          </a:p>
          <a:p>
            <a:r>
              <a:rPr lang="en-US" sz="2000" dirty="0">
                <a:solidFill>
                  <a:prstClr val="black"/>
                </a:solidFill>
              </a:rPr>
              <a:t>Amendments 5-8: protections for accused criminals (5</a:t>
            </a:r>
            <a:r>
              <a:rPr lang="en-US" sz="2000" baseline="30000" dirty="0">
                <a:solidFill>
                  <a:prstClr val="black"/>
                </a:solidFill>
              </a:rPr>
              <a:t>th</a:t>
            </a:r>
            <a:r>
              <a:rPr lang="en-US" sz="2000" dirty="0">
                <a:solidFill>
                  <a:prstClr val="black"/>
                </a:solidFill>
              </a:rPr>
              <a:t> amendment protections, speedy trial, jury, no excessive bail)</a:t>
            </a:r>
          </a:p>
          <a:p>
            <a:endParaRPr lang="en-US" sz="2000" dirty="0">
              <a:solidFill>
                <a:prstClr val="black"/>
              </a:solidFill>
            </a:endParaRPr>
          </a:p>
          <a:p>
            <a:r>
              <a:rPr lang="en-US" sz="2000" dirty="0">
                <a:solidFill>
                  <a:prstClr val="black"/>
                </a:solidFill>
              </a:rPr>
              <a:t>Amendments 9-10: structural (rights of the people, reservations of state powers)</a:t>
            </a:r>
            <a:endParaRPr lang="en-US" sz="2000" dirty="0">
              <a:solidFill>
                <a:prstClr val="black"/>
              </a:solidFill>
            </a:endParaRPr>
          </a:p>
        </p:txBody>
      </p:sp>
    </p:spTree>
    <p:extLst>
      <p:ext uri="{BB962C8B-B14F-4D97-AF65-F5344CB8AC3E}">
        <p14:creationId xmlns:p14="http://schemas.microsoft.com/office/powerpoint/2010/main" val="4795289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152401"/>
            <a:ext cx="8989889" cy="655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27216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0" y="381001"/>
            <a:ext cx="6858000" cy="5324535"/>
          </a:xfrm>
          <a:prstGeom prst="rect">
            <a:avLst/>
          </a:prstGeom>
        </p:spPr>
        <p:txBody>
          <a:bodyPr wrap="square">
            <a:spAutoFit/>
          </a:bodyPr>
          <a:lstStyle/>
          <a:p>
            <a:pPr algn="ctr"/>
            <a:r>
              <a:rPr lang="en-US" sz="2000" dirty="0">
                <a:solidFill>
                  <a:prstClr val="black"/>
                </a:solidFill>
              </a:rPr>
              <a:t>Judiciary Act (1789)</a:t>
            </a:r>
          </a:p>
          <a:p>
            <a:endParaRPr lang="en-US" sz="2000" dirty="0">
              <a:solidFill>
                <a:prstClr val="black"/>
              </a:solidFill>
            </a:endParaRPr>
          </a:p>
          <a:p>
            <a:r>
              <a:rPr lang="en-US" sz="2000" dirty="0">
                <a:solidFill>
                  <a:prstClr val="black"/>
                </a:solidFill>
              </a:rPr>
              <a:t>The supreme </a:t>
            </a:r>
            <a:r>
              <a:rPr lang="en-US" sz="2000" dirty="0">
                <a:solidFill>
                  <a:prstClr val="black"/>
                </a:solidFill>
              </a:rPr>
              <a:t>court of the United States shall consist of a </a:t>
            </a:r>
            <a:r>
              <a:rPr lang="en-US" sz="2000" b="1" dirty="0">
                <a:solidFill>
                  <a:srgbClr val="FF0000"/>
                </a:solidFill>
              </a:rPr>
              <a:t>chief justice and five associate </a:t>
            </a:r>
            <a:r>
              <a:rPr lang="en-US" sz="2000" b="1" dirty="0">
                <a:solidFill>
                  <a:srgbClr val="FF0000"/>
                </a:solidFill>
              </a:rPr>
              <a:t>justices</a:t>
            </a:r>
            <a:r>
              <a:rPr lang="en-US" sz="2000" dirty="0">
                <a:solidFill>
                  <a:prstClr val="black"/>
                </a:solidFill>
              </a:rPr>
              <a:t>…</a:t>
            </a:r>
          </a:p>
          <a:p>
            <a:endParaRPr lang="en-US" sz="2000" dirty="0">
              <a:solidFill>
                <a:prstClr val="black"/>
              </a:solidFill>
            </a:endParaRPr>
          </a:p>
          <a:p>
            <a:r>
              <a:rPr lang="en-US" sz="2000" dirty="0">
                <a:solidFill>
                  <a:prstClr val="black"/>
                </a:solidFill>
              </a:rPr>
              <a:t>And </a:t>
            </a:r>
            <a:r>
              <a:rPr lang="en-US" sz="2000" dirty="0">
                <a:solidFill>
                  <a:prstClr val="black"/>
                </a:solidFill>
              </a:rPr>
              <a:t>be it further enacted, That the United States shall be, and they hereby are divided into thirteen </a:t>
            </a:r>
            <a:r>
              <a:rPr lang="en-US" sz="2000" dirty="0">
                <a:solidFill>
                  <a:prstClr val="black"/>
                </a:solidFill>
              </a:rPr>
              <a:t>districts</a:t>
            </a:r>
            <a:r>
              <a:rPr lang="en-US" sz="2000" dirty="0">
                <a:solidFill>
                  <a:prstClr val="black"/>
                </a:solidFill>
              </a:rPr>
              <a:t> </a:t>
            </a:r>
            <a:r>
              <a:rPr lang="en-US" sz="2000" dirty="0">
                <a:solidFill>
                  <a:prstClr val="black"/>
                </a:solidFill>
              </a:rPr>
              <a:t>. . . </a:t>
            </a:r>
            <a:r>
              <a:rPr lang="en-US" sz="2000" dirty="0">
                <a:solidFill>
                  <a:prstClr val="black"/>
                </a:solidFill>
              </a:rPr>
              <a:t>That there be a court called a District Court, in each of the afore mentioned districts, to consist of one </a:t>
            </a:r>
            <a:r>
              <a:rPr lang="en-US" sz="2000" dirty="0">
                <a:solidFill>
                  <a:prstClr val="black"/>
                </a:solidFill>
              </a:rPr>
              <a:t>judge . . .</a:t>
            </a:r>
          </a:p>
          <a:p>
            <a:endParaRPr lang="en-US" sz="2000" dirty="0">
              <a:solidFill>
                <a:prstClr val="black"/>
              </a:solidFill>
            </a:endParaRPr>
          </a:p>
          <a:p>
            <a:r>
              <a:rPr lang="en-US" sz="2000" dirty="0">
                <a:solidFill>
                  <a:prstClr val="black"/>
                </a:solidFill>
              </a:rPr>
              <a:t>That the before mentioned districts, except those of Maine and Kentucky, shall be divided into three circuits, and be called the eastern, the middle, and the southern </a:t>
            </a:r>
            <a:r>
              <a:rPr lang="en-US" sz="2000" dirty="0">
                <a:solidFill>
                  <a:prstClr val="black"/>
                </a:solidFill>
              </a:rPr>
              <a:t>circuit…</a:t>
            </a:r>
          </a:p>
          <a:p>
            <a:endParaRPr lang="en-US" sz="2000" dirty="0">
              <a:solidFill>
                <a:prstClr val="black"/>
              </a:solidFill>
            </a:endParaRPr>
          </a:p>
          <a:p>
            <a:r>
              <a:rPr lang="en-US" sz="2000" dirty="0">
                <a:solidFill>
                  <a:prstClr val="black"/>
                </a:solidFill>
              </a:rPr>
              <a:t>The</a:t>
            </a:r>
            <a:r>
              <a:rPr lang="en-US" sz="2000" i="1" dirty="0">
                <a:solidFill>
                  <a:prstClr val="black"/>
                </a:solidFill>
              </a:rPr>
              <a:t> </a:t>
            </a:r>
            <a:r>
              <a:rPr lang="en-US" sz="2000" b="1" dirty="0">
                <a:solidFill>
                  <a:srgbClr val="FF0000"/>
                </a:solidFill>
              </a:rPr>
              <a:t>district </a:t>
            </a:r>
            <a:r>
              <a:rPr lang="en-US" sz="2000" b="1" dirty="0">
                <a:solidFill>
                  <a:srgbClr val="FF0000"/>
                </a:solidFill>
              </a:rPr>
              <a:t>courts shall have, exclusively of the courts of the several States, cognizance of all crimes and offences that shall be cognizable under the authority of the United </a:t>
            </a:r>
            <a:r>
              <a:rPr lang="en-US" sz="2000" b="1" dirty="0">
                <a:solidFill>
                  <a:srgbClr val="FF0000"/>
                </a:solidFill>
              </a:rPr>
              <a:t>States</a:t>
            </a:r>
            <a:r>
              <a:rPr lang="en-US" sz="2000" b="1" dirty="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21993230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alexanderhamiltonfacts.com/images/alexander_hamilton.jpg"/>
          <p:cNvPicPr>
            <a:picLocks noChangeAspect="1" noChangeArrowheads="1"/>
          </p:cNvPicPr>
          <p:nvPr/>
        </p:nvPicPr>
        <p:blipFill>
          <a:blip r:embed="rId3" cstate="print"/>
          <a:srcRect/>
          <a:stretch>
            <a:fillRect/>
          </a:stretch>
        </p:blipFill>
        <p:spPr bwMode="auto">
          <a:xfrm>
            <a:off x="3467889" y="0"/>
            <a:ext cx="5533697" cy="6858000"/>
          </a:xfrm>
          <a:prstGeom prst="rect">
            <a:avLst/>
          </a:prstGeom>
          <a:noFill/>
        </p:spPr>
      </p:pic>
    </p:spTree>
    <p:extLst>
      <p:ext uri="{BB962C8B-B14F-4D97-AF65-F5344CB8AC3E}">
        <p14:creationId xmlns:p14="http://schemas.microsoft.com/office/powerpoint/2010/main" val="20941059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304801"/>
            <a:ext cx="8798429" cy="6170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08570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FirstBankofUS00.jpg"/>
          <p:cNvPicPr>
            <a:picLocks noChangeAspect="1" noChangeArrowheads="1"/>
          </p:cNvPicPr>
          <p:nvPr/>
        </p:nvPicPr>
        <p:blipFill>
          <a:blip r:embed="rId3" cstate="print"/>
          <a:srcRect/>
          <a:stretch>
            <a:fillRect/>
          </a:stretch>
        </p:blipFill>
        <p:spPr bwMode="auto">
          <a:xfrm>
            <a:off x="1524000" y="0"/>
            <a:ext cx="9067800" cy="6800850"/>
          </a:xfrm>
          <a:prstGeom prst="rect">
            <a:avLst/>
          </a:prstGeom>
          <a:noFill/>
        </p:spPr>
      </p:pic>
    </p:spTree>
    <p:extLst>
      <p:ext uri="{BB962C8B-B14F-4D97-AF65-F5344CB8AC3E}">
        <p14:creationId xmlns:p14="http://schemas.microsoft.com/office/powerpoint/2010/main" val="38776633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US Navy 031029-N-6236G-001 A painting of President John Adams (1735-1826), 2nd president of the United States, by Asher B. Durand (1767-1845)-crop.jpg"/>
          <p:cNvPicPr>
            <a:picLocks noChangeAspect="1" noChangeArrowheads="1"/>
          </p:cNvPicPr>
          <p:nvPr/>
        </p:nvPicPr>
        <p:blipFill>
          <a:blip r:embed="rId3" cstate="print"/>
          <a:srcRect/>
          <a:stretch>
            <a:fillRect/>
          </a:stretch>
        </p:blipFill>
        <p:spPr bwMode="auto">
          <a:xfrm>
            <a:off x="0" y="0"/>
            <a:ext cx="5452110" cy="6858000"/>
          </a:xfrm>
          <a:prstGeom prst="rect">
            <a:avLst/>
          </a:prstGeom>
          <a:noFill/>
        </p:spPr>
      </p:pic>
      <p:pic>
        <p:nvPicPr>
          <p:cNvPr id="2" name="Picture 1"/>
          <p:cNvPicPr>
            <a:picLocks noChangeAspect="1"/>
          </p:cNvPicPr>
          <p:nvPr/>
        </p:nvPicPr>
        <p:blipFill>
          <a:blip r:embed="rId4"/>
          <a:stretch>
            <a:fillRect/>
          </a:stretch>
        </p:blipFill>
        <p:spPr>
          <a:xfrm>
            <a:off x="6436877" y="0"/>
            <a:ext cx="5755123" cy="6864691"/>
          </a:xfrm>
          <a:prstGeom prst="rect">
            <a:avLst/>
          </a:prstGeom>
        </p:spPr>
      </p:pic>
    </p:spTree>
    <p:extLst>
      <p:ext uri="{BB962C8B-B14F-4D97-AF65-F5344CB8AC3E}">
        <p14:creationId xmlns:p14="http://schemas.microsoft.com/office/powerpoint/2010/main" val="4332015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6514" y="123825"/>
            <a:ext cx="7038975" cy="661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58836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609600"/>
            <a:ext cx="7239000" cy="5909310"/>
          </a:xfrm>
          <a:prstGeom prst="rect">
            <a:avLst/>
          </a:prstGeom>
          <a:noFill/>
        </p:spPr>
        <p:txBody>
          <a:bodyPr wrap="square" rtlCol="0">
            <a:spAutoFit/>
          </a:bodyPr>
          <a:lstStyle/>
          <a:p>
            <a:pPr algn="ctr"/>
            <a:r>
              <a:rPr lang="en-US" dirty="0">
                <a:solidFill>
                  <a:prstClr val="black"/>
                </a:solidFill>
              </a:rPr>
              <a:t>Sedition</a:t>
            </a:r>
            <a:r>
              <a:rPr lang="en-US" i="1" dirty="0">
                <a:solidFill>
                  <a:prstClr val="black"/>
                </a:solidFill>
              </a:rPr>
              <a:t> </a:t>
            </a:r>
            <a:r>
              <a:rPr lang="en-US" dirty="0">
                <a:solidFill>
                  <a:prstClr val="black"/>
                </a:solidFill>
              </a:rPr>
              <a:t>Act</a:t>
            </a:r>
            <a:r>
              <a:rPr lang="en-US" i="1" dirty="0">
                <a:solidFill>
                  <a:prstClr val="black"/>
                </a:solidFill>
              </a:rPr>
              <a:t> (1798)</a:t>
            </a:r>
          </a:p>
          <a:p>
            <a:endParaRPr lang="en-US" i="1" dirty="0">
              <a:solidFill>
                <a:prstClr val="black"/>
              </a:solidFill>
            </a:endParaRPr>
          </a:p>
          <a:p>
            <a:r>
              <a:rPr lang="en-US" dirty="0">
                <a:solidFill>
                  <a:prstClr val="black"/>
                </a:solidFill>
              </a:rPr>
              <a:t>I</a:t>
            </a:r>
            <a:r>
              <a:rPr lang="en-US">
                <a:solidFill>
                  <a:prstClr val="black"/>
                </a:solidFill>
              </a:rPr>
              <a:t>f </a:t>
            </a:r>
            <a:r>
              <a:rPr lang="en-US" dirty="0">
                <a:solidFill>
                  <a:prstClr val="black"/>
                </a:solidFill>
              </a:rPr>
              <a:t>any person shall </a:t>
            </a:r>
            <a:r>
              <a:rPr lang="en-US" b="1" dirty="0">
                <a:solidFill>
                  <a:srgbClr val="FF0000"/>
                </a:solidFill>
              </a:rPr>
              <a:t>write, print, utter or publish, or shall cause or procure to be written, printed, uttered or published</a:t>
            </a:r>
            <a:r>
              <a:rPr lang="en-US" b="1" dirty="0">
                <a:solidFill>
                  <a:prstClr val="black"/>
                </a:solidFill>
              </a:rPr>
              <a:t>, </a:t>
            </a:r>
            <a:r>
              <a:rPr lang="en-US" dirty="0">
                <a:solidFill>
                  <a:prstClr val="black"/>
                </a:solidFill>
              </a:rPr>
              <a:t>or shall knowingly and willingly assist or aid in writing, printing, uttering or publishing </a:t>
            </a:r>
            <a:r>
              <a:rPr lang="en-US" b="1" dirty="0">
                <a:solidFill>
                  <a:srgbClr val="FF0000"/>
                </a:solidFill>
              </a:rPr>
              <a:t>any false, scandalous and malicious writing or writings against the government of the United States, or either house of the Congress of the United States, or the President of the United States</a:t>
            </a:r>
            <a:r>
              <a:rPr lang="en-US" b="1" dirty="0">
                <a:solidFill>
                  <a:prstClr val="black"/>
                </a:solidFill>
              </a:rPr>
              <a:t>, </a:t>
            </a:r>
            <a:r>
              <a:rPr lang="en-US" dirty="0">
                <a:solidFill>
                  <a:prstClr val="black"/>
                </a:solidFill>
              </a:rPr>
              <a:t>with intent to defame the said government, or either house of the said Congress, or the said President, or to bring them, or either of them, into contempt or disrepute; or to excite against them, or either or any of them, the hatred of the good people of the United States, or to stir up sedition within the United States, or to excite any unlawful combinations therein, for opposing or resisting any law of the United States, or any act of the President of the United States, done in pursuance of any such law, or of the powers in him vested by </a:t>
            </a:r>
            <a:r>
              <a:rPr lang="en-US" dirty="0">
                <a:solidFill>
                  <a:prstClr val="black"/>
                </a:solidFill>
              </a:rPr>
              <a:t>the constitution </a:t>
            </a:r>
            <a:r>
              <a:rPr lang="en-US" dirty="0">
                <a:solidFill>
                  <a:prstClr val="black"/>
                </a:solidFill>
              </a:rPr>
              <a:t>of the United States, or to resist, oppose, or defeat any such law or act, or to aid, encourage or abet any hostile designs of any foreign nation against United States, their people or government, then such person, being thereof convicted before any court of the United States having jurisdiction thereof, shall be punished by a fine not exceeding two thousand dollars, and by imprisonment not exceeding two years.</a:t>
            </a:r>
          </a:p>
        </p:txBody>
      </p:sp>
    </p:spTree>
    <p:extLst>
      <p:ext uri="{BB962C8B-B14F-4D97-AF65-F5344CB8AC3E}">
        <p14:creationId xmlns:p14="http://schemas.microsoft.com/office/powerpoint/2010/main" val="302959652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pasleybrothers.com/newspols/images/lyon.jpg"/>
          <p:cNvPicPr>
            <a:picLocks noChangeAspect="1" noChangeArrowheads="1"/>
          </p:cNvPicPr>
          <p:nvPr/>
        </p:nvPicPr>
        <p:blipFill>
          <a:blip r:embed="rId3" cstate="print"/>
          <a:srcRect/>
          <a:stretch>
            <a:fillRect/>
          </a:stretch>
        </p:blipFill>
        <p:spPr bwMode="auto">
          <a:xfrm>
            <a:off x="3570352" y="-44196"/>
            <a:ext cx="5268849" cy="6902196"/>
          </a:xfrm>
          <a:prstGeom prst="rect">
            <a:avLst/>
          </a:prstGeom>
          <a:noFill/>
        </p:spPr>
      </p:pic>
    </p:spTree>
    <p:extLst>
      <p:ext uri="{BB962C8B-B14F-4D97-AF65-F5344CB8AC3E}">
        <p14:creationId xmlns:p14="http://schemas.microsoft.com/office/powerpoint/2010/main" val="6768103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381001"/>
            <a:ext cx="7391400" cy="5078313"/>
          </a:xfrm>
          <a:prstGeom prst="rect">
            <a:avLst/>
          </a:prstGeom>
          <a:noFill/>
        </p:spPr>
        <p:txBody>
          <a:bodyPr wrap="square" rtlCol="0">
            <a:spAutoFit/>
          </a:bodyPr>
          <a:lstStyle/>
          <a:p>
            <a:pPr algn="ctr"/>
            <a:r>
              <a:rPr lang="en-US" dirty="0">
                <a:solidFill>
                  <a:prstClr val="black"/>
                </a:solidFill>
              </a:rPr>
              <a:t>Kentucky Resolution (Jefferson)</a:t>
            </a:r>
          </a:p>
          <a:p>
            <a:endParaRPr lang="en-US" dirty="0">
              <a:solidFill>
                <a:prstClr val="black"/>
              </a:solidFill>
            </a:endParaRPr>
          </a:p>
          <a:p>
            <a:r>
              <a:rPr lang="en-US" i="1" dirty="0">
                <a:solidFill>
                  <a:prstClr val="black"/>
                </a:solidFill>
              </a:rPr>
              <a:t>1. Resolved</a:t>
            </a:r>
            <a:r>
              <a:rPr lang="en-US" dirty="0">
                <a:solidFill>
                  <a:prstClr val="black"/>
                </a:solidFill>
              </a:rPr>
              <a:t>, That the several States composing, the United States of America, are not united on the principle of unlimited submission to their general government; but that, by a compact under the style and title of a Constitution for the United States, and of amendments thereto, they constituted a general government for special purposes — delegated to that government certain definite powers, reserving, each State to itself, the residuary mass of right to their own self-government; and </a:t>
            </a:r>
            <a:r>
              <a:rPr lang="en-US" b="1" dirty="0">
                <a:solidFill>
                  <a:srgbClr val="FF0000"/>
                </a:solidFill>
              </a:rPr>
              <a:t>that </a:t>
            </a:r>
            <a:r>
              <a:rPr lang="en-US" b="1" dirty="0" err="1">
                <a:solidFill>
                  <a:srgbClr val="FF0000"/>
                </a:solidFill>
              </a:rPr>
              <a:t>whensoever</a:t>
            </a:r>
            <a:r>
              <a:rPr lang="en-US" b="1" dirty="0">
                <a:solidFill>
                  <a:srgbClr val="FF0000"/>
                </a:solidFill>
              </a:rPr>
              <a:t> the general government assumes </a:t>
            </a:r>
            <a:r>
              <a:rPr lang="en-US" b="1" dirty="0" err="1">
                <a:solidFill>
                  <a:srgbClr val="FF0000"/>
                </a:solidFill>
              </a:rPr>
              <a:t>undelegated</a:t>
            </a:r>
            <a:r>
              <a:rPr lang="en-US" b="1" dirty="0">
                <a:solidFill>
                  <a:srgbClr val="FF0000"/>
                </a:solidFill>
              </a:rPr>
              <a:t> powers, its acts are </a:t>
            </a:r>
            <a:r>
              <a:rPr lang="en-US" b="1" dirty="0" err="1">
                <a:solidFill>
                  <a:srgbClr val="FF0000"/>
                </a:solidFill>
              </a:rPr>
              <a:t>unauthoritative</a:t>
            </a:r>
            <a:r>
              <a:rPr lang="en-US" b="1" dirty="0">
                <a:solidFill>
                  <a:srgbClr val="FF0000"/>
                </a:solidFill>
              </a:rPr>
              <a:t>, void, and of no force: that to this compact each State acceded as a State, and is an integral part, its co-States forming, as to itself, the other party</a:t>
            </a:r>
            <a:r>
              <a:rPr lang="en-US" dirty="0">
                <a:solidFill>
                  <a:prstClr val="black"/>
                </a:solidFill>
              </a:rPr>
              <a:t>: that the government created by this compact was not made the exclusive or final judge of the extent of the powers delegated to itself; since that would have made its discretion, and not the Constitution, the measure of its powers; but that, as in all other cases of compact among powers having no common judge, </a:t>
            </a:r>
            <a:r>
              <a:rPr lang="en-US" b="1" dirty="0">
                <a:solidFill>
                  <a:srgbClr val="FF0000"/>
                </a:solidFill>
              </a:rPr>
              <a:t>each party has an equal right to judge for itself, as well of infractions as of the mode and measure of redress</a:t>
            </a:r>
            <a:r>
              <a:rPr lang="en-US" b="1" dirty="0">
                <a:solidFill>
                  <a:prstClr val="black"/>
                </a:solidFill>
              </a:rPr>
              <a:t>.</a:t>
            </a:r>
          </a:p>
        </p:txBody>
      </p:sp>
    </p:spTree>
    <p:extLst>
      <p:ext uri="{BB962C8B-B14F-4D97-AF65-F5344CB8AC3E}">
        <p14:creationId xmlns:p14="http://schemas.microsoft.com/office/powerpoint/2010/main" val="41432248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8475" y="142876"/>
            <a:ext cx="6477492" cy="663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22131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465666"/>
            <a:ext cx="7162800" cy="5684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55484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003126" y="609600"/>
            <a:ext cx="9688882" cy="5943600"/>
          </a:xfrm>
          <a:prstGeom prst="rect">
            <a:avLst/>
          </a:prstGeom>
          <a:noFill/>
          <a:ln w="9525">
            <a:noFill/>
            <a:miter lim="800000"/>
            <a:headEnd/>
            <a:tailEnd/>
          </a:ln>
        </p:spPr>
      </p:pic>
    </p:spTree>
    <p:extLst>
      <p:ext uri="{BB962C8B-B14F-4D97-AF65-F5344CB8AC3E}">
        <p14:creationId xmlns:p14="http://schemas.microsoft.com/office/powerpoint/2010/main" val="11165368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457201"/>
            <a:ext cx="7239000" cy="5016758"/>
          </a:xfrm>
          <a:prstGeom prst="rect">
            <a:avLst/>
          </a:prstGeom>
          <a:noFill/>
        </p:spPr>
        <p:txBody>
          <a:bodyPr wrap="square" rtlCol="0">
            <a:spAutoFit/>
          </a:bodyPr>
          <a:lstStyle/>
          <a:p>
            <a:pPr algn="ctr"/>
            <a:endParaRPr lang="en-US" sz="2000" dirty="0">
              <a:solidFill>
                <a:prstClr val="black"/>
              </a:solidFill>
            </a:endParaRPr>
          </a:p>
          <a:p>
            <a:pPr algn="ctr"/>
            <a:endParaRPr lang="en-US" sz="2000" dirty="0">
              <a:solidFill>
                <a:prstClr val="black"/>
              </a:solidFill>
            </a:endParaRPr>
          </a:p>
          <a:p>
            <a:pPr algn="ctr"/>
            <a:r>
              <a:rPr lang="en-US" sz="2000" dirty="0">
                <a:solidFill>
                  <a:prstClr val="black"/>
                </a:solidFill>
              </a:rPr>
              <a:t>12</a:t>
            </a:r>
            <a:r>
              <a:rPr lang="en-US" sz="2000" baseline="30000" dirty="0">
                <a:solidFill>
                  <a:prstClr val="black"/>
                </a:solidFill>
              </a:rPr>
              <a:t>th</a:t>
            </a:r>
            <a:r>
              <a:rPr lang="en-US" sz="2000" dirty="0">
                <a:solidFill>
                  <a:prstClr val="black"/>
                </a:solidFill>
              </a:rPr>
              <a:t> amendment</a:t>
            </a:r>
          </a:p>
          <a:p>
            <a:endParaRPr lang="en-US" sz="2000" dirty="0">
              <a:solidFill>
                <a:prstClr val="black"/>
              </a:solidFill>
            </a:endParaRPr>
          </a:p>
          <a:p>
            <a:r>
              <a:rPr lang="en-US" sz="2000" dirty="0">
                <a:solidFill>
                  <a:prstClr val="black"/>
                </a:solidFill>
              </a:rPr>
              <a:t>The </a:t>
            </a:r>
            <a:r>
              <a:rPr lang="en-US" sz="2000" dirty="0">
                <a:solidFill>
                  <a:prstClr val="black"/>
                </a:solidFill>
              </a:rPr>
              <a:t>Electors shall meet in their respective states, and vote by ballot for President and Vice-President, one of whom, at least, shall not be an inhabitant of the same state with themselves; </a:t>
            </a:r>
            <a:r>
              <a:rPr lang="en-US" sz="2000" b="1" dirty="0">
                <a:solidFill>
                  <a:srgbClr val="FF0000"/>
                </a:solidFill>
              </a:rPr>
              <a:t>they shall name in their ballots the person voted for as President, and in distinct ballots the person voted for as Vice-President, </a:t>
            </a:r>
            <a:r>
              <a:rPr lang="en-US" sz="2000" dirty="0">
                <a:solidFill>
                  <a:prstClr val="black"/>
                </a:solidFill>
              </a:rPr>
              <a:t>and they shall make distinct lists of all persons voted for as President, and of all persons voted for as Vice-President and of the number of votes for each, which lists they shall sign and certify, and transmit sealed to the seat of the government of the United States, directed to the President of the Senate</a:t>
            </a:r>
            <a:r>
              <a:rPr lang="en-US" sz="2000" dirty="0">
                <a:solidFill>
                  <a:prstClr val="black"/>
                </a:solidFill>
              </a:rPr>
              <a:t>;</a:t>
            </a:r>
          </a:p>
          <a:p>
            <a:endParaRPr lang="en-US" sz="2000" dirty="0">
              <a:solidFill>
                <a:prstClr val="black"/>
              </a:solidFill>
            </a:endParaRPr>
          </a:p>
          <a:p>
            <a:endParaRPr lang="en-US" sz="2000" dirty="0">
              <a:solidFill>
                <a:prstClr val="black"/>
              </a:solidFill>
            </a:endParaRPr>
          </a:p>
        </p:txBody>
      </p:sp>
    </p:spTree>
    <p:extLst>
      <p:ext uri="{BB962C8B-B14F-4D97-AF65-F5344CB8AC3E}">
        <p14:creationId xmlns:p14="http://schemas.microsoft.com/office/powerpoint/2010/main" val="26645081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John Marshall by Henry Inman, 1832.jpg"/>
          <p:cNvPicPr>
            <a:picLocks noChangeAspect="1" noChangeArrowheads="1"/>
          </p:cNvPicPr>
          <p:nvPr/>
        </p:nvPicPr>
        <p:blipFill>
          <a:blip r:embed="rId3" cstate="print"/>
          <a:srcRect/>
          <a:stretch>
            <a:fillRect/>
          </a:stretch>
        </p:blipFill>
        <p:spPr bwMode="auto">
          <a:xfrm>
            <a:off x="3731260" y="0"/>
            <a:ext cx="5532120" cy="6858000"/>
          </a:xfrm>
          <a:prstGeom prst="rect">
            <a:avLst/>
          </a:prstGeom>
          <a:noFill/>
        </p:spPr>
      </p:pic>
    </p:spTree>
    <p:extLst>
      <p:ext uri="{BB962C8B-B14F-4D97-AF65-F5344CB8AC3E}">
        <p14:creationId xmlns:p14="http://schemas.microsoft.com/office/powerpoint/2010/main" val="25112440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57200"/>
            <a:ext cx="2514600"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171825"/>
            <a:ext cx="2430294" cy="3426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7142" y="609600"/>
            <a:ext cx="2396958"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29702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01010"/>
            <a:ext cx="19050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1" y="214149"/>
            <a:ext cx="1914525" cy="2202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352800" y="2413339"/>
            <a:ext cx="5638800" cy="4555093"/>
          </a:xfrm>
          <a:prstGeom prst="rect">
            <a:avLst/>
          </a:prstGeom>
        </p:spPr>
        <p:txBody>
          <a:bodyPr wrap="square">
            <a:spAutoFit/>
          </a:bodyPr>
          <a:lstStyle/>
          <a:p>
            <a:r>
              <a:rPr lang="en-US" sz="1700" dirty="0">
                <a:solidFill>
                  <a:prstClr val="black"/>
                </a:solidFill>
              </a:rPr>
              <a:t>The authority, therefore, given to the Supreme Court by the act establishing the judicial courts of the United States to issue writs of mandamus to public officers appears not to be warranted by the Constitution, and it becomes necessary to inquire whether a jurisdiction so conferred can be </a:t>
            </a:r>
            <a:r>
              <a:rPr lang="en-US" sz="1700" dirty="0">
                <a:solidFill>
                  <a:prstClr val="black"/>
                </a:solidFill>
              </a:rPr>
              <a:t>exercised…</a:t>
            </a:r>
          </a:p>
          <a:p>
            <a:endParaRPr lang="en-US" sz="1700" dirty="0">
              <a:solidFill>
                <a:prstClr val="black"/>
              </a:solidFill>
            </a:endParaRPr>
          </a:p>
          <a:p>
            <a:r>
              <a:rPr lang="en-US" sz="1700" dirty="0">
                <a:solidFill>
                  <a:prstClr val="black"/>
                </a:solidFill>
              </a:rPr>
              <a:t>The Constitution is either a superior, paramount law, unchangeable by ordinary means, or it is on a level with ordinary legislative acts, and, like other acts, is alterable when the legislature shall please to alter it</a:t>
            </a:r>
            <a:r>
              <a:rPr lang="en-US" sz="1700" dirty="0">
                <a:solidFill>
                  <a:prstClr val="black"/>
                </a:solidFill>
              </a:rPr>
              <a:t>.</a:t>
            </a:r>
          </a:p>
          <a:p>
            <a:endParaRPr lang="en-US" sz="1700" dirty="0">
              <a:solidFill>
                <a:prstClr val="black"/>
              </a:solidFill>
            </a:endParaRPr>
          </a:p>
          <a:p>
            <a:r>
              <a:rPr lang="en-US" sz="1700" b="1" dirty="0">
                <a:solidFill>
                  <a:srgbClr val="FF0000"/>
                </a:solidFill>
              </a:rPr>
              <a:t>If the former part of the alternative be true, then a legislative act contrary to the Constitution is not law</a:t>
            </a:r>
            <a:r>
              <a:rPr lang="en-US" sz="1700" dirty="0">
                <a:solidFill>
                  <a:prstClr val="black"/>
                </a:solidFill>
              </a:rPr>
              <a:t>; if the latter part be true, then written Constitutions are absurd attempts on the part of the people to limit a power in its own nature illimitable.</a:t>
            </a:r>
          </a:p>
          <a:p>
            <a:endParaRPr lang="en-US" dirty="0">
              <a:solidFill>
                <a:prstClr val="black"/>
              </a:solidFill>
            </a:endParaRPr>
          </a:p>
        </p:txBody>
      </p:sp>
      <p:sp>
        <p:nvSpPr>
          <p:cNvPr id="3" name="TextBox 2"/>
          <p:cNvSpPr txBox="1"/>
          <p:nvPr/>
        </p:nvSpPr>
        <p:spPr>
          <a:xfrm>
            <a:off x="5562600" y="609601"/>
            <a:ext cx="1905000" cy="1200329"/>
          </a:xfrm>
          <a:prstGeom prst="rect">
            <a:avLst/>
          </a:prstGeom>
          <a:noFill/>
        </p:spPr>
        <p:txBody>
          <a:bodyPr wrap="square" rtlCol="0">
            <a:spAutoFit/>
          </a:bodyPr>
          <a:lstStyle/>
          <a:p>
            <a:pPr algn="ctr"/>
            <a:r>
              <a:rPr lang="en-US" i="1" dirty="0">
                <a:solidFill>
                  <a:prstClr val="black"/>
                </a:solidFill>
              </a:rPr>
              <a:t>Marbury</a:t>
            </a:r>
          </a:p>
          <a:p>
            <a:pPr algn="ctr"/>
            <a:r>
              <a:rPr lang="en-US" i="1" dirty="0">
                <a:solidFill>
                  <a:prstClr val="black"/>
                </a:solidFill>
              </a:rPr>
              <a:t>v.</a:t>
            </a:r>
          </a:p>
          <a:p>
            <a:pPr algn="ctr"/>
            <a:r>
              <a:rPr lang="en-US" i="1" dirty="0">
                <a:solidFill>
                  <a:prstClr val="black"/>
                </a:solidFill>
              </a:rPr>
              <a:t>Madison</a:t>
            </a:r>
          </a:p>
          <a:p>
            <a:pPr algn="ctr"/>
            <a:r>
              <a:rPr lang="en-US" dirty="0">
                <a:solidFill>
                  <a:prstClr val="black"/>
                </a:solidFill>
              </a:rPr>
              <a:t>1803</a:t>
            </a:r>
            <a:endParaRPr lang="en-US" dirty="0">
              <a:solidFill>
                <a:prstClr val="black"/>
              </a:solidFill>
            </a:endParaRPr>
          </a:p>
        </p:txBody>
      </p:sp>
    </p:spTree>
    <p:extLst>
      <p:ext uri="{BB962C8B-B14F-4D97-AF65-F5344CB8AC3E}">
        <p14:creationId xmlns:p14="http://schemas.microsoft.com/office/powerpoint/2010/main" val="11405316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1771"/>
            <a:ext cx="6507202" cy="481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1202" y="4038599"/>
            <a:ext cx="2636798" cy="2813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53500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533400"/>
            <a:ext cx="6705600" cy="6463308"/>
          </a:xfrm>
          <a:prstGeom prst="rect">
            <a:avLst/>
          </a:prstGeom>
          <a:noFill/>
        </p:spPr>
        <p:txBody>
          <a:bodyPr wrap="square" rtlCol="0">
            <a:spAutoFit/>
          </a:bodyPr>
          <a:lstStyle/>
          <a:p>
            <a:pPr algn="ctr"/>
            <a:r>
              <a:rPr lang="en-US" i="1" dirty="0">
                <a:solidFill>
                  <a:prstClr val="black"/>
                </a:solidFill>
              </a:rPr>
              <a:t>Dartmouth College v. Woodward </a:t>
            </a:r>
            <a:r>
              <a:rPr lang="en-US" dirty="0">
                <a:solidFill>
                  <a:prstClr val="black"/>
                </a:solidFill>
              </a:rPr>
              <a:t>(1819)</a:t>
            </a:r>
          </a:p>
          <a:p>
            <a:endParaRPr lang="en-US" dirty="0">
              <a:solidFill>
                <a:prstClr val="black"/>
              </a:solidFill>
            </a:endParaRPr>
          </a:p>
          <a:p>
            <a:r>
              <a:rPr lang="en-US" dirty="0">
                <a:solidFill>
                  <a:prstClr val="black"/>
                </a:solidFill>
              </a:rPr>
              <a:t>This court can be insensible neither to the </a:t>
            </a:r>
            <a:r>
              <a:rPr lang="en-US" b="1" dirty="0">
                <a:solidFill>
                  <a:srgbClr val="FF0000"/>
                </a:solidFill>
              </a:rPr>
              <a:t>magnitude nor delicacy </a:t>
            </a:r>
            <a:r>
              <a:rPr lang="en-US" dirty="0">
                <a:solidFill>
                  <a:prstClr val="black"/>
                </a:solidFill>
              </a:rPr>
              <a:t>of this question. The validity of a legislative act is to be examined; and the opinion of the highest law tribunal of a State is to be </a:t>
            </a:r>
            <a:r>
              <a:rPr lang="en-US" dirty="0">
                <a:solidFill>
                  <a:prstClr val="black"/>
                </a:solidFill>
              </a:rPr>
              <a:t>revised…</a:t>
            </a:r>
          </a:p>
          <a:p>
            <a:endParaRPr lang="en-US" dirty="0">
              <a:solidFill>
                <a:prstClr val="black"/>
              </a:solidFill>
            </a:endParaRPr>
          </a:p>
          <a:p>
            <a:r>
              <a:rPr lang="en-US" dirty="0">
                <a:solidFill>
                  <a:prstClr val="black"/>
                </a:solidFill>
              </a:rPr>
              <a:t>On more than one occasion, this Court has expressed the cautious circumspection with which it approaches the consideration of such questions, and has declared that in no doubtful case would it pronounce a legislative act to be contrary to the </a:t>
            </a:r>
            <a:r>
              <a:rPr lang="en-US" dirty="0">
                <a:solidFill>
                  <a:prstClr val="black"/>
                </a:solidFill>
              </a:rPr>
              <a:t>Constitution…</a:t>
            </a:r>
          </a:p>
          <a:p>
            <a:endParaRPr lang="en-US" dirty="0">
              <a:solidFill>
                <a:prstClr val="black"/>
              </a:solidFill>
            </a:endParaRPr>
          </a:p>
          <a:p>
            <a:r>
              <a:rPr lang="en-US" dirty="0">
                <a:solidFill>
                  <a:prstClr val="black"/>
                </a:solidFill>
              </a:rPr>
              <a:t>This is plainly a contract to which the donors, the Trustees, and the Crown (to whose rights and obligations New Hampshire succeeds) were the original </a:t>
            </a:r>
            <a:r>
              <a:rPr lang="en-US" dirty="0">
                <a:solidFill>
                  <a:prstClr val="black"/>
                </a:solidFill>
              </a:rPr>
              <a:t>parties</a:t>
            </a:r>
            <a:r>
              <a:rPr lang="en-US" dirty="0">
                <a:solidFill>
                  <a:prstClr val="black"/>
                </a:solidFill>
              </a:rPr>
              <a:t>. It is a contract made on a valuable consideration. It is a contract for the security and disposition of property. It is a contract on the faith of which real and personal estate has been conveyed to the corporation. It is, then, a contract within the letter of the Constitution, and within its spirit </a:t>
            </a:r>
            <a:r>
              <a:rPr lang="en-US" dirty="0">
                <a:solidFill>
                  <a:prstClr val="black"/>
                </a:solidFill>
              </a:rPr>
              <a:t>also… </a:t>
            </a:r>
            <a:r>
              <a:rPr lang="en-US" b="1" dirty="0">
                <a:solidFill>
                  <a:srgbClr val="FF0000"/>
                </a:solidFill>
              </a:rPr>
              <a:t>The opinion of the Court, after mature deliberation, is that this is a contract the obligation of which cannot be impaired without violating the Constitution of the United States. </a:t>
            </a:r>
            <a:endParaRPr lang="en-US" b="1" dirty="0">
              <a:solidFill>
                <a:srgbClr val="FF0000"/>
              </a:solidFill>
            </a:endParaRP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7941416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6128" y="457200"/>
            <a:ext cx="7921705"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39936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381000"/>
            <a:ext cx="7086600" cy="6463308"/>
          </a:xfrm>
          <a:prstGeom prst="rect">
            <a:avLst/>
          </a:prstGeom>
          <a:noFill/>
        </p:spPr>
        <p:txBody>
          <a:bodyPr wrap="square" rtlCol="0">
            <a:spAutoFit/>
          </a:bodyPr>
          <a:lstStyle/>
          <a:p>
            <a:pPr algn="ctr"/>
            <a:r>
              <a:rPr lang="en-US" i="1" dirty="0">
                <a:solidFill>
                  <a:prstClr val="black"/>
                </a:solidFill>
              </a:rPr>
              <a:t>McCulloch v. Maryland </a:t>
            </a:r>
            <a:r>
              <a:rPr lang="en-US" dirty="0">
                <a:solidFill>
                  <a:prstClr val="black"/>
                </a:solidFill>
              </a:rPr>
              <a:t>(1819)</a:t>
            </a:r>
          </a:p>
          <a:p>
            <a:endParaRPr lang="en-US" dirty="0">
              <a:solidFill>
                <a:prstClr val="black"/>
              </a:solidFill>
            </a:endParaRPr>
          </a:p>
          <a:p>
            <a:r>
              <a:rPr lang="en-US" dirty="0">
                <a:solidFill>
                  <a:prstClr val="black"/>
                </a:solidFill>
              </a:rPr>
              <a:t>In discussing this question, the counsel for the State of Maryland have deemed it of some importance, in the construction of the Constitution, to consider that instrument not as emanating from the people, but as the act of sovereign and independent </a:t>
            </a:r>
            <a:r>
              <a:rPr lang="en-US" dirty="0">
                <a:solidFill>
                  <a:prstClr val="black"/>
                </a:solidFill>
              </a:rPr>
              <a:t>States . . . It </a:t>
            </a:r>
            <a:r>
              <a:rPr lang="en-US" dirty="0">
                <a:solidFill>
                  <a:prstClr val="black"/>
                </a:solidFill>
              </a:rPr>
              <a:t>would be difficult to sustain this </a:t>
            </a:r>
            <a:r>
              <a:rPr lang="en-US" dirty="0">
                <a:solidFill>
                  <a:prstClr val="black"/>
                </a:solidFill>
              </a:rPr>
              <a:t>proposition</a:t>
            </a:r>
            <a:r>
              <a:rPr lang="en-US" dirty="0">
                <a:solidFill>
                  <a:prstClr val="black"/>
                </a:solidFill>
              </a:rPr>
              <a:t> </a:t>
            </a:r>
            <a:r>
              <a:rPr lang="en-US" dirty="0">
                <a:solidFill>
                  <a:prstClr val="black"/>
                </a:solidFill>
              </a:rPr>
              <a:t>. . .</a:t>
            </a:r>
          </a:p>
          <a:p>
            <a:endParaRPr lang="en-US" dirty="0">
              <a:solidFill>
                <a:prstClr val="black"/>
              </a:solidFill>
            </a:endParaRPr>
          </a:p>
          <a:p>
            <a:r>
              <a:rPr lang="en-US" dirty="0">
                <a:solidFill>
                  <a:prstClr val="black"/>
                </a:solidFill>
              </a:rPr>
              <a:t>Among the enumerated powers, we do not find that of establishing a bank or creating a corporation. But there is no phrase in the instrument which, like the Articles of Confederation, excludes incidental or implied powers and which requires that everything granted shall be expressly and minutely </a:t>
            </a:r>
            <a:r>
              <a:rPr lang="en-US" dirty="0">
                <a:solidFill>
                  <a:prstClr val="black"/>
                </a:solidFill>
              </a:rPr>
              <a:t>described</a:t>
            </a:r>
            <a:r>
              <a:rPr lang="en-US" dirty="0">
                <a:solidFill>
                  <a:prstClr val="black"/>
                </a:solidFill>
              </a:rPr>
              <a:t> </a:t>
            </a:r>
            <a:r>
              <a:rPr lang="en-US" dirty="0">
                <a:solidFill>
                  <a:prstClr val="black"/>
                </a:solidFill>
              </a:rPr>
              <a:t>. . .</a:t>
            </a:r>
            <a:endParaRPr lang="en-US" dirty="0">
              <a:solidFill>
                <a:prstClr val="black"/>
              </a:solidFill>
            </a:endParaRPr>
          </a:p>
          <a:p>
            <a:endParaRPr lang="en-US" dirty="0">
              <a:solidFill>
                <a:prstClr val="black"/>
              </a:solidFill>
            </a:endParaRPr>
          </a:p>
          <a:p>
            <a:r>
              <a:rPr lang="en-US" dirty="0">
                <a:solidFill>
                  <a:prstClr val="black"/>
                </a:solidFill>
              </a:rPr>
              <a:t>Let </a:t>
            </a:r>
            <a:r>
              <a:rPr lang="en-US" dirty="0">
                <a:solidFill>
                  <a:prstClr val="black"/>
                </a:solidFill>
              </a:rPr>
              <a:t>the end be legitimate, let it be within the scope of the constitution, and all means which are appropriate, which are plainly adapted to that end, which are not prohibited, but consist with the letter and spirit of the constitution, are </a:t>
            </a:r>
            <a:r>
              <a:rPr lang="en-US" dirty="0">
                <a:solidFill>
                  <a:prstClr val="black"/>
                </a:solidFill>
              </a:rPr>
              <a:t>constitutional…</a:t>
            </a:r>
            <a:endParaRPr lang="en-US" dirty="0">
              <a:solidFill>
                <a:prstClr val="black"/>
              </a:solidFill>
            </a:endParaRPr>
          </a:p>
          <a:p>
            <a:endParaRPr lang="en-US" dirty="0">
              <a:solidFill>
                <a:prstClr val="black"/>
              </a:solidFill>
            </a:endParaRPr>
          </a:p>
          <a:p>
            <a:r>
              <a:rPr lang="en-US" b="1" dirty="0">
                <a:solidFill>
                  <a:srgbClr val="FF0000"/>
                </a:solidFill>
              </a:rPr>
              <a:t>A </a:t>
            </a:r>
            <a:r>
              <a:rPr lang="en-US" b="1" dirty="0">
                <a:solidFill>
                  <a:srgbClr val="FF0000"/>
                </a:solidFill>
              </a:rPr>
              <a:t>right to tax, without limit or control, is essentially a power to destroy. </a:t>
            </a:r>
            <a:r>
              <a:rPr lang="en-US" dirty="0">
                <a:solidFill>
                  <a:prstClr val="black"/>
                </a:solidFill>
              </a:rPr>
              <a:t>If one national institution may be destroyed in this manner, all may be destroyed in the same manner. If this power to tax the national property and </a:t>
            </a:r>
            <a:r>
              <a:rPr lang="en-US" dirty="0">
                <a:solidFill>
                  <a:prstClr val="black"/>
                </a:solidFill>
              </a:rPr>
              <a:t>institutions</a:t>
            </a:r>
            <a:r>
              <a:rPr lang="en-US" dirty="0">
                <a:solidFill>
                  <a:prstClr val="black"/>
                </a:solidFill>
              </a:rPr>
              <a:t> </a:t>
            </a:r>
            <a:r>
              <a:rPr lang="en-US" dirty="0">
                <a:solidFill>
                  <a:prstClr val="black"/>
                </a:solidFill>
              </a:rPr>
              <a:t>exists </a:t>
            </a:r>
            <a:r>
              <a:rPr lang="en-US" dirty="0">
                <a:solidFill>
                  <a:prstClr val="black"/>
                </a:solidFill>
              </a:rPr>
              <a:t>in the state of Maryland, it is unbounded in extent. </a:t>
            </a:r>
          </a:p>
        </p:txBody>
      </p:sp>
    </p:spTree>
    <p:extLst>
      <p:ext uri="{BB962C8B-B14F-4D97-AF65-F5344CB8AC3E}">
        <p14:creationId xmlns:p14="http://schemas.microsoft.com/office/powerpoint/2010/main" val="410809556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2840</Words>
  <Application>Microsoft Office PowerPoint</Application>
  <PresentationFormat>Widescreen</PresentationFormat>
  <Paragraphs>188</Paragraphs>
  <Slides>64</Slides>
  <Notes>46</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64</vt:i4>
      </vt:variant>
    </vt:vector>
  </HeadingPairs>
  <TitlesOfParts>
    <vt:vector size="71" baseType="lpstr">
      <vt:lpstr>Arial</vt:lpstr>
      <vt:lpstr>Calibri</vt:lpstr>
      <vt:lpstr>1_Office Theme</vt:lpstr>
      <vt:lpstr>2_Office Theme</vt:lpstr>
      <vt:lpstr>3_Office Theme</vt:lpstr>
      <vt:lpstr>4_Office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6</cp:revision>
  <dcterms:created xsi:type="dcterms:W3CDTF">2015-03-08T19:38:02Z</dcterms:created>
  <dcterms:modified xsi:type="dcterms:W3CDTF">2015-03-08T20:07:13Z</dcterms:modified>
</cp:coreProperties>
</file>