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mp4" ContentType="video/mp4"/>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8"/>
  </p:notesMasterIdLst>
  <p:sldIdLst>
    <p:sldId id="303" r:id="rId3"/>
    <p:sldId id="446" r:id="rId4"/>
    <p:sldId id="304" r:id="rId5"/>
    <p:sldId id="350" r:id="rId6"/>
    <p:sldId id="447" r:id="rId7"/>
    <p:sldId id="306" r:id="rId8"/>
    <p:sldId id="307" r:id="rId9"/>
    <p:sldId id="448" r:id="rId10"/>
    <p:sldId id="308" r:id="rId11"/>
    <p:sldId id="310" r:id="rId12"/>
    <p:sldId id="311" r:id="rId13"/>
    <p:sldId id="327" r:id="rId14"/>
    <p:sldId id="328" r:id="rId15"/>
    <p:sldId id="322" r:id="rId16"/>
    <p:sldId id="323" r:id="rId17"/>
    <p:sldId id="330" r:id="rId18"/>
    <p:sldId id="325" r:id="rId19"/>
    <p:sldId id="326" r:id="rId20"/>
    <p:sldId id="432" r:id="rId21"/>
    <p:sldId id="351" r:id="rId22"/>
    <p:sldId id="352" r:id="rId23"/>
    <p:sldId id="353" r:id="rId24"/>
    <p:sldId id="354" r:id="rId25"/>
    <p:sldId id="355" r:id="rId26"/>
    <p:sldId id="356" r:id="rId27"/>
    <p:sldId id="357" r:id="rId28"/>
    <p:sldId id="358" r:id="rId29"/>
    <p:sldId id="359" r:id="rId30"/>
    <p:sldId id="379" r:id="rId31"/>
    <p:sldId id="380" r:id="rId32"/>
    <p:sldId id="383" r:id="rId33"/>
    <p:sldId id="384" r:id="rId34"/>
    <p:sldId id="385" r:id="rId35"/>
    <p:sldId id="387" r:id="rId36"/>
    <p:sldId id="388" r:id="rId37"/>
    <p:sldId id="389" r:id="rId38"/>
    <p:sldId id="449" r:id="rId39"/>
    <p:sldId id="390" r:id="rId40"/>
    <p:sldId id="391" r:id="rId41"/>
    <p:sldId id="394" r:id="rId42"/>
    <p:sldId id="395" r:id="rId43"/>
    <p:sldId id="409" r:id="rId44"/>
    <p:sldId id="414" r:id="rId45"/>
    <p:sldId id="417" r:id="rId46"/>
    <p:sldId id="418" r:id="rId47"/>
    <p:sldId id="419" r:id="rId48"/>
    <p:sldId id="433" r:id="rId49"/>
    <p:sldId id="434" r:id="rId50"/>
    <p:sldId id="420" r:id="rId51"/>
    <p:sldId id="422" r:id="rId52"/>
    <p:sldId id="439" r:id="rId53"/>
    <p:sldId id="451" r:id="rId54"/>
    <p:sldId id="436" r:id="rId55"/>
    <p:sldId id="437" r:id="rId56"/>
    <p:sldId id="438" r:id="rId57"/>
    <p:sldId id="427" r:id="rId58"/>
    <p:sldId id="428" r:id="rId59"/>
    <p:sldId id="429" r:id="rId60"/>
    <p:sldId id="430" r:id="rId61"/>
    <p:sldId id="440" r:id="rId62"/>
    <p:sldId id="441" r:id="rId63"/>
    <p:sldId id="445" r:id="rId64"/>
    <p:sldId id="442" r:id="rId65"/>
    <p:sldId id="450" r:id="rId66"/>
    <p:sldId id="443"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24C35-9969-4ED6-B148-ABA8CB801D1F}" type="datetimeFigureOut">
              <a:rPr lang="en-US" smtClean="0"/>
              <a:pPr/>
              <a:t>01-Nov-14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E472EC-A5C8-4242-AAC2-DF963F60A2BC}" type="slidenum">
              <a:rPr lang="en-US" smtClean="0"/>
              <a:pPr/>
              <a:t>‹#›</a:t>
            </a:fld>
            <a:endParaRPr lang="en-US"/>
          </a:p>
        </p:txBody>
      </p:sp>
    </p:spTree>
    <p:extLst>
      <p:ext uri="{BB962C8B-B14F-4D97-AF65-F5344CB8AC3E}">
        <p14:creationId xmlns:p14="http://schemas.microsoft.com/office/powerpoint/2010/main" val="43576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548276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020880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72550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lansdale</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219078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9168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220295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111223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815904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6531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089555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025320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Lbj</a:t>
            </a:r>
            <a:r>
              <a:rPr lang="en-US" dirty="0" smtClean="0"/>
              <a:t> signing</a:t>
            </a:r>
            <a:r>
              <a:rPr lang="en-US" baseline="0" dirty="0" smtClean="0"/>
              <a:t> </a:t>
            </a:r>
            <a:r>
              <a:rPr lang="en-US" baseline="0" dirty="0" err="1" smtClean="0"/>
              <a:t>tgr</a:t>
            </a:r>
            <a:endParaRPr lang="en-US" dirty="0"/>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778437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893083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468726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516358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747390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Bundy and </a:t>
            </a:r>
            <a:r>
              <a:rPr lang="en-US" dirty="0" err="1" smtClean="0"/>
              <a:t>westnmireland</a:t>
            </a:r>
            <a:r>
              <a:rPr lang="en-US" dirty="0" smtClean="0"/>
              <a:t> after </a:t>
            </a:r>
            <a:r>
              <a:rPr lang="en-US" dirty="0" err="1" smtClean="0"/>
              <a:t>pleiku</a:t>
            </a:r>
            <a:endParaRPr lang="en-US" dirty="0"/>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588938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406067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763674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Lbj</a:t>
            </a:r>
            <a:r>
              <a:rPr lang="en-US" dirty="0" smtClean="0"/>
              <a:t> </a:t>
            </a:r>
            <a:r>
              <a:rPr lang="en-US" dirty="0" err="1" smtClean="0"/>
              <a:t>rostow</a:t>
            </a:r>
            <a:endParaRPr lang="en-US" dirty="0"/>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783040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59322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892709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5402173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00282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589188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5612602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939194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7970407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9256200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4119666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952088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4828362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6388073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5631320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5167940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4252812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42544428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7314932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486083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35985417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18054950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194981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20761766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5741626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38247412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0276998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20768928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18357266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3842493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01-Nov-14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01-Nov-14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pPr/>
              <a:t>01-Nov-14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pPr/>
              <a:t>01-Nov-14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pPr/>
              <a:t>01-Nov-14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pPr/>
              <a:t>01-Nov-14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pPr/>
              <a:t>01-Nov-14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pPr/>
              <a:t>01-Nov-14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pPr/>
              <a:t>01-Nov-14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01-Nov-14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01-Nov-14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4099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3416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4007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0198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4897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0002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9127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48334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596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5899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577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pPr/>
              <a:t>01-Nov-14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solidFill>
                  <a:prstClr val="black">
                    <a:tint val="75000"/>
                  </a:prstClr>
                </a:solidFill>
              </a:rPr>
              <a:pPr/>
              <a:t>01-Nov-14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616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8.png"/><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8.png"/><Relationship Id="rId4"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8.png"/><Relationship Id="rId4" Type="http://schemas.openxmlformats.org/officeDocument/2006/relationships/notesSlide" Target="../notesSlides/notesSlide32.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8.png"/><Relationship Id="rId4" Type="http://schemas.openxmlformats.org/officeDocument/2006/relationships/notesSlide" Target="../notesSlides/notesSlide35.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8.png"/><Relationship Id="rId4" Type="http://schemas.openxmlformats.org/officeDocument/2006/relationships/notesSlide" Target="../notesSlides/notesSlide41.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8.png"/><Relationship Id="rId4" Type="http://schemas.openxmlformats.org/officeDocument/2006/relationships/notesSlide" Target="../notesSlides/notesSlide45.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8.png"/><Relationship Id="rId4" Type="http://schemas.openxmlformats.org/officeDocument/2006/relationships/notesSlide" Target="../notesSlides/notesSlide49.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1.wmv"/><Relationship Id="rId1" Type="http://schemas.microsoft.com/office/2007/relationships/media" Target="../media/media11.wmv"/><Relationship Id="rId4" Type="http://schemas.openxmlformats.org/officeDocument/2006/relationships/image" Target="../media/image54.png"/></Relationships>
</file>

<file path=ppt/slides/_rels/slide6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www.warchat.org/pictures/vietnam_war_map.gif"/>
          <p:cNvPicPr>
            <a:picLocks noChangeAspect="1" noChangeArrowheads="1"/>
          </p:cNvPicPr>
          <p:nvPr/>
        </p:nvPicPr>
        <p:blipFill>
          <a:blip r:embed="rId3" cstate="print"/>
          <a:srcRect/>
          <a:stretch>
            <a:fillRect/>
          </a:stretch>
        </p:blipFill>
        <p:spPr bwMode="auto">
          <a:xfrm>
            <a:off x="3110053" y="0"/>
            <a:ext cx="3191256" cy="6858000"/>
          </a:xfrm>
          <a:prstGeom prst="rect">
            <a:avLst/>
          </a:prstGeom>
          <a:noFill/>
        </p:spPr>
      </p:pic>
    </p:spTree>
    <p:extLst>
      <p:ext uri="{BB962C8B-B14F-4D97-AF65-F5344CB8AC3E}">
        <p14:creationId xmlns:p14="http://schemas.microsoft.com/office/powerpoint/2010/main" val="3452265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838200"/>
            <a:ext cx="6324600" cy="2585323"/>
          </a:xfrm>
          <a:prstGeom prst="rect">
            <a:avLst/>
          </a:prstGeom>
          <a:noFill/>
        </p:spPr>
        <p:txBody>
          <a:bodyPr wrap="square" rtlCol="0">
            <a:spAutoFit/>
          </a:bodyPr>
          <a:lstStyle/>
          <a:p>
            <a:pPr algn="ctr"/>
            <a:r>
              <a:rPr lang="en-US" dirty="0" smtClean="0"/>
              <a:t>NSC-68 (1950)</a:t>
            </a:r>
          </a:p>
          <a:p>
            <a:endParaRPr lang="en-US" dirty="0"/>
          </a:p>
          <a:p>
            <a:r>
              <a:rPr lang="en-US" dirty="0" smtClean="0"/>
              <a:t>Need “effort </a:t>
            </a:r>
            <a:r>
              <a:rPr lang="en-US" dirty="0"/>
              <a:t>by all means short of war to (1) block further expansion of Soviet power, (2) expose the falsities of Soviet pretensions, (3) induce a retraction of the Kremlin’s control and influence and (4) in general, so foster the seeds of destruction within the Soviet system that the Kremlin is brought at least to the point of modifying its behavior to conform to a generally accepted international </a:t>
            </a:r>
            <a:r>
              <a:rPr lang="en-US" dirty="0" smtClean="0"/>
              <a:t>standard.”</a:t>
            </a:r>
            <a:endParaRPr lang="en-US" dirty="0"/>
          </a:p>
        </p:txBody>
      </p:sp>
    </p:spTree>
    <p:extLst>
      <p:ext uri="{BB962C8B-B14F-4D97-AF65-F5344CB8AC3E}">
        <p14:creationId xmlns:p14="http://schemas.microsoft.com/office/powerpoint/2010/main" val="31416612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hitchcock.itc.virginia.edu/ViewingAmerica/roundtables/roundtable8/images/diem.jpg"/>
          <p:cNvPicPr>
            <a:picLocks noChangeAspect="1" noChangeArrowheads="1"/>
          </p:cNvPicPr>
          <p:nvPr/>
        </p:nvPicPr>
        <p:blipFill>
          <a:blip r:embed="rId3" cstate="print"/>
          <a:srcRect/>
          <a:stretch>
            <a:fillRect/>
          </a:stretch>
        </p:blipFill>
        <p:spPr bwMode="auto">
          <a:xfrm>
            <a:off x="974313" y="0"/>
            <a:ext cx="7259359" cy="6858000"/>
          </a:xfrm>
          <a:prstGeom prst="rect">
            <a:avLst/>
          </a:prstGeom>
          <a:noFill/>
        </p:spPr>
      </p:pic>
    </p:spTree>
    <p:extLst>
      <p:ext uri="{BB962C8B-B14F-4D97-AF65-F5344CB8AC3E}">
        <p14:creationId xmlns:p14="http://schemas.microsoft.com/office/powerpoint/2010/main" val="1921376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0" tIns="158700" rIns="0" bIns="158700" numCol="1" anchor="ctr" anchorCtr="0" compatLnSpc="1">
            <a:prstTxWarp prst="textNoShape">
              <a:avLst/>
            </a:prstTxWarp>
            <a:spAutoFit/>
          </a:bodyPr>
          <a:lstStyle/>
          <a:p>
            <a:pPr fontAlgn="base">
              <a:spcBef>
                <a:spcPct val="0"/>
              </a:spcBef>
              <a:spcAft>
                <a:spcPct val="0"/>
              </a:spcAft>
            </a:pPr>
            <a:r>
              <a:rPr lang="en-US" sz="900" smtClean="0">
                <a:solidFill>
                  <a:srgbClr val="000000"/>
                </a:solidFill>
                <a:latin typeface="Courier New" pitchFamily="49" charset="0"/>
                <a:cs typeface="Courier New" pitchFamily="49" charset="0"/>
              </a:rPr>
              <a:t>23199505891</a:t>
            </a:r>
            <a:r>
              <a:rPr lang="en-US" sz="700" smtClean="0">
                <a:solidFill>
                  <a:prstClr val="black"/>
                </a:solidFill>
                <a:latin typeface="Arial" pitchFamily="34" charset="0"/>
                <a:cs typeface="Arial" pitchFamily="34" charset="0"/>
              </a:rPr>
              <a:t> </a:t>
            </a:r>
            <a:endParaRPr lang="en-US" smtClean="0">
              <a:solidFill>
                <a:prstClr val="black"/>
              </a:solidFill>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075" y="206214"/>
            <a:ext cx="8759325" cy="6499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1614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bibliotecapleyades.net/sociopolitica/secretgoldtreaty/lansdale_picture.jpg"/>
          <p:cNvPicPr>
            <a:picLocks noChangeAspect="1" noChangeArrowheads="1"/>
          </p:cNvPicPr>
          <p:nvPr/>
        </p:nvPicPr>
        <p:blipFill>
          <a:blip r:embed="rId3" cstate="print"/>
          <a:srcRect/>
          <a:stretch>
            <a:fillRect/>
          </a:stretch>
        </p:blipFill>
        <p:spPr bwMode="auto">
          <a:xfrm>
            <a:off x="-228600" y="8263"/>
            <a:ext cx="4648200" cy="6963941"/>
          </a:xfrm>
          <a:prstGeom prst="rect">
            <a:avLst/>
          </a:prstGeom>
          <a:noFill/>
        </p:spPr>
      </p:pic>
      <p:pic>
        <p:nvPicPr>
          <p:cNvPr id="2" name="Picture 1"/>
          <p:cNvPicPr>
            <a:picLocks noChangeAspect="1"/>
          </p:cNvPicPr>
          <p:nvPr/>
        </p:nvPicPr>
        <p:blipFill>
          <a:blip r:embed="rId4"/>
          <a:stretch>
            <a:fillRect/>
          </a:stretch>
        </p:blipFill>
        <p:spPr>
          <a:xfrm>
            <a:off x="4111715" y="-22034"/>
            <a:ext cx="5032285" cy="6248697"/>
          </a:xfrm>
          <a:prstGeom prst="rect">
            <a:avLst/>
          </a:prstGeom>
        </p:spPr>
      </p:pic>
    </p:spTree>
    <p:extLst>
      <p:ext uri="{BB962C8B-B14F-4D97-AF65-F5344CB8AC3E}">
        <p14:creationId xmlns:p14="http://schemas.microsoft.com/office/powerpoint/2010/main" val="3764656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cla.calpoly.edu/~lcall/204/8-10/vietnam_map.jpg"/>
          <p:cNvPicPr>
            <a:picLocks noChangeAspect="1" noChangeArrowheads="1"/>
          </p:cNvPicPr>
          <p:nvPr/>
        </p:nvPicPr>
        <p:blipFill>
          <a:blip r:embed="rId3" cstate="print"/>
          <a:srcRect/>
          <a:stretch>
            <a:fillRect/>
          </a:stretch>
        </p:blipFill>
        <p:spPr bwMode="auto">
          <a:xfrm>
            <a:off x="1255395" y="-19800"/>
            <a:ext cx="7279005" cy="6877800"/>
          </a:xfrm>
          <a:prstGeom prst="rect">
            <a:avLst/>
          </a:prstGeom>
          <a:noFill/>
        </p:spPr>
      </p:pic>
    </p:spTree>
    <p:extLst>
      <p:ext uri="{BB962C8B-B14F-4D97-AF65-F5344CB8AC3E}">
        <p14:creationId xmlns:p14="http://schemas.microsoft.com/office/powerpoint/2010/main" val="246951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thanhniennews.com/images/newsimages/spy1-111-08.jpg"/>
          <p:cNvPicPr>
            <a:picLocks noChangeAspect="1" noChangeArrowheads="1"/>
          </p:cNvPicPr>
          <p:nvPr/>
        </p:nvPicPr>
        <p:blipFill>
          <a:blip r:embed="rId3" cstate="print"/>
          <a:srcRect/>
          <a:stretch>
            <a:fillRect/>
          </a:stretch>
        </p:blipFill>
        <p:spPr bwMode="auto">
          <a:xfrm>
            <a:off x="183358" y="152400"/>
            <a:ext cx="8591548" cy="6705600"/>
          </a:xfrm>
          <a:prstGeom prst="rect">
            <a:avLst/>
          </a:prstGeom>
          <a:noFill/>
        </p:spPr>
      </p:pic>
    </p:spTree>
    <p:extLst>
      <p:ext uri="{BB962C8B-B14F-4D97-AF65-F5344CB8AC3E}">
        <p14:creationId xmlns:p14="http://schemas.microsoft.com/office/powerpoint/2010/main" val="40920948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609600"/>
            <a:ext cx="6858000" cy="5262979"/>
          </a:xfrm>
          <a:prstGeom prst="rect">
            <a:avLst/>
          </a:prstGeom>
          <a:noFill/>
        </p:spPr>
        <p:txBody>
          <a:bodyPr wrap="square" rtlCol="0">
            <a:spAutoFit/>
          </a:bodyPr>
          <a:lstStyle/>
          <a:p>
            <a:r>
              <a:rPr lang="en-US" sz="1400" b="1" cap="small" dirty="0" smtClean="0">
                <a:solidFill>
                  <a:prstClr val="black"/>
                </a:solidFill>
              </a:rPr>
              <a:t>	</a:t>
            </a:r>
            <a:r>
              <a:rPr lang="en-US" sz="1600" b="1" cap="small" dirty="0" smtClean="0">
                <a:solidFill>
                  <a:prstClr val="black"/>
                </a:solidFill>
              </a:rPr>
              <a:t>Robert Kennedy:</a:t>
            </a:r>
            <a:r>
              <a:rPr lang="en-US" sz="1600" dirty="0">
                <a:solidFill>
                  <a:prstClr val="black"/>
                </a:solidFill>
              </a:rPr>
              <a:t> </a:t>
            </a:r>
            <a:r>
              <a:rPr lang="en-US" sz="1600" dirty="0" smtClean="0">
                <a:solidFill>
                  <a:prstClr val="black"/>
                </a:solidFill>
              </a:rPr>
              <a:t>Could I just make a suggestion?</a:t>
            </a:r>
          </a:p>
          <a:p>
            <a:r>
              <a:rPr lang="en-US" sz="1600" dirty="0">
                <a:solidFill>
                  <a:prstClr val="black"/>
                </a:solidFill>
              </a:rPr>
              <a:t>	</a:t>
            </a:r>
            <a:r>
              <a:rPr lang="en-US" sz="1600" b="1" cap="small" dirty="0" smtClean="0">
                <a:solidFill>
                  <a:prstClr val="black"/>
                </a:solidFill>
              </a:rPr>
              <a:t>President Kennedy</a:t>
            </a:r>
            <a:r>
              <a:rPr lang="en-US" sz="1600" b="1" cap="small" dirty="0">
                <a:solidFill>
                  <a:prstClr val="black"/>
                </a:solidFill>
              </a:rPr>
              <a:t>:</a:t>
            </a:r>
            <a:r>
              <a:rPr lang="en-US" sz="1600" dirty="0">
                <a:solidFill>
                  <a:prstClr val="black"/>
                </a:solidFill>
              </a:rPr>
              <a:t> </a:t>
            </a:r>
            <a:r>
              <a:rPr lang="en-US" sz="1600" dirty="0" smtClean="0">
                <a:solidFill>
                  <a:prstClr val="black"/>
                </a:solidFill>
              </a:rPr>
              <a:t>Yeah.</a:t>
            </a:r>
          </a:p>
          <a:p>
            <a:r>
              <a:rPr lang="en-US" sz="1600" dirty="0">
                <a:solidFill>
                  <a:prstClr val="black"/>
                </a:solidFill>
              </a:rPr>
              <a:t>	</a:t>
            </a:r>
            <a:r>
              <a:rPr lang="en-US" sz="1600" b="1" cap="small" dirty="0">
                <a:solidFill>
                  <a:prstClr val="black"/>
                </a:solidFill>
              </a:rPr>
              <a:t>Robert Kennedy:</a:t>
            </a:r>
            <a:r>
              <a:rPr lang="en-US" sz="1600" dirty="0">
                <a:solidFill>
                  <a:prstClr val="black"/>
                </a:solidFill>
              </a:rPr>
              <a:t> </a:t>
            </a:r>
            <a:r>
              <a:rPr lang="en-US" sz="1600" dirty="0" smtClean="0">
                <a:solidFill>
                  <a:prstClr val="black"/>
                </a:solidFill>
              </a:rPr>
              <a:t>I—this may be a minority, but I just don’t see that this [idea of a coup] makes any sense on the face of it, Mr. President.</a:t>
            </a:r>
          </a:p>
          <a:p>
            <a:r>
              <a:rPr lang="en-US" sz="1600" dirty="0">
                <a:solidFill>
                  <a:prstClr val="black"/>
                </a:solidFill>
              </a:rPr>
              <a:t>	</a:t>
            </a:r>
            <a:r>
              <a:rPr lang="en-US" sz="1600" dirty="0" smtClean="0">
                <a:solidFill>
                  <a:prstClr val="black"/>
                </a:solidFill>
              </a:rPr>
              <a:t>I mean: it’s different from a coup in Iraq, or a South American country; we are so intimately involved in this . . . We’re putting the whole future of the country and really Southeast Asia in the hands of somebody that we don’t know very well, that one official of the United States government [Ambassador Lodge] has had contact with him, and he, in turn, says he’s lined up some others.</a:t>
            </a:r>
          </a:p>
          <a:p>
            <a:r>
              <a:rPr lang="en-US" sz="1600" dirty="0">
                <a:solidFill>
                  <a:prstClr val="black"/>
                </a:solidFill>
              </a:rPr>
              <a:t>	</a:t>
            </a:r>
            <a:r>
              <a:rPr lang="en-US" sz="1600" dirty="0" smtClean="0">
                <a:solidFill>
                  <a:prstClr val="black"/>
                </a:solidFill>
              </a:rPr>
              <a:t>It’s clear from the MAP [military assistance program] and from—Diem, he’s a fighter. He’s not somebody like [Juan] Bosch [the former president of the Dominican Republic, ousted in a bloodless coup], who’s just going to get out of there. He’s a determined figure who’s going to stick around and I should think go down fighting; that he’s going to have some troops there that are going to fight, too.</a:t>
            </a:r>
          </a:p>
          <a:p>
            <a:r>
              <a:rPr lang="en-US" sz="1600" dirty="0">
                <a:solidFill>
                  <a:prstClr val="black"/>
                </a:solidFill>
              </a:rPr>
              <a:t>	</a:t>
            </a:r>
            <a:r>
              <a:rPr lang="en-US" sz="1600" dirty="0" smtClean="0">
                <a:solidFill>
                  <a:prstClr val="black"/>
                </a:solidFill>
              </a:rPr>
              <a:t>That if it’s a failure, that we risk such a hell of a lot.</a:t>
            </a:r>
          </a:p>
          <a:p>
            <a:r>
              <a:rPr lang="en-US" sz="1600" dirty="0" smtClean="0">
                <a:solidFill>
                  <a:prstClr val="black"/>
                </a:solidFill>
              </a:rPr>
              <a:t>[</a:t>
            </a:r>
            <a:r>
              <a:rPr lang="en-US" sz="1600" i="1" dirty="0" smtClean="0">
                <a:solidFill>
                  <a:prstClr val="black"/>
                </a:solidFill>
              </a:rPr>
              <a:t>Break</a:t>
            </a:r>
            <a:r>
              <a:rPr lang="en-US" sz="1600" dirty="0" smtClean="0">
                <a:solidFill>
                  <a:prstClr val="black"/>
                </a:solidFill>
              </a:rPr>
              <a:t>.]</a:t>
            </a:r>
          </a:p>
          <a:p>
            <a:r>
              <a:rPr lang="en-US" sz="1600" b="1" cap="small" dirty="0" smtClean="0">
                <a:solidFill>
                  <a:prstClr val="black"/>
                </a:solidFill>
              </a:rPr>
              <a:t>	Robert </a:t>
            </a:r>
            <a:r>
              <a:rPr lang="en-US" sz="1600" b="1" cap="small" dirty="0">
                <a:solidFill>
                  <a:prstClr val="black"/>
                </a:solidFill>
              </a:rPr>
              <a:t>Kennedy:</a:t>
            </a:r>
            <a:r>
              <a:rPr lang="en-US" sz="1600" dirty="0">
                <a:solidFill>
                  <a:prstClr val="black"/>
                </a:solidFill>
              </a:rPr>
              <a:t> </a:t>
            </a:r>
            <a:r>
              <a:rPr lang="en-US" sz="1600" dirty="0" smtClean="0">
                <a:solidFill>
                  <a:prstClr val="black"/>
                </a:solidFill>
              </a:rPr>
              <a:t>I would think that we’re just going down the road to disaster. Now, maybe this is going to be successful, but I don’t think that anybody . . . any reports that I’ve seen indicate that anybody has a plan to show where this is going.</a:t>
            </a:r>
            <a:endParaRPr lang="en-US" sz="1600" dirty="0"/>
          </a:p>
        </p:txBody>
      </p:sp>
      <p:pic>
        <p:nvPicPr>
          <p:cNvPr id="3" name="rfk edit VN cou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24800" y="5105400"/>
            <a:ext cx="609600" cy="609600"/>
          </a:xfrm>
          <a:prstGeom prst="rect">
            <a:avLst/>
          </a:prstGeom>
        </p:spPr>
      </p:pic>
    </p:spTree>
    <p:extLst>
      <p:ext uri="{BB962C8B-B14F-4D97-AF65-F5344CB8AC3E}">
        <p14:creationId xmlns:p14="http://schemas.microsoft.com/office/powerpoint/2010/main" val="31387410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26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228600"/>
            <a:ext cx="87376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93472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228600"/>
          <a:ext cx="8153400" cy="6172199"/>
        </p:xfrm>
        <a:graphic>
          <a:graphicData uri="http://schemas.openxmlformats.org/drawingml/2006/table">
            <a:tbl>
              <a:tblPr/>
              <a:tblGrid>
                <a:gridCol w="2717800"/>
                <a:gridCol w="2609089"/>
                <a:gridCol w="2826511"/>
              </a:tblGrid>
              <a:tr h="2805545">
                <a:tc>
                  <a:txBody>
                    <a:bodyPr/>
                    <a:lstStyle/>
                    <a:p>
                      <a:pPr algn="ctr"/>
                      <a:r>
                        <a:rPr lang="en-US" b="1" i="1"/>
                        <a:t>Time Period</a:t>
                      </a:r>
                      <a:endParaRPr lang="en-US"/>
                    </a:p>
                  </a:txBody>
                  <a:tcPr anchor="ctr">
                    <a:lnL>
                      <a:noFill/>
                    </a:lnL>
                    <a:lnR>
                      <a:noFill/>
                    </a:lnR>
                    <a:lnT>
                      <a:noFill/>
                    </a:lnT>
                    <a:lnB>
                      <a:noFill/>
                    </a:lnB>
                  </a:tcPr>
                </a:tc>
                <a:tc>
                  <a:txBody>
                    <a:bodyPr/>
                    <a:lstStyle/>
                    <a:p>
                      <a:pPr algn="ctr"/>
                      <a:r>
                        <a:rPr lang="en-US" b="1" i="1"/>
                        <a:t>U.S. Troops </a:t>
                      </a:r>
                      <a:br>
                        <a:rPr lang="en-US" b="1" i="1"/>
                      </a:br>
                      <a:r>
                        <a:rPr lang="en-US" b="1" i="1"/>
                        <a:t>in Vietnam</a:t>
                      </a:r>
                      <a:endParaRPr lang="en-US"/>
                    </a:p>
                  </a:txBody>
                  <a:tcPr anchor="ctr">
                    <a:lnL>
                      <a:noFill/>
                    </a:lnL>
                    <a:lnR>
                      <a:noFill/>
                    </a:lnR>
                    <a:lnT>
                      <a:noFill/>
                    </a:lnT>
                    <a:lnB>
                      <a:noFill/>
                    </a:lnB>
                  </a:tcPr>
                </a:tc>
                <a:tc>
                  <a:txBody>
                    <a:bodyPr/>
                    <a:lstStyle/>
                    <a:p>
                      <a:pPr algn="ctr"/>
                      <a:r>
                        <a:rPr lang="en-US" b="1" i="1"/>
                        <a:t>U.S. Personnel </a:t>
                      </a:r>
                      <a:br>
                        <a:rPr lang="en-US" b="1" i="1"/>
                      </a:br>
                      <a:r>
                        <a:rPr lang="en-US" b="1" i="1"/>
                        <a:t>Killed</a:t>
                      </a:r>
                      <a:endParaRPr lang="en-US"/>
                    </a:p>
                  </a:txBody>
                  <a:tcPr anchor="ctr">
                    <a:lnL>
                      <a:noFill/>
                    </a:lnL>
                    <a:lnR>
                      <a:noFill/>
                    </a:lnR>
                    <a:lnT>
                      <a:noFill/>
                    </a:lnT>
                    <a:lnB>
                      <a:noFill/>
                    </a:lnB>
                  </a:tcPr>
                </a:tc>
              </a:tr>
              <a:tr h="1122218">
                <a:tc>
                  <a:txBody>
                    <a:bodyPr/>
                    <a:lstStyle/>
                    <a:p>
                      <a:pPr algn="ctr"/>
                      <a:r>
                        <a:rPr lang="en-US"/>
                        <a:t>End of 1961</a:t>
                      </a:r>
                    </a:p>
                  </a:txBody>
                  <a:tcPr anchor="ctr">
                    <a:lnL>
                      <a:noFill/>
                    </a:lnL>
                    <a:lnR>
                      <a:noFill/>
                    </a:lnR>
                    <a:lnT>
                      <a:noFill/>
                    </a:lnT>
                    <a:lnB>
                      <a:noFill/>
                    </a:lnB>
                  </a:tcPr>
                </a:tc>
                <a:tc>
                  <a:txBody>
                    <a:bodyPr/>
                    <a:lstStyle/>
                    <a:p>
                      <a:pPr algn="ctr"/>
                      <a:r>
                        <a:rPr lang="en-US"/>
                        <a:t>2,067</a:t>
                      </a:r>
                    </a:p>
                  </a:txBody>
                  <a:tcPr anchor="ctr">
                    <a:lnL>
                      <a:noFill/>
                    </a:lnL>
                    <a:lnR>
                      <a:noFill/>
                    </a:lnR>
                    <a:lnT>
                      <a:noFill/>
                    </a:lnT>
                    <a:lnB>
                      <a:noFill/>
                    </a:lnB>
                  </a:tcPr>
                </a:tc>
                <a:tc>
                  <a:txBody>
                    <a:bodyPr/>
                    <a:lstStyle/>
                    <a:p>
                      <a:pPr algn="ctr"/>
                      <a:r>
                        <a:rPr lang="en-US"/>
                        <a:t>16</a:t>
                      </a:r>
                    </a:p>
                  </a:txBody>
                  <a:tcPr anchor="ctr">
                    <a:lnL>
                      <a:noFill/>
                    </a:lnL>
                    <a:lnR>
                      <a:noFill/>
                    </a:lnR>
                    <a:lnT>
                      <a:noFill/>
                    </a:lnT>
                    <a:lnB>
                      <a:noFill/>
                    </a:lnB>
                  </a:tcPr>
                </a:tc>
              </a:tr>
              <a:tr h="1122218">
                <a:tc>
                  <a:txBody>
                    <a:bodyPr/>
                    <a:lstStyle/>
                    <a:p>
                      <a:pPr algn="ctr"/>
                      <a:r>
                        <a:rPr lang="en-US"/>
                        <a:t>End of 1962</a:t>
                      </a:r>
                    </a:p>
                  </a:txBody>
                  <a:tcPr anchor="ctr">
                    <a:lnL>
                      <a:noFill/>
                    </a:lnL>
                    <a:lnR>
                      <a:noFill/>
                    </a:lnR>
                    <a:lnT>
                      <a:noFill/>
                    </a:lnT>
                    <a:lnB>
                      <a:noFill/>
                    </a:lnB>
                  </a:tcPr>
                </a:tc>
                <a:tc>
                  <a:txBody>
                    <a:bodyPr/>
                    <a:lstStyle/>
                    <a:p>
                      <a:pPr algn="ctr"/>
                      <a:r>
                        <a:rPr lang="en-US"/>
                        <a:t>11,500</a:t>
                      </a:r>
                    </a:p>
                  </a:txBody>
                  <a:tcPr anchor="ctr">
                    <a:lnL>
                      <a:noFill/>
                    </a:lnL>
                    <a:lnR>
                      <a:noFill/>
                    </a:lnR>
                    <a:lnT>
                      <a:noFill/>
                    </a:lnT>
                    <a:lnB>
                      <a:noFill/>
                    </a:lnB>
                  </a:tcPr>
                </a:tc>
                <a:tc>
                  <a:txBody>
                    <a:bodyPr/>
                    <a:lstStyle/>
                    <a:p>
                      <a:pPr algn="ctr"/>
                      <a:r>
                        <a:rPr lang="en-US"/>
                        <a:t>52</a:t>
                      </a:r>
                    </a:p>
                  </a:txBody>
                  <a:tcPr anchor="ctr">
                    <a:lnL>
                      <a:noFill/>
                    </a:lnL>
                    <a:lnR>
                      <a:noFill/>
                    </a:lnR>
                    <a:lnT>
                      <a:noFill/>
                    </a:lnT>
                    <a:lnB>
                      <a:noFill/>
                    </a:lnB>
                  </a:tcPr>
                </a:tc>
              </a:tr>
              <a:tr h="1122218">
                <a:tc>
                  <a:txBody>
                    <a:bodyPr/>
                    <a:lstStyle/>
                    <a:p>
                      <a:pPr algn="ctr"/>
                      <a:r>
                        <a:rPr lang="en-US"/>
                        <a:t>End of 1963</a:t>
                      </a:r>
                    </a:p>
                  </a:txBody>
                  <a:tcPr anchor="ctr">
                    <a:lnL>
                      <a:noFill/>
                    </a:lnL>
                    <a:lnR>
                      <a:noFill/>
                    </a:lnR>
                    <a:lnT>
                      <a:noFill/>
                    </a:lnT>
                    <a:lnB>
                      <a:noFill/>
                    </a:lnB>
                  </a:tcPr>
                </a:tc>
                <a:tc>
                  <a:txBody>
                    <a:bodyPr/>
                    <a:lstStyle/>
                    <a:p>
                      <a:pPr algn="ctr"/>
                      <a:r>
                        <a:rPr lang="en-US" dirty="0" smtClean="0"/>
                        <a:t>19,000</a:t>
                      </a:r>
                      <a:r>
                        <a:rPr lang="en-US" dirty="0"/>
                        <a:t>+</a:t>
                      </a:r>
                    </a:p>
                  </a:txBody>
                  <a:tcPr anchor="ctr">
                    <a:lnL>
                      <a:noFill/>
                    </a:lnL>
                    <a:lnR>
                      <a:noFill/>
                    </a:lnR>
                    <a:lnT>
                      <a:noFill/>
                    </a:lnT>
                    <a:lnB>
                      <a:noFill/>
                    </a:lnB>
                  </a:tcPr>
                </a:tc>
                <a:tc>
                  <a:txBody>
                    <a:bodyPr/>
                    <a:lstStyle/>
                    <a:p>
                      <a:pPr algn="ctr"/>
                      <a:r>
                        <a:rPr lang="en-US" dirty="0"/>
                        <a:t>118</a:t>
                      </a:r>
                    </a:p>
                  </a:txBody>
                  <a:tcPr anchor="ctr">
                    <a:lnL>
                      <a:noFill/>
                    </a:lnL>
                    <a:lnR>
                      <a:noFill/>
                    </a:lnR>
                    <a:lnT>
                      <a:noFill/>
                    </a:lnT>
                    <a:lnB>
                      <a:noFill/>
                    </a:lnB>
                  </a:tcPr>
                </a:tc>
              </a:tr>
            </a:tbl>
          </a:graphicData>
        </a:graphic>
      </p:graphicFrame>
      <p:sp>
        <p:nvSpPr>
          <p:cNvPr id="1843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4976537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n2.jpg"/>
          <p:cNvPicPr>
            <a:picLocks noChangeAspect="1"/>
          </p:cNvPicPr>
          <p:nvPr/>
        </p:nvPicPr>
        <p:blipFill>
          <a:blip r:embed="rId3" cstate="print"/>
          <a:stretch>
            <a:fillRect/>
          </a:stretch>
        </p:blipFill>
        <p:spPr>
          <a:xfrm>
            <a:off x="1821051" y="0"/>
            <a:ext cx="5501898" cy="6858000"/>
          </a:xfrm>
          <a:prstGeom prst="rect">
            <a:avLst/>
          </a:prstGeom>
        </p:spPr>
      </p:pic>
    </p:spTree>
    <p:extLst>
      <p:ext uri="{BB962C8B-B14F-4D97-AF65-F5344CB8AC3E}">
        <p14:creationId xmlns:p14="http://schemas.microsoft.com/office/powerpoint/2010/main" val="40893402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puppetgov.com/wp-content/uploads/2010/02/mcnamara-with-lbj.jpg"/>
          <p:cNvPicPr>
            <a:picLocks noChangeAspect="1" noChangeArrowheads="1"/>
          </p:cNvPicPr>
          <p:nvPr/>
        </p:nvPicPr>
        <p:blipFill>
          <a:blip r:embed="rId3" cstate="print"/>
          <a:srcRect/>
          <a:stretch>
            <a:fillRect/>
          </a:stretch>
        </p:blipFill>
        <p:spPr bwMode="auto">
          <a:xfrm>
            <a:off x="255692" y="427571"/>
            <a:ext cx="8888308" cy="5973229"/>
          </a:xfrm>
          <a:prstGeom prst="rect">
            <a:avLst/>
          </a:prstGeom>
          <a:noFill/>
        </p:spPr>
      </p:pic>
    </p:spTree>
    <p:extLst>
      <p:ext uri="{BB962C8B-B14F-4D97-AF65-F5344CB8AC3E}">
        <p14:creationId xmlns:p14="http://schemas.microsoft.com/office/powerpoint/2010/main" val="16109739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20000" cy="6555641"/>
          </a:xfrm>
          <a:prstGeom prst="rect">
            <a:avLst/>
          </a:prstGeom>
          <a:noFill/>
        </p:spPr>
        <p:txBody>
          <a:bodyPr wrap="square" rtlCol="0">
            <a:spAutoFit/>
          </a:bodyPr>
          <a:lstStyle/>
          <a:p>
            <a:r>
              <a:rPr lang="en-US" sz="1400" b="1" cap="small" dirty="0" smtClean="0">
                <a:solidFill>
                  <a:prstClr val="black"/>
                </a:solidFill>
              </a:rPr>
              <a:t>	President </a:t>
            </a:r>
            <a:r>
              <a:rPr lang="en-US" sz="1400" b="1" cap="small" dirty="0">
                <a:solidFill>
                  <a:prstClr val="black"/>
                </a:solidFill>
              </a:rPr>
              <a:t>Johnson:</a:t>
            </a:r>
            <a:r>
              <a:rPr lang="en-US" sz="1400" dirty="0">
                <a:solidFill>
                  <a:prstClr val="black"/>
                </a:solidFill>
              </a:rPr>
              <a:t> Do you think it’s a mistake to explain what I’m saying now about Vietnam, and what we’re faced with?</a:t>
            </a:r>
          </a:p>
          <a:p>
            <a:r>
              <a:rPr lang="en-US" sz="1400" b="1" cap="small" dirty="0" smtClean="0">
                <a:solidFill>
                  <a:prstClr val="black"/>
                </a:solidFill>
              </a:rPr>
              <a:t>	Robert </a:t>
            </a:r>
            <a:r>
              <a:rPr lang="en-US" sz="1400" b="1" cap="small" dirty="0">
                <a:solidFill>
                  <a:prstClr val="black"/>
                </a:solidFill>
              </a:rPr>
              <a:t>McNamara:</a:t>
            </a:r>
            <a:r>
              <a:rPr lang="en-US" sz="1400" dirty="0">
                <a:solidFill>
                  <a:prstClr val="black"/>
                </a:solidFill>
              </a:rPr>
              <a:t> Well, I do think, Mr. President, that it would be wise for you to say as little as possible.</a:t>
            </a:r>
          </a:p>
          <a:p>
            <a:r>
              <a:rPr lang="en-US" sz="1400" dirty="0" smtClean="0">
                <a:solidFill>
                  <a:prstClr val="black"/>
                </a:solidFill>
              </a:rPr>
              <a:t>	The </a:t>
            </a:r>
            <a:r>
              <a:rPr lang="en-US" sz="1400" dirty="0">
                <a:solidFill>
                  <a:prstClr val="black"/>
                </a:solidFill>
              </a:rPr>
              <a:t>frank answer is we don’t know what’s going on out there. The signs I see coming through the cables are disturbing signs—poor morale in Vietnamese forces, poor morale in the armed forces, disunity, a tremendous amount of coup planning against </a:t>
            </a:r>
            <a:r>
              <a:rPr lang="en-US" sz="1400" dirty="0" smtClean="0">
                <a:solidFill>
                  <a:prstClr val="black"/>
                </a:solidFill>
              </a:rPr>
              <a:t>[South Vietnamese leader Nguyen</a:t>
            </a:r>
            <a:r>
              <a:rPr lang="en-US" sz="1400" dirty="0">
                <a:solidFill>
                  <a:prstClr val="black"/>
                </a:solidFill>
              </a:rPr>
              <a:t>] </a:t>
            </a:r>
            <a:r>
              <a:rPr lang="en-US" sz="1400" dirty="0" err="1">
                <a:solidFill>
                  <a:prstClr val="black"/>
                </a:solidFill>
              </a:rPr>
              <a:t>Khanh</a:t>
            </a:r>
            <a:r>
              <a:rPr lang="en-US" sz="1400" dirty="0">
                <a:solidFill>
                  <a:prstClr val="black"/>
                </a:solidFill>
              </a:rPr>
              <a:t>. About what you’d expect in a situation that’s had three governments in </a:t>
            </a:r>
            <a:r>
              <a:rPr lang="en-US" sz="1400" dirty="0" smtClean="0">
                <a:solidFill>
                  <a:prstClr val="black"/>
                </a:solidFill>
              </a:rPr>
              <a:t>four </a:t>
            </a:r>
            <a:r>
              <a:rPr lang="en-US" sz="1400" dirty="0">
                <a:solidFill>
                  <a:prstClr val="black"/>
                </a:solidFill>
              </a:rPr>
              <a:t>months—</a:t>
            </a:r>
          </a:p>
          <a:p>
            <a:r>
              <a:rPr lang="en-US" sz="1400" b="1" cap="small" dirty="0" smtClean="0">
                <a:solidFill>
                  <a:prstClr val="black"/>
                </a:solidFill>
              </a:rPr>
              <a:t>	President </a:t>
            </a:r>
            <a:r>
              <a:rPr lang="en-US" sz="1400" b="1" cap="small" dirty="0">
                <a:solidFill>
                  <a:prstClr val="black"/>
                </a:solidFill>
              </a:rPr>
              <a:t>Johnson:</a:t>
            </a:r>
            <a:r>
              <a:rPr lang="en-US" sz="1400" dirty="0">
                <a:solidFill>
                  <a:prstClr val="black"/>
                </a:solidFill>
              </a:rPr>
              <a:t> Well, then why don’t we take some pretty offensive steps pretty quickly, then? Why don’t we commend </a:t>
            </a:r>
            <a:r>
              <a:rPr lang="en-US" sz="1400" dirty="0" err="1">
                <a:solidFill>
                  <a:prstClr val="black"/>
                </a:solidFill>
              </a:rPr>
              <a:t>Khanh</a:t>
            </a:r>
            <a:r>
              <a:rPr lang="en-US" sz="1400" dirty="0">
                <a:solidFill>
                  <a:prstClr val="black"/>
                </a:solidFill>
              </a:rPr>
              <a:t> on his operation and try to prop him up? Why don’t we raise the salary of their soldiers to improve that morale, instead of waiting a long time? Why don’t we do some of these things that are inclined to bolster ‘</a:t>
            </a:r>
            <a:r>
              <a:rPr lang="en-US" sz="1400" dirty="0" err="1">
                <a:solidFill>
                  <a:prstClr val="black"/>
                </a:solidFill>
              </a:rPr>
              <a:t>em</a:t>
            </a:r>
            <a:r>
              <a:rPr lang="en-US" sz="1400" dirty="0" smtClean="0">
                <a:solidFill>
                  <a:prstClr val="black"/>
                </a:solidFill>
              </a:rPr>
              <a:t>?</a:t>
            </a:r>
          </a:p>
          <a:p>
            <a:r>
              <a:rPr lang="en-US" sz="1400" b="1" cap="small" dirty="0" smtClean="0"/>
              <a:t>	McNamara</a:t>
            </a:r>
            <a:r>
              <a:rPr lang="en-US" sz="1400" b="1" cap="small" dirty="0"/>
              <a:t>:</a:t>
            </a:r>
            <a:r>
              <a:rPr lang="en-US" sz="1400" dirty="0"/>
              <a:t> Well, I’m not sure that they </a:t>
            </a:r>
            <a:r>
              <a:rPr lang="en-US" sz="1400" dirty="0" smtClean="0"/>
              <a:t>here . . .</a:t>
            </a:r>
          </a:p>
          <a:p>
            <a:r>
              <a:rPr lang="en-US" sz="1400" b="1" cap="small" dirty="0" smtClean="0"/>
              <a:t>	President </a:t>
            </a:r>
            <a:r>
              <a:rPr lang="en-US" sz="1400" b="1" cap="small" dirty="0"/>
              <a:t>Johnson:</a:t>
            </a:r>
            <a:r>
              <a:rPr lang="en-US" sz="1400" dirty="0"/>
              <a:t> I sure as hell don’t want to get in the position of Lodge recommending to me—the one thing he recommended is “please give us a little more pay for our soldiers,” and we turned him down.</a:t>
            </a:r>
          </a:p>
          <a:p>
            <a:r>
              <a:rPr lang="en-US" sz="1400" b="1" cap="small" dirty="0"/>
              <a:t>	McNamara:</a:t>
            </a:r>
            <a:r>
              <a:rPr lang="en-US" sz="1400" dirty="0"/>
              <a:t> Oh, no, we’ve done that, sir.</a:t>
            </a:r>
          </a:p>
          <a:p>
            <a:r>
              <a:rPr lang="en-US" sz="1400" b="1" cap="small" dirty="0">
                <a:solidFill>
                  <a:prstClr val="black"/>
                </a:solidFill>
              </a:rPr>
              <a:t>	President Johnson:</a:t>
            </a:r>
            <a:r>
              <a:rPr lang="en-US" sz="1400" dirty="0">
                <a:solidFill>
                  <a:prstClr val="black"/>
                </a:solidFill>
              </a:rPr>
              <a:t> We haven’t acted. We said we’re going to wait till you go out there [to Vietnam].</a:t>
            </a:r>
          </a:p>
          <a:p>
            <a:r>
              <a:rPr lang="en-US" sz="1400" b="1" cap="small" dirty="0">
                <a:solidFill>
                  <a:prstClr val="black"/>
                </a:solidFill>
              </a:rPr>
              <a:t>	McNamara:</a:t>
            </a:r>
            <a:r>
              <a:rPr lang="en-US" sz="1400" dirty="0">
                <a:solidFill>
                  <a:prstClr val="black"/>
                </a:solidFill>
              </a:rPr>
              <a:t> Well, no. He knows there’s money for that. There’s no problem on that issue.</a:t>
            </a:r>
          </a:p>
          <a:p>
            <a:r>
              <a:rPr lang="en-US" sz="1400" b="1" cap="small" dirty="0">
                <a:solidFill>
                  <a:prstClr val="black"/>
                </a:solidFill>
              </a:rPr>
              <a:t>	President Johnson:</a:t>
            </a:r>
            <a:r>
              <a:rPr lang="en-US" sz="1400" dirty="0">
                <a:solidFill>
                  <a:prstClr val="black"/>
                </a:solidFill>
              </a:rPr>
              <a:t> Well, then, why don’t we clear it up, so that we get him answered?</a:t>
            </a:r>
          </a:p>
          <a:p>
            <a:r>
              <a:rPr lang="en-US" sz="1400" dirty="0">
                <a:solidFill>
                  <a:prstClr val="black"/>
                </a:solidFill>
              </a:rPr>
              <a:t>	Now, I think that politically—I’m not a military strategist—but I think that as long as we’ve got him [Lodge] there, and he makes recommendations, and we act on ‘</a:t>
            </a:r>
            <a:r>
              <a:rPr lang="en-US" sz="1400" dirty="0" err="1">
                <a:solidFill>
                  <a:prstClr val="black"/>
                </a:solidFill>
              </a:rPr>
              <a:t>em</a:t>
            </a:r>
            <a:r>
              <a:rPr lang="en-US" sz="1400" dirty="0">
                <a:solidFill>
                  <a:prstClr val="black"/>
                </a:solidFill>
              </a:rPr>
              <a:t>, particularly if we act favorably, we’re not in too bad a condition politically.</a:t>
            </a:r>
          </a:p>
          <a:p>
            <a:r>
              <a:rPr lang="en-US" sz="1400" dirty="0">
                <a:solidFill>
                  <a:prstClr val="black"/>
                </a:solidFill>
              </a:rPr>
              <a:t>	But I think when he wires us and says, “The only damn thing I want you to do is to give ‘</a:t>
            </a:r>
            <a:r>
              <a:rPr lang="en-US" sz="1400" dirty="0" err="1">
                <a:solidFill>
                  <a:prstClr val="black"/>
                </a:solidFill>
              </a:rPr>
              <a:t>em</a:t>
            </a:r>
            <a:r>
              <a:rPr lang="en-US" sz="1400" dirty="0">
                <a:solidFill>
                  <a:prstClr val="black"/>
                </a:solidFill>
              </a:rPr>
              <a:t> an increase in pay because morale’s terrible,” and we say, “Well, wait,” then if something happens in between, I think we </a:t>
            </a:r>
            <a:r>
              <a:rPr lang="en-US" sz="1400" i="1" dirty="0">
                <a:solidFill>
                  <a:prstClr val="black"/>
                </a:solidFill>
              </a:rPr>
              <a:t>are </a:t>
            </a:r>
            <a:r>
              <a:rPr lang="en-US" sz="1400" dirty="0">
                <a:solidFill>
                  <a:prstClr val="black"/>
                </a:solidFill>
              </a:rPr>
              <a:t>caught with our britches down.</a:t>
            </a:r>
          </a:p>
          <a:p>
            <a:endParaRPr lang="en-US" sz="1400" dirty="0"/>
          </a:p>
          <a:p>
            <a:endParaRPr lang="en-US" sz="1400" dirty="0">
              <a:solidFill>
                <a:prstClr val="black"/>
              </a:solidFill>
            </a:endParaRPr>
          </a:p>
          <a:p>
            <a:endParaRPr lang="en-US" sz="1400" dirty="0">
              <a:solidFill>
                <a:prstClr val="black"/>
              </a:solidFill>
            </a:endParaRPr>
          </a:p>
        </p:txBody>
      </p:sp>
      <p:pic>
        <p:nvPicPr>
          <p:cNvPr id="3" name="1--lbj_McN_2March_Lodge+politics+V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77200" y="5867400"/>
            <a:ext cx="609600" cy="609600"/>
          </a:xfrm>
          <a:prstGeom prst="rect">
            <a:avLst/>
          </a:prstGeom>
        </p:spPr>
      </p:pic>
    </p:spTree>
    <p:extLst>
      <p:ext uri="{BB962C8B-B14F-4D97-AF65-F5344CB8AC3E}">
        <p14:creationId xmlns:p14="http://schemas.microsoft.com/office/powerpoint/2010/main" val="8431981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08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mcnamara-vietnam.jpg"/>
          <p:cNvPicPr>
            <a:picLocks noChangeAspect="1"/>
          </p:cNvPicPr>
          <p:nvPr/>
        </p:nvPicPr>
        <p:blipFill>
          <a:blip r:embed="rId3" cstate="print"/>
          <a:stretch>
            <a:fillRect/>
          </a:stretch>
        </p:blipFill>
        <p:spPr>
          <a:xfrm>
            <a:off x="494228" y="101286"/>
            <a:ext cx="8421171" cy="6451913"/>
          </a:xfrm>
          <a:prstGeom prst="rect">
            <a:avLst/>
          </a:prstGeom>
        </p:spPr>
      </p:pic>
    </p:spTree>
    <p:extLst>
      <p:ext uri="{BB962C8B-B14F-4D97-AF65-F5344CB8AC3E}">
        <p14:creationId xmlns:p14="http://schemas.microsoft.com/office/powerpoint/2010/main" val="4184787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presidentialtimeline.org/html/images/objects/0359_lg.jpg"/>
          <p:cNvPicPr>
            <a:picLocks noChangeAspect="1" noChangeArrowheads="1"/>
          </p:cNvPicPr>
          <p:nvPr/>
        </p:nvPicPr>
        <p:blipFill>
          <a:blip r:embed="rId3" cstate="print"/>
          <a:srcRect/>
          <a:stretch>
            <a:fillRect/>
          </a:stretch>
        </p:blipFill>
        <p:spPr bwMode="auto">
          <a:xfrm>
            <a:off x="1752600" y="381000"/>
            <a:ext cx="6286500" cy="6210301"/>
          </a:xfrm>
          <a:prstGeom prst="rect">
            <a:avLst/>
          </a:prstGeom>
          <a:noFill/>
        </p:spPr>
      </p:pic>
    </p:spTree>
    <p:extLst>
      <p:ext uri="{BB962C8B-B14F-4D97-AF65-F5344CB8AC3E}">
        <p14:creationId xmlns:p14="http://schemas.microsoft.com/office/powerpoint/2010/main" val="40258949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ictures.historicimages.net/pictures/_2/1134/11337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04800"/>
            <a:ext cx="5776722" cy="723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6484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oregonrogue.com/images/Wayne_Morse.jpg"/>
          <p:cNvPicPr>
            <a:picLocks noChangeAspect="1" noChangeArrowheads="1"/>
          </p:cNvPicPr>
          <p:nvPr/>
        </p:nvPicPr>
        <p:blipFill>
          <a:blip r:embed="rId3" cstate="print"/>
          <a:srcRect/>
          <a:stretch>
            <a:fillRect/>
          </a:stretch>
        </p:blipFill>
        <p:spPr bwMode="auto">
          <a:xfrm>
            <a:off x="3276600" y="152400"/>
            <a:ext cx="7962371" cy="4800600"/>
          </a:xfrm>
          <a:prstGeom prst="rect">
            <a:avLst/>
          </a:prstGeom>
          <a:noFill/>
        </p:spPr>
      </p:pic>
      <p:pic>
        <p:nvPicPr>
          <p:cNvPr id="2" name="Picture 1"/>
          <p:cNvPicPr>
            <a:picLocks noChangeAspect="1"/>
          </p:cNvPicPr>
          <p:nvPr/>
        </p:nvPicPr>
        <p:blipFill>
          <a:blip r:embed="rId4"/>
          <a:stretch>
            <a:fillRect/>
          </a:stretch>
        </p:blipFill>
        <p:spPr>
          <a:xfrm>
            <a:off x="0" y="29378"/>
            <a:ext cx="5334462" cy="6858594"/>
          </a:xfrm>
          <a:prstGeom prst="rect">
            <a:avLst/>
          </a:prstGeom>
        </p:spPr>
      </p:pic>
    </p:spTree>
    <p:extLst>
      <p:ext uri="{BB962C8B-B14F-4D97-AF65-F5344CB8AC3E}">
        <p14:creationId xmlns:p14="http://schemas.microsoft.com/office/powerpoint/2010/main" val="40560243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0"/>
            <a:ext cx="7239000" cy="5570756"/>
          </a:xfrm>
          <a:prstGeom prst="rect">
            <a:avLst/>
          </a:prstGeom>
          <a:noFill/>
        </p:spPr>
        <p:txBody>
          <a:bodyPr wrap="square" rtlCol="0">
            <a:spAutoFit/>
          </a:bodyPr>
          <a:lstStyle/>
          <a:p>
            <a:r>
              <a:rPr lang="en-US" sz="2000" b="1" cap="small"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That was a good vote you had today.</a:t>
            </a:r>
          </a:p>
          <a:p>
            <a:r>
              <a:rPr lang="en-US" sz="1600" b="1" cap="small" dirty="0" smtClean="0">
                <a:solidFill>
                  <a:prstClr val="black"/>
                </a:solidFill>
              </a:rPr>
              <a:t>	Speaker </a:t>
            </a:r>
            <a:r>
              <a:rPr lang="en-US" sz="1600" b="1" cap="small" dirty="0">
                <a:solidFill>
                  <a:prstClr val="black"/>
                </a:solidFill>
              </a:rPr>
              <a:t>McCormack:</a:t>
            </a:r>
            <a:r>
              <a:rPr lang="en-US" sz="1600" dirty="0">
                <a:solidFill>
                  <a:prstClr val="black"/>
                </a:solidFill>
              </a:rPr>
              <a:t> Yes, it was very good. 414 to nothing; one present. What’d the Senate do?</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88 to 2. Morse and </a:t>
            </a:r>
            <a:r>
              <a:rPr lang="en-US" sz="1600" dirty="0" err="1">
                <a:solidFill>
                  <a:prstClr val="black"/>
                </a:solidFill>
              </a:rPr>
              <a:t>Gruening</a:t>
            </a:r>
            <a:r>
              <a:rPr lang="en-US" sz="1600" dirty="0">
                <a:solidFill>
                  <a:prstClr val="black"/>
                </a:solidFill>
              </a:rPr>
              <a:t>.</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I don’t understand </a:t>
            </a:r>
            <a:r>
              <a:rPr lang="en-US" sz="1600" dirty="0" err="1">
                <a:solidFill>
                  <a:prstClr val="black"/>
                </a:solidFill>
              </a:rPr>
              <a:t>Gruening</a:t>
            </a:r>
            <a:r>
              <a:rPr lang="en-US" sz="1600" dirty="0">
                <a:solidFill>
                  <a:prstClr val="black"/>
                </a:solidFill>
              </a:rPr>
              <a:t>.</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Oh, he’s no good. He’s worse than Morse. He’s just no good. I’ve spent millions on him up in Alaska [in reconstruction funds after the March 1964 Alaska earthquake]. He’s just no good.</a:t>
            </a:r>
          </a:p>
          <a:p>
            <a:r>
              <a:rPr lang="en-US" sz="1600" dirty="0" smtClean="0">
                <a:solidFill>
                  <a:prstClr val="black"/>
                </a:solidFill>
              </a:rPr>
              <a:t>	And </a:t>
            </a:r>
            <a:r>
              <a:rPr lang="en-US" sz="1600" dirty="0">
                <a:solidFill>
                  <a:prstClr val="black"/>
                </a:solidFill>
              </a:rPr>
              <a:t>Morse is just as undependable and erratic as he can be.</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I know that. But I can’t understand the other fellow.</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Say, I wanted to point out this little </a:t>
            </a:r>
            <a:r>
              <a:rPr lang="en-US" sz="1600" dirty="0" err="1">
                <a:solidFill>
                  <a:prstClr val="black"/>
                </a:solidFill>
              </a:rPr>
              <a:t>shitass</a:t>
            </a:r>
            <a:r>
              <a:rPr lang="en-US" sz="1600" dirty="0">
                <a:solidFill>
                  <a:prstClr val="black"/>
                </a:solidFill>
              </a:rPr>
              <a:t> [Ed] Foreman today got up and said that we [Johnson] acted impulsively by announcing that we had an answer on the way [to the Tonkin Gulf incidents] before the planes dropped their bombs.</a:t>
            </a:r>
          </a:p>
          <a:p>
            <a:r>
              <a:rPr lang="en-US" sz="1600" dirty="0">
                <a:solidFill>
                  <a:prstClr val="black"/>
                </a:solidFill>
              </a:rPr>
              <a:t>[</a:t>
            </a:r>
            <a:r>
              <a:rPr lang="en-US" sz="1600" i="1" dirty="0">
                <a:solidFill>
                  <a:prstClr val="black"/>
                </a:solidFill>
              </a:rPr>
              <a:t>Break</a:t>
            </a:r>
            <a:r>
              <a:rPr lang="en-US" sz="1600" dirty="0">
                <a:solidFill>
                  <a:prstClr val="black"/>
                </a:solidFill>
              </a:rPr>
              <a:t>.]</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It’s just a pure lie, and smokescreen.</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But he was booed two or three times. Tremendous booing on the Democratic side. He was—everybody knew he was just cheap and mean and contemptible. Well, you know what he is.</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Yeah. Yeah, he’s no good</a:t>
            </a:r>
            <a:r>
              <a:rPr lang="en-US" sz="1600" dirty="0" smtClean="0">
                <a:solidFill>
                  <a:prstClr val="black"/>
                </a:solidFill>
              </a:rPr>
              <a:t>.</a:t>
            </a:r>
          </a:p>
          <a:p>
            <a:endParaRPr lang="en-US" sz="1600" dirty="0">
              <a:solidFill>
                <a:prstClr val="black"/>
              </a:solidFill>
            </a:endParaRPr>
          </a:p>
          <a:p>
            <a:endParaRPr lang="en-US" sz="1600" dirty="0">
              <a:solidFill>
                <a:prstClr val="black"/>
              </a:solidFill>
            </a:endParaRPr>
          </a:p>
        </p:txBody>
      </p:sp>
      <p:pic>
        <p:nvPicPr>
          <p:cNvPr id="3" name="3--LBJ_McCormack_7Ag_reaction_to_TGR_vo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10400" y="5324535"/>
            <a:ext cx="609600" cy="609600"/>
          </a:xfrm>
          <a:prstGeom prst="rect">
            <a:avLst/>
          </a:prstGeom>
        </p:spPr>
      </p:pic>
    </p:spTree>
    <p:extLst>
      <p:ext uri="{BB962C8B-B14F-4D97-AF65-F5344CB8AC3E}">
        <p14:creationId xmlns:p14="http://schemas.microsoft.com/office/powerpoint/2010/main" val="3463054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63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www.nkpcommandos.com/sitebuilder/images/steel_tiger.barrel_roll-350x400.jpg"/>
          <p:cNvPicPr>
            <a:picLocks noChangeAspect="1" noChangeArrowheads="1"/>
          </p:cNvPicPr>
          <p:nvPr/>
        </p:nvPicPr>
        <p:blipFill>
          <a:blip r:embed="rId3" cstate="print"/>
          <a:srcRect/>
          <a:stretch>
            <a:fillRect/>
          </a:stretch>
        </p:blipFill>
        <p:spPr bwMode="auto">
          <a:xfrm>
            <a:off x="1952625" y="0"/>
            <a:ext cx="6000750" cy="6858000"/>
          </a:xfrm>
          <a:prstGeom prst="rect">
            <a:avLst/>
          </a:prstGeom>
          <a:noFill/>
        </p:spPr>
      </p:pic>
    </p:spTree>
    <p:extLst>
      <p:ext uri="{BB962C8B-B14F-4D97-AF65-F5344CB8AC3E}">
        <p14:creationId xmlns:p14="http://schemas.microsoft.com/office/powerpoint/2010/main" val="35012032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nwest.jpg"/>
          <p:cNvPicPr>
            <a:picLocks noChangeAspect="1"/>
          </p:cNvPicPr>
          <p:nvPr/>
        </p:nvPicPr>
        <p:blipFill>
          <a:blip r:embed="rId3" cstate="print"/>
          <a:stretch>
            <a:fillRect/>
          </a:stretch>
        </p:blipFill>
        <p:spPr>
          <a:xfrm>
            <a:off x="1403350" y="254000"/>
            <a:ext cx="6337300" cy="6350000"/>
          </a:xfrm>
          <a:prstGeom prst="rect">
            <a:avLst/>
          </a:prstGeom>
        </p:spPr>
      </p:pic>
    </p:spTree>
    <p:extLst>
      <p:ext uri="{BB962C8B-B14F-4D97-AF65-F5344CB8AC3E}">
        <p14:creationId xmlns:p14="http://schemas.microsoft.com/office/powerpoint/2010/main" val="33252259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21stcenturycicero.files.wordpress.com/2008/11/holbrooke-500.jpg"/>
          <p:cNvPicPr>
            <a:picLocks noChangeAspect="1" noChangeArrowheads="1"/>
          </p:cNvPicPr>
          <p:nvPr/>
        </p:nvPicPr>
        <p:blipFill>
          <a:blip r:embed="rId3" cstate="print"/>
          <a:srcRect/>
          <a:stretch>
            <a:fillRect/>
          </a:stretch>
        </p:blipFill>
        <p:spPr bwMode="auto">
          <a:xfrm>
            <a:off x="2267179" y="38330"/>
            <a:ext cx="4514621" cy="6819670"/>
          </a:xfrm>
          <a:prstGeom prst="rect">
            <a:avLst/>
          </a:prstGeom>
          <a:noFill/>
        </p:spPr>
      </p:pic>
    </p:spTree>
    <p:extLst>
      <p:ext uri="{BB962C8B-B14F-4D97-AF65-F5344CB8AC3E}">
        <p14:creationId xmlns:p14="http://schemas.microsoft.com/office/powerpoint/2010/main" val="31038310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illiam_Westmoreland.jpg"/>
          <p:cNvPicPr>
            <a:picLocks noChangeAspect="1"/>
          </p:cNvPicPr>
          <p:nvPr/>
        </p:nvPicPr>
        <p:blipFill>
          <a:blip r:embed="rId3" cstate="print"/>
          <a:stretch>
            <a:fillRect/>
          </a:stretch>
        </p:blipFill>
        <p:spPr>
          <a:xfrm>
            <a:off x="2278117" y="0"/>
            <a:ext cx="4587766" cy="6858000"/>
          </a:xfrm>
          <a:prstGeom prst="rect">
            <a:avLst/>
          </a:prstGeom>
        </p:spPr>
      </p:pic>
    </p:spTree>
    <p:extLst>
      <p:ext uri="{BB962C8B-B14F-4D97-AF65-F5344CB8AC3E}">
        <p14:creationId xmlns:p14="http://schemas.microsoft.com/office/powerpoint/2010/main" val="31115375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oops.PNG"/>
          <p:cNvPicPr>
            <a:picLocks noChangeAspect="1"/>
          </p:cNvPicPr>
          <p:nvPr/>
        </p:nvPicPr>
        <p:blipFill>
          <a:blip r:embed="rId3" cstate="print"/>
          <a:stretch>
            <a:fillRect/>
          </a:stretch>
        </p:blipFill>
        <p:spPr>
          <a:xfrm>
            <a:off x="107444" y="1828800"/>
            <a:ext cx="8929112" cy="3200399"/>
          </a:xfrm>
          <a:prstGeom prst="rect">
            <a:avLst/>
          </a:prstGeom>
        </p:spPr>
      </p:pic>
    </p:spTree>
    <p:extLst>
      <p:ext uri="{BB962C8B-B14F-4D97-AF65-F5344CB8AC3E}">
        <p14:creationId xmlns:p14="http://schemas.microsoft.com/office/powerpoint/2010/main" val="19483655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racematters.org/assets/WaltRostow.jpg"/>
          <p:cNvPicPr>
            <a:picLocks noChangeAspect="1" noChangeArrowheads="1"/>
          </p:cNvPicPr>
          <p:nvPr/>
        </p:nvPicPr>
        <p:blipFill>
          <a:blip r:embed="rId3" cstate="print"/>
          <a:srcRect/>
          <a:stretch>
            <a:fillRect/>
          </a:stretch>
        </p:blipFill>
        <p:spPr bwMode="auto">
          <a:xfrm>
            <a:off x="166616" y="432777"/>
            <a:ext cx="8824984" cy="5053623"/>
          </a:xfrm>
          <a:prstGeom prst="rect">
            <a:avLst/>
          </a:prstGeom>
          <a:noFill/>
        </p:spPr>
      </p:pic>
    </p:spTree>
    <p:extLst>
      <p:ext uri="{BB962C8B-B14F-4D97-AF65-F5344CB8AC3E}">
        <p14:creationId xmlns:p14="http://schemas.microsoft.com/office/powerpoint/2010/main" val="4690300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orge-mcgovern.jpg"/>
          <p:cNvPicPr>
            <a:picLocks noChangeAspect="1"/>
          </p:cNvPicPr>
          <p:nvPr/>
        </p:nvPicPr>
        <p:blipFill>
          <a:blip r:embed="rId3" cstate="print"/>
          <a:stretch>
            <a:fillRect/>
          </a:stretch>
        </p:blipFill>
        <p:spPr>
          <a:xfrm>
            <a:off x="24788" y="685800"/>
            <a:ext cx="3795156" cy="4870450"/>
          </a:xfrm>
          <a:prstGeom prst="rect">
            <a:avLst/>
          </a:prstGeom>
        </p:spPr>
      </p:pic>
      <p:pic>
        <p:nvPicPr>
          <p:cNvPr id="3" name="Picture 2"/>
          <p:cNvPicPr>
            <a:picLocks noChangeAspect="1"/>
          </p:cNvPicPr>
          <p:nvPr/>
        </p:nvPicPr>
        <p:blipFill>
          <a:blip r:embed="rId4"/>
          <a:stretch>
            <a:fillRect/>
          </a:stretch>
        </p:blipFill>
        <p:spPr>
          <a:xfrm>
            <a:off x="4767104" y="685801"/>
            <a:ext cx="4242703" cy="4870450"/>
          </a:xfrm>
          <a:prstGeom prst="rect">
            <a:avLst/>
          </a:prstGeom>
        </p:spPr>
      </p:pic>
    </p:spTree>
    <p:extLst>
      <p:ext uri="{BB962C8B-B14F-4D97-AF65-F5344CB8AC3E}">
        <p14:creationId xmlns:p14="http://schemas.microsoft.com/office/powerpoint/2010/main" val="16600140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cache1.asset-cache.net/xc/51035966.jpg?v=1&amp;c=IWSAsset&amp;k=2&amp;d=45B0EB3381F7834D5B782BFD2BC661A6582E9A6E81178EEEF908AE165451A805"/>
          <p:cNvPicPr>
            <a:picLocks noChangeAspect="1" noChangeArrowheads="1"/>
          </p:cNvPicPr>
          <p:nvPr/>
        </p:nvPicPr>
        <p:blipFill>
          <a:blip r:embed="rId3" cstate="print"/>
          <a:srcRect/>
          <a:stretch>
            <a:fillRect/>
          </a:stretch>
        </p:blipFill>
        <p:spPr bwMode="auto">
          <a:xfrm>
            <a:off x="487341" y="33258"/>
            <a:ext cx="8428059" cy="6824742"/>
          </a:xfrm>
          <a:prstGeom prst="rect">
            <a:avLst/>
          </a:prstGeom>
          <a:noFill/>
        </p:spPr>
      </p:pic>
    </p:spTree>
    <p:extLst>
      <p:ext uri="{BB962C8B-B14F-4D97-AF65-F5344CB8AC3E}">
        <p14:creationId xmlns:p14="http://schemas.microsoft.com/office/powerpoint/2010/main" val="14258757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ul hear.jpg"/>
          <p:cNvPicPr>
            <a:picLocks noChangeAspect="1"/>
          </p:cNvPicPr>
          <p:nvPr/>
        </p:nvPicPr>
        <p:blipFill>
          <a:blip r:embed="rId3" cstate="print"/>
          <a:stretch>
            <a:fillRect/>
          </a:stretch>
        </p:blipFill>
        <p:spPr>
          <a:xfrm>
            <a:off x="45720" y="533400"/>
            <a:ext cx="8936502" cy="5867400"/>
          </a:xfrm>
          <a:prstGeom prst="rect">
            <a:avLst/>
          </a:prstGeom>
        </p:spPr>
      </p:pic>
    </p:spTree>
    <p:extLst>
      <p:ext uri="{BB962C8B-B14F-4D97-AF65-F5344CB8AC3E}">
        <p14:creationId xmlns:p14="http://schemas.microsoft.com/office/powerpoint/2010/main" val="13275711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04800"/>
            <a:ext cx="7239000" cy="5355312"/>
          </a:xfrm>
          <a:prstGeom prst="rect">
            <a:avLst/>
          </a:prstGeom>
          <a:noFill/>
        </p:spPr>
        <p:txBody>
          <a:bodyPr wrap="square" rtlCol="0">
            <a:spAutoFit/>
          </a:bodyPr>
          <a:lstStyle/>
          <a:p>
            <a:r>
              <a:rPr lang="en-US" sz="2000" b="1" cap="small" dirty="0" smtClean="0">
                <a:solidFill>
                  <a:prstClr val="black"/>
                </a:solidFill>
              </a:rPr>
              <a:t>	</a:t>
            </a:r>
            <a:r>
              <a:rPr lang="en-US" sz="1600" b="1" cap="small" dirty="0" smtClean="0">
                <a:solidFill>
                  <a:prstClr val="black"/>
                </a:solidFill>
              </a:rPr>
              <a:t>President Johnson</a:t>
            </a:r>
            <a:r>
              <a:rPr lang="en-US" sz="1600" dirty="0" smtClean="0">
                <a:solidFill>
                  <a:prstClr val="black"/>
                </a:solidFill>
              </a:rPr>
              <a:t>: What they [adherents to the Bull Fulbright line on Vietnam] really think is that we oughtn’t to be there, and we ought to get out.</a:t>
            </a:r>
          </a:p>
          <a:p>
            <a:r>
              <a:rPr lang="en-US" sz="1600" dirty="0" smtClean="0">
                <a:solidFill>
                  <a:prstClr val="black"/>
                </a:solidFill>
              </a:rPr>
              <a:t>	Well, I know we oughtn’t to be there, but I can’t get out. I just can’t be the architect of surrender. And don’t see—I’m trying every way in the world I can to find a way to . . . thing.</a:t>
            </a:r>
          </a:p>
          <a:p>
            <a:r>
              <a:rPr lang="en-US" sz="1600" dirty="0" smtClean="0">
                <a:solidFill>
                  <a:prstClr val="black"/>
                </a:solidFill>
              </a:rPr>
              <a:t>	But they [the North Vietnamese] don’t have the pressure to bring them to the table as of yet. We don’t know whether they ever will.</a:t>
            </a:r>
          </a:p>
          <a:p>
            <a:r>
              <a:rPr lang="en-US" sz="1600" dirty="0" smtClean="0">
                <a:solidFill>
                  <a:prstClr val="black"/>
                </a:solidFill>
              </a:rPr>
              <a:t>	I’m willing to do damn near anything. If I told you what I was willing to do, I wouldn’t have any program. [Senate Minority Leader Everett] Dirksen wouldn’t give me a dollar to operate the war. I just can’t operate in a glass bowl with all these things. But I’m willing to do nearly anything a human can do, if I can do it with any honor at all. But . . .</a:t>
            </a:r>
          </a:p>
          <a:p>
            <a:r>
              <a:rPr lang="en-US" sz="1600" dirty="0" smtClean="0">
                <a:solidFill>
                  <a:prstClr val="black"/>
                </a:solidFill>
              </a:rPr>
              <a:t>	They started with me on Diem, you remember?</a:t>
            </a:r>
          </a:p>
          <a:p>
            <a:r>
              <a:rPr lang="en-US" sz="1600" b="1" cap="small" dirty="0" smtClean="0">
                <a:solidFill>
                  <a:prstClr val="black"/>
                </a:solidFill>
              </a:rPr>
              <a:t>	Eugene McCarthy:</a:t>
            </a:r>
            <a:r>
              <a:rPr lang="en-US" sz="1600" dirty="0" smtClean="0">
                <a:solidFill>
                  <a:prstClr val="black"/>
                </a:solidFill>
              </a:rPr>
              <a:t> Yeah.</a:t>
            </a:r>
          </a:p>
          <a:p>
            <a:r>
              <a:rPr lang="en-US" sz="1600" b="1" cap="small" dirty="0" smtClean="0">
                <a:solidFill>
                  <a:prstClr val="black"/>
                </a:solidFill>
              </a:rPr>
              <a:t>	President Johnson</a:t>
            </a:r>
            <a:r>
              <a:rPr lang="en-US" sz="1600" dirty="0" smtClean="0">
                <a:solidFill>
                  <a:prstClr val="black"/>
                </a:solidFill>
              </a:rPr>
              <a:t>: That he was corrupt and he ought to be killed. So we killed him. We all got together and got a goddamned bunch of thugs and we went in and assassinated him. Now, we’ve really had no political stability since then.</a:t>
            </a:r>
          </a:p>
          <a:p>
            <a:r>
              <a:rPr lang="en-US" sz="1600" b="1" cap="small" dirty="0" smtClean="0">
                <a:solidFill>
                  <a:prstClr val="black"/>
                </a:solidFill>
              </a:rPr>
              <a:t>	McCarthy:</a:t>
            </a:r>
            <a:r>
              <a:rPr lang="en-US" sz="1600" dirty="0" smtClean="0">
                <a:solidFill>
                  <a:prstClr val="black"/>
                </a:solidFill>
              </a:rPr>
              <a:t> Yeah.</a:t>
            </a:r>
          </a:p>
          <a:p>
            <a:endParaRPr lang="en-US" sz="1600" dirty="0">
              <a:solidFill>
                <a:prstClr val="black"/>
              </a:solidFill>
            </a:endParaRPr>
          </a:p>
          <a:p>
            <a:endParaRPr lang="en-US" sz="1600" dirty="0" smtClean="0">
              <a:solidFill>
                <a:prstClr val="black"/>
              </a:solidFill>
            </a:endParaRPr>
          </a:p>
          <a:p>
            <a:endParaRPr lang="en-US" dirty="0">
              <a:solidFill>
                <a:prstClr val="black"/>
              </a:solidFill>
            </a:endParaRPr>
          </a:p>
        </p:txBody>
      </p:sp>
      <p:pic>
        <p:nvPicPr>
          <p:cNvPr id="3" name="2--lbj--mccarthyv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10400" y="5486400"/>
            <a:ext cx="609600" cy="609600"/>
          </a:xfrm>
          <a:prstGeom prst="rect">
            <a:avLst/>
          </a:prstGeom>
        </p:spPr>
      </p:pic>
    </p:spTree>
    <p:extLst>
      <p:ext uri="{BB962C8B-B14F-4D97-AF65-F5344CB8AC3E}">
        <p14:creationId xmlns:p14="http://schemas.microsoft.com/office/powerpoint/2010/main" val="42875802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6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smh.com.au/ffximage/2006/01/05/conscription6106_narrowweb__300x305,0.jpg"/>
          <p:cNvPicPr>
            <a:picLocks noChangeAspect="1" noChangeArrowheads="1"/>
          </p:cNvPicPr>
          <p:nvPr/>
        </p:nvPicPr>
        <p:blipFill>
          <a:blip r:embed="rId3" cstate="print"/>
          <a:srcRect/>
          <a:stretch>
            <a:fillRect/>
          </a:stretch>
        </p:blipFill>
        <p:spPr bwMode="auto">
          <a:xfrm>
            <a:off x="1640797" y="152400"/>
            <a:ext cx="6295869" cy="6400800"/>
          </a:xfrm>
          <a:prstGeom prst="rect">
            <a:avLst/>
          </a:prstGeom>
          <a:noFill/>
        </p:spPr>
      </p:pic>
    </p:spTree>
    <p:extLst>
      <p:ext uri="{BB962C8B-B14F-4D97-AF65-F5344CB8AC3E}">
        <p14:creationId xmlns:p14="http://schemas.microsoft.com/office/powerpoint/2010/main" val="37505391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26-66_demo.jpg"/>
          <p:cNvPicPr>
            <a:picLocks noChangeAspect="1"/>
          </p:cNvPicPr>
          <p:nvPr/>
        </p:nvPicPr>
        <p:blipFill>
          <a:blip r:embed="rId3" cstate="print"/>
          <a:stretch>
            <a:fillRect/>
          </a:stretch>
        </p:blipFill>
        <p:spPr>
          <a:xfrm>
            <a:off x="-41286" y="457200"/>
            <a:ext cx="9111240" cy="6019800"/>
          </a:xfrm>
          <a:prstGeom prst="rect">
            <a:avLst/>
          </a:prstGeom>
        </p:spPr>
      </p:pic>
    </p:spTree>
    <p:extLst>
      <p:ext uri="{BB962C8B-B14F-4D97-AF65-F5344CB8AC3E}">
        <p14:creationId xmlns:p14="http://schemas.microsoft.com/office/powerpoint/2010/main" val="26063690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17" y="609600"/>
            <a:ext cx="8969374"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82548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wenstein.jpg"/>
          <p:cNvPicPr>
            <a:picLocks noChangeAspect="1"/>
          </p:cNvPicPr>
          <p:nvPr/>
        </p:nvPicPr>
        <p:blipFill>
          <a:blip r:embed="rId3" cstate="print"/>
          <a:stretch>
            <a:fillRect/>
          </a:stretch>
        </p:blipFill>
        <p:spPr>
          <a:xfrm>
            <a:off x="2314575" y="600075"/>
            <a:ext cx="4514850" cy="5657850"/>
          </a:xfrm>
          <a:prstGeom prst="rect">
            <a:avLst/>
          </a:prstGeom>
        </p:spPr>
      </p:pic>
    </p:spTree>
    <p:extLst>
      <p:ext uri="{BB962C8B-B14F-4D97-AF65-F5344CB8AC3E}">
        <p14:creationId xmlns:p14="http://schemas.microsoft.com/office/powerpoint/2010/main" val="42479748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fkharlem.jpg"/>
          <p:cNvPicPr>
            <a:picLocks noChangeAspect="1"/>
          </p:cNvPicPr>
          <p:nvPr/>
        </p:nvPicPr>
        <p:blipFill>
          <a:blip r:embed="rId3" cstate="print"/>
          <a:stretch>
            <a:fillRect/>
          </a:stretch>
        </p:blipFill>
        <p:spPr>
          <a:xfrm>
            <a:off x="747712" y="276225"/>
            <a:ext cx="7648575" cy="6305550"/>
          </a:xfrm>
          <a:prstGeom prst="rect">
            <a:avLst/>
          </a:prstGeom>
        </p:spPr>
      </p:pic>
    </p:spTree>
    <p:extLst>
      <p:ext uri="{BB962C8B-B14F-4D97-AF65-F5344CB8AC3E}">
        <p14:creationId xmlns:p14="http://schemas.microsoft.com/office/powerpoint/2010/main" val="7006109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jpg"/>
          <p:cNvPicPr>
            <a:picLocks noChangeAspect="1"/>
          </p:cNvPicPr>
          <p:nvPr/>
        </p:nvPicPr>
        <p:blipFill>
          <a:blip r:embed="rId3" cstate="print"/>
          <a:stretch>
            <a:fillRect/>
          </a:stretch>
        </p:blipFill>
        <p:spPr>
          <a:xfrm>
            <a:off x="231493" y="0"/>
            <a:ext cx="8681013" cy="6858000"/>
          </a:xfrm>
          <a:prstGeom prst="rect">
            <a:avLst/>
          </a:prstGeom>
        </p:spPr>
      </p:pic>
    </p:spTree>
    <p:extLst>
      <p:ext uri="{BB962C8B-B14F-4D97-AF65-F5344CB8AC3E}">
        <p14:creationId xmlns:p14="http://schemas.microsoft.com/office/powerpoint/2010/main" val="20016008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0"/>
            <a:ext cx="5429250" cy="6947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8998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66" y="137159"/>
            <a:ext cx="9122834" cy="6568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4372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port from Vietnam (196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5800" y="152400"/>
            <a:ext cx="7975600" cy="5981700"/>
          </a:xfrm>
          <a:prstGeom prst="rect">
            <a:avLst/>
          </a:prstGeom>
        </p:spPr>
      </p:pic>
    </p:spTree>
    <p:extLst>
      <p:ext uri="{BB962C8B-B14F-4D97-AF65-F5344CB8AC3E}">
        <p14:creationId xmlns:p14="http://schemas.microsoft.com/office/powerpoint/2010/main" val="21642192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graphics-cu-clean4gene.jpg"/>
          <p:cNvPicPr>
            <a:picLocks noChangeAspect="1"/>
          </p:cNvPicPr>
          <p:nvPr/>
        </p:nvPicPr>
        <p:blipFill>
          <a:blip r:embed="rId3" cstate="print"/>
          <a:stretch>
            <a:fillRect/>
          </a:stretch>
        </p:blipFill>
        <p:spPr>
          <a:xfrm>
            <a:off x="1266743" y="990600"/>
            <a:ext cx="6952435" cy="4648200"/>
          </a:xfrm>
          <a:prstGeom prst="rect">
            <a:avLst/>
          </a:prstGeom>
        </p:spPr>
      </p:pic>
    </p:spTree>
    <p:extLst>
      <p:ext uri="{BB962C8B-B14F-4D97-AF65-F5344CB8AC3E}">
        <p14:creationId xmlns:p14="http://schemas.microsoft.com/office/powerpoint/2010/main" val="25957692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570" y="303630"/>
            <a:ext cx="8380430" cy="6249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40432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jpg"/>
          <p:cNvPicPr>
            <a:picLocks noChangeAspect="1"/>
          </p:cNvPicPr>
          <p:nvPr/>
        </p:nvPicPr>
        <p:blipFill>
          <a:blip r:embed="rId3" cstate="print"/>
          <a:stretch>
            <a:fillRect/>
          </a:stretch>
        </p:blipFill>
        <p:spPr>
          <a:xfrm>
            <a:off x="933051" y="39928"/>
            <a:ext cx="7067949" cy="6818072"/>
          </a:xfrm>
          <a:prstGeom prst="rect">
            <a:avLst/>
          </a:prstGeom>
        </p:spPr>
      </p:pic>
    </p:spTree>
    <p:extLst>
      <p:ext uri="{BB962C8B-B14F-4D97-AF65-F5344CB8AC3E}">
        <p14:creationId xmlns:p14="http://schemas.microsoft.com/office/powerpoint/2010/main" val="22257028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28600"/>
            <a:ext cx="7924800" cy="6324808"/>
          </a:xfrm>
          <a:prstGeom prst="rect">
            <a:avLst/>
          </a:prstGeom>
          <a:noFill/>
        </p:spPr>
        <p:txBody>
          <a:bodyPr wrap="square" rtlCol="0">
            <a:spAutoFit/>
          </a:bodyPr>
          <a:lstStyle/>
          <a:p>
            <a:r>
              <a:rPr lang="en-US" sz="1500" b="1" cap="small" dirty="0" smtClean="0">
                <a:solidFill>
                  <a:prstClr val="black"/>
                </a:solidFill>
              </a:rPr>
              <a:t>           	President </a:t>
            </a:r>
            <a:r>
              <a:rPr lang="en-US" sz="1500" b="1" cap="small" dirty="0">
                <a:solidFill>
                  <a:prstClr val="black"/>
                </a:solidFill>
              </a:rPr>
              <a:t>Johnson:</a:t>
            </a:r>
            <a:r>
              <a:rPr lang="en-US" sz="1500" dirty="0">
                <a:solidFill>
                  <a:prstClr val="black"/>
                </a:solidFill>
              </a:rPr>
              <a:t> The cold hard facts are we do not have control [in Vietnam], and [Eugene] McCarthy doesn’t, and Bobby doesn’t, and no one else does </a:t>
            </a:r>
            <a:r>
              <a:rPr lang="en-US" sz="1500" i="1" dirty="0">
                <a:solidFill>
                  <a:prstClr val="black"/>
                </a:solidFill>
              </a:rPr>
              <a:t>at this stage</a:t>
            </a:r>
            <a:r>
              <a:rPr lang="en-US" sz="1500" dirty="0">
                <a:solidFill>
                  <a:prstClr val="black"/>
                </a:solidFill>
              </a:rPr>
              <a:t>, unless and until they [the North Vietnamese] see that this second wave of theirs—we have their documents; we know what their plans are—is not successful.</a:t>
            </a:r>
          </a:p>
          <a:p>
            <a:r>
              <a:rPr lang="en-US" sz="1500" dirty="0" smtClean="0">
                <a:solidFill>
                  <a:prstClr val="black"/>
                </a:solidFill>
              </a:rPr>
              <a:t>         	Now</a:t>
            </a:r>
            <a:r>
              <a:rPr lang="en-US" sz="1500" dirty="0">
                <a:solidFill>
                  <a:prstClr val="black"/>
                </a:solidFill>
              </a:rPr>
              <a:t>, I can’t get out and promise that they’re not going to . . . There is no question but that their attitude is harder. They just do not want to talk. And I guess it’s like you [the UAW] are when you are negotiating, and you’ve got the upper hand, and they’ve got to come to you—they can’t pee a drop without you. I think that’s the position they’re [the North Vietnamese] in.</a:t>
            </a:r>
          </a:p>
          <a:p>
            <a:r>
              <a:rPr lang="en-US" sz="1500" dirty="0" smtClean="0">
                <a:solidFill>
                  <a:prstClr val="black"/>
                </a:solidFill>
              </a:rPr>
              <a:t>        	They’re </a:t>
            </a:r>
            <a:r>
              <a:rPr lang="en-US" sz="1500" dirty="0">
                <a:solidFill>
                  <a:prstClr val="black"/>
                </a:solidFill>
              </a:rPr>
              <a:t>being well-supported. They’re not hurting. We’re not destroying anything they’ve got. We’re not invading ‘</a:t>
            </a:r>
            <a:r>
              <a:rPr lang="en-US" sz="1500" dirty="0" err="1">
                <a:solidFill>
                  <a:prstClr val="black"/>
                </a:solidFill>
              </a:rPr>
              <a:t>em</a:t>
            </a:r>
            <a:r>
              <a:rPr lang="en-US" sz="1500" dirty="0">
                <a:solidFill>
                  <a:prstClr val="black"/>
                </a:solidFill>
              </a:rPr>
              <a:t>. We’re not trying to capture them, we’re not taking their cities, we’re not killing their civilians. When we hit a target in North Vietnam—we’re hitting damn few. Last year, we had 6½ months that we had a complete pause at both Hanoi and </a:t>
            </a:r>
            <a:r>
              <a:rPr lang="en-US" sz="1500" dirty="0" smtClean="0">
                <a:solidFill>
                  <a:prstClr val="black"/>
                </a:solidFill>
              </a:rPr>
              <a:t>Haiphong.</a:t>
            </a:r>
          </a:p>
          <a:p>
            <a:r>
              <a:rPr lang="en-US" sz="1500" dirty="0">
                <a:solidFill>
                  <a:prstClr val="black"/>
                </a:solidFill>
              </a:rPr>
              <a:t>	</a:t>
            </a:r>
            <a:r>
              <a:rPr lang="en-US" sz="1500" dirty="0" smtClean="0">
                <a:solidFill>
                  <a:prstClr val="black"/>
                </a:solidFill>
              </a:rPr>
              <a:t>I </a:t>
            </a:r>
            <a:r>
              <a:rPr lang="en-US" sz="1500" dirty="0">
                <a:solidFill>
                  <a:prstClr val="black"/>
                </a:solidFill>
              </a:rPr>
              <a:t>can’t stress </a:t>
            </a:r>
            <a:r>
              <a:rPr lang="en-US" sz="1500" i="1" dirty="0">
                <a:solidFill>
                  <a:prstClr val="black"/>
                </a:solidFill>
              </a:rPr>
              <a:t>those</a:t>
            </a:r>
            <a:r>
              <a:rPr lang="en-US" sz="1500" dirty="0">
                <a:solidFill>
                  <a:prstClr val="black"/>
                </a:solidFill>
              </a:rPr>
              <a:t> things. Because when I do, I get every hawk in the country who thinks I’m not doing enough. And they want me to take out Haiphong immediately—and when I do, I take out a Russian ship, and I got a lot more problems.</a:t>
            </a:r>
          </a:p>
          <a:p>
            <a:r>
              <a:rPr lang="en-US" sz="1500" dirty="0">
                <a:solidFill>
                  <a:prstClr val="black"/>
                </a:solidFill>
              </a:rPr>
              <a:t>	Now, when you look at these plans, there’s not much [that] anybody’s got to do. They [McCarthy and Kennedy] say they don’t want withdrawal; they say they don’t want surrender. McCarthy said he wants negotiation. Well, </a:t>
            </a:r>
            <a:r>
              <a:rPr lang="en-US" sz="1500" dirty="0" err="1">
                <a:solidFill>
                  <a:prstClr val="black"/>
                </a:solidFill>
              </a:rPr>
              <a:t>goddamnit</a:t>
            </a:r>
            <a:r>
              <a:rPr lang="en-US" sz="1500" dirty="0">
                <a:solidFill>
                  <a:prstClr val="black"/>
                </a:solidFill>
              </a:rPr>
              <a:t>, we do, too!</a:t>
            </a:r>
          </a:p>
          <a:p>
            <a:r>
              <a:rPr lang="en-US" sz="1500" b="1" cap="small" dirty="0">
                <a:solidFill>
                  <a:prstClr val="black"/>
                </a:solidFill>
              </a:rPr>
              <a:t>	Walter Reuther:</a:t>
            </a:r>
            <a:r>
              <a:rPr lang="en-US" sz="1500" dirty="0">
                <a:solidFill>
                  <a:prstClr val="black"/>
                </a:solidFill>
              </a:rPr>
              <a:t> Surely.</a:t>
            </a:r>
          </a:p>
          <a:p>
            <a:r>
              <a:rPr lang="en-US" sz="1500" b="1" cap="small" dirty="0">
                <a:solidFill>
                  <a:prstClr val="black"/>
                </a:solidFill>
              </a:rPr>
              <a:t>	President Johnson:</a:t>
            </a:r>
            <a:r>
              <a:rPr lang="en-US" sz="1500" dirty="0">
                <a:solidFill>
                  <a:prstClr val="black"/>
                </a:solidFill>
              </a:rPr>
              <a:t> But we have the responsibility.</a:t>
            </a:r>
          </a:p>
          <a:p>
            <a:r>
              <a:rPr lang="en-US" sz="1500" dirty="0">
                <a:solidFill>
                  <a:prstClr val="black"/>
                </a:solidFill>
              </a:rPr>
              <a:t>	Now, you’ve got to be responsible, too. And I know your [union] board will give you hell; and I get hell from all of my people all the time. But this is a period and a time—these boys can’t get this nomination. They’re not going to get it. We’re going to take these states, and they’re not going to come close to it. They’ll win some primaries, because I don’t have much time to make calls like this</a:t>
            </a:r>
            <a:r>
              <a:rPr lang="en-US" sz="1500" dirty="0" smtClean="0">
                <a:solidFill>
                  <a:prstClr val="black"/>
                </a:solidFill>
              </a:rPr>
              <a:t>.</a:t>
            </a:r>
          </a:p>
          <a:p>
            <a:endParaRPr lang="en-US" sz="1500" dirty="0">
              <a:solidFill>
                <a:prstClr val="black"/>
              </a:solidFill>
            </a:endParaRPr>
          </a:p>
          <a:p>
            <a:endParaRPr lang="en-US" sz="1500" dirty="0">
              <a:solidFill>
                <a:prstClr val="black"/>
              </a:solidFill>
            </a:endParaRPr>
          </a:p>
        </p:txBody>
      </p:sp>
      <p:pic>
        <p:nvPicPr>
          <p:cNvPr id="3" name="lbj-reuther-cli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91400" y="5791200"/>
            <a:ext cx="609600" cy="609600"/>
          </a:xfrm>
          <a:prstGeom prst="rect">
            <a:avLst/>
          </a:prstGeom>
        </p:spPr>
      </p:pic>
    </p:spTree>
    <p:extLst>
      <p:ext uri="{BB962C8B-B14F-4D97-AF65-F5344CB8AC3E}">
        <p14:creationId xmlns:p14="http://schemas.microsoft.com/office/powerpoint/2010/main" val="18711152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34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xon agnew.jpg"/>
          <p:cNvPicPr>
            <a:picLocks noChangeAspect="1"/>
          </p:cNvPicPr>
          <p:nvPr/>
        </p:nvPicPr>
        <p:blipFill>
          <a:blip r:embed="rId3" cstate="print"/>
          <a:stretch>
            <a:fillRect/>
          </a:stretch>
        </p:blipFill>
        <p:spPr>
          <a:xfrm>
            <a:off x="2247254" y="0"/>
            <a:ext cx="4649492" cy="6858000"/>
          </a:xfrm>
          <a:prstGeom prst="rect">
            <a:avLst/>
          </a:prstGeom>
        </p:spPr>
      </p:pic>
    </p:spTree>
    <p:extLst>
      <p:ext uri="{BB962C8B-B14F-4D97-AF65-F5344CB8AC3E}">
        <p14:creationId xmlns:p14="http://schemas.microsoft.com/office/powerpoint/2010/main" val="4824644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campaignrhetoric.files.wordpress.com/2011/05/hubert-humphrey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836"/>
            <a:ext cx="4114800" cy="46759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31309" y="3997102"/>
            <a:ext cx="9112691" cy="2823257"/>
          </a:xfrm>
          <a:prstGeom prst="rect">
            <a:avLst/>
          </a:prstGeom>
        </p:spPr>
      </p:pic>
    </p:spTree>
    <p:extLst>
      <p:ext uri="{BB962C8B-B14F-4D97-AF65-F5344CB8AC3E}">
        <p14:creationId xmlns:p14="http://schemas.microsoft.com/office/powerpoint/2010/main" val="41034447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radcliffe.harvard.edu/sites/radcliffe.harvard.edu/files/styles/collection_exhibit_item/public/field_item_image/collection_exhibit_item/W632992_1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5258" y="176610"/>
            <a:ext cx="5183741" cy="6452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02127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153400" cy="7185094"/>
          </a:xfrm>
          <a:prstGeom prst="rect">
            <a:avLst/>
          </a:prstGeom>
          <a:noFill/>
        </p:spPr>
        <p:txBody>
          <a:bodyPr wrap="square" rtlCol="0">
            <a:spAutoFit/>
          </a:bodyPr>
          <a:lstStyle/>
          <a:p>
            <a:r>
              <a:rPr lang="en-US" dirty="0" smtClean="0">
                <a:solidFill>
                  <a:prstClr val="black"/>
                </a:solidFill>
              </a:rPr>
              <a:t> 	</a:t>
            </a:r>
            <a:r>
              <a:rPr lang="en-US" sz="1300" b="1" cap="small" dirty="0" smtClean="0">
                <a:solidFill>
                  <a:prstClr val="black"/>
                </a:solidFill>
              </a:rPr>
              <a:t>President Johnson</a:t>
            </a:r>
            <a:r>
              <a:rPr lang="en-US" sz="1300" dirty="0" smtClean="0">
                <a:solidFill>
                  <a:prstClr val="black"/>
                </a:solidFill>
              </a:rPr>
              <a:t>: Now, I’m reading their hand, Everett. I don’t want to get this in the campaign. </a:t>
            </a:r>
          </a:p>
          <a:p>
            <a:r>
              <a:rPr lang="en-US" sz="1300" dirty="0" smtClean="0">
                <a:solidFill>
                  <a:prstClr val="black"/>
                </a:solidFill>
              </a:rPr>
              <a:t> 	</a:t>
            </a:r>
            <a:r>
              <a:rPr lang="en-US" sz="1300" b="1" cap="small" dirty="0" smtClean="0">
                <a:solidFill>
                  <a:prstClr val="black"/>
                </a:solidFill>
              </a:rPr>
              <a:t>Everett Dirksen:</a:t>
            </a:r>
            <a:r>
              <a:rPr lang="en-US" sz="1300" dirty="0" smtClean="0">
                <a:solidFill>
                  <a:prstClr val="black"/>
                </a:solidFill>
              </a:rPr>
              <a:t> That’s right. </a:t>
            </a:r>
          </a:p>
          <a:p>
            <a:r>
              <a:rPr lang="en-US" sz="1300" dirty="0" smtClean="0">
                <a:solidFill>
                  <a:prstClr val="black"/>
                </a:solidFill>
              </a:rPr>
              <a:t> 	</a:t>
            </a:r>
            <a:r>
              <a:rPr lang="en-US" sz="1300" b="1" cap="small" dirty="0" smtClean="0">
                <a:solidFill>
                  <a:prstClr val="black"/>
                </a:solidFill>
              </a:rPr>
              <a:t>President Johnson</a:t>
            </a:r>
            <a:r>
              <a:rPr lang="en-US" sz="1300" dirty="0" smtClean="0">
                <a:solidFill>
                  <a:prstClr val="black"/>
                </a:solidFill>
              </a:rPr>
              <a:t> And they oughtn’t to be doing this. This is treason. </a:t>
            </a:r>
          </a:p>
          <a:p>
            <a:r>
              <a:rPr lang="en-US" sz="1300" dirty="0" smtClean="0">
                <a:solidFill>
                  <a:prstClr val="black"/>
                </a:solidFill>
              </a:rPr>
              <a:t> 	</a:t>
            </a:r>
            <a:r>
              <a:rPr lang="en-US" sz="1300" b="1" cap="small" dirty="0" smtClean="0">
                <a:solidFill>
                  <a:prstClr val="black"/>
                </a:solidFill>
              </a:rPr>
              <a:t>Dirksen:</a:t>
            </a:r>
            <a:r>
              <a:rPr lang="en-US" sz="1300" dirty="0" smtClean="0">
                <a:solidFill>
                  <a:prstClr val="black"/>
                </a:solidFill>
              </a:rPr>
              <a:t> I know. </a:t>
            </a:r>
          </a:p>
          <a:p>
            <a:r>
              <a:rPr lang="en-US" sz="1300" dirty="0" smtClean="0">
                <a:solidFill>
                  <a:prstClr val="black"/>
                </a:solidFill>
              </a:rPr>
              <a:t> [</a:t>
            </a:r>
            <a:r>
              <a:rPr lang="en-US" sz="1300" i="1" dirty="0" smtClean="0">
                <a:solidFill>
                  <a:prstClr val="black"/>
                </a:solidFill>
              </a:rPr>
              <a:t>Break.</a:t>
            </a:r>
            <a:r>
              <a:rPr lang="en-US" sz="1300" dirty="0" smtClean="0">
                <a:solidFill>
                  <a:prstClr val="black"/>
                </a:solidFill>
              </a:rPr>
              <a:t>]</a:t>
            </a:r>
          </a:p>
          <a:p>
            <a:r>
              <a:rPr lang="en-US" sz="1300" dirty="0" smtClean="0">
                <a:solidFill>
                  <a:prstClr val="black"/>
                </a:solidFill>
              </a:rPr>
              <a:t> 	</a:t>
            </a:r>
            <a:r>
              <a:rPr lang="en-US" sz="1300" b="1" cap="small" dirty="0" smtClean="0">
                <a:solidFill>
                  <a:prstClr val="black"/>
                </a:solidFill>
              </a:rPr>
              <a:t>President Johnson</a:t>
            </a:r>
            <a:r>
              <a:rPr lang="en-US" sz="1300" dirty="0" smtClean="0">
                <a:solidFill>
                  <a:prstClr val="black"/>
                </a:solidFill>
              </a:rPr>
              <a:t>: [</a:t>
            </a:r>
            <a:r>
              <a:rPr lang="en-US" sz="1300" i="1" dirty="0" smtClean="0">
                <a:solidFill>
                  <a:prstClr val="black"/>
                </a:solidFill>
              </a:rPr>
              <a:t>with Dirksen assenting</a:t>
            </a:r>
            <a:r>
              <a:rPr lang="en-US" sz="1300" dirty="0" smtClean="0">
                <a:solidFill>
                  <a:prstClr val="black"/>
                </a:solidFill>
              </a:rPr>
              <a:t>] Now, I can identify ‘</a:t>
            </a:r>
            <a:r>
              <a:rPr lang="en-US" sz="1300" dirty="0" err="1" smtClean="0">
                <a:solidFill>
                  <a:prstClr val="black"/>
                </a:solidFill>
              </a:rPr>
              <a:t>em</a:t>
            </a:r>
            <a:r>
              <a:rPr lang="en-US" sz="1300" dirty="0" smtClean="0">
                <a:solidFill>
                  <a:prstClr val="black"/>
                </a:solidFill>
              </a:rPr>
              <a:t>, because I know who’s doing this. I don’t want to identify it. I think it would shock America if a principal candidate was playing with a source like this on a matter this important.</a:t>
            </a:r>
          </a:p>
          <a:p>
            <a:r>
              <a:rPr lang="en-US" sz="1300" dirty="0" smtClean="0">
                <a:solidFill>
                  <a:prstClr val="black"/>
                </a:solidFill>
              </a:rPr>
              <a:t> 	I don’t want to do that. But if they’re going to put this kind of stuff out, they ought to know that we know what they’re doing. I know who they’re talking to, and I know what they’re saying. </a:t>
            </a:r>
          </a:p>
          <a:p>
            <a:r>
              <a:rPr lang="en-US" sz="1300" dirty="0" smtClean="0">
                <a:solidFill>
                  <a:prstClr val="black"/>
                </a:solidFill>
              </a:rPr>
              <a:t>	Well, now, what do you think we ought to do about it? </a:t>
            </a:r>
          </a:p>
          <a:p>
            <a:r>
              <a:rPr lang="en-US" sz="1300" dirty="0" smtClean="0">
                <a:solidFill>
                  <a:prstClr val="black"/>
                </a:solidFill>
              </a:rPr>
              <a:t> 	</a:t>
            </a:r>
            <a:r>
              <a:rPr lang="en-US" sz="1300" b="1" cap="small" dirty="0" smtClean="0">
                <a:solidFill>
                  <a:prstClr val="black"/>
                </a:solidFill>
              </a:rPr>
              <a:t>Dirksen:</a:t>
            </a:r>
            <a:r>
              <a:rPr lang="en-US" sz="1300" dirty="0" smtClean="0">
                <a:solidFill>
                  <a:prstClr val="black"/>
                </a:solidFill>
              </a:rPr>
              <a:t> I better get in touch with him, I think, and tell him about it. </a:t>
            </a:r>
          </a:p>
          <a:p>
            <a:r>
              <a:rPr lang="en-US" sz="1300" dirty="0" smtClean="0">
                <a:solidFill>
                  <a:prstClr val="black"/>
                </a:solidFill>
              </a:rPr>
              <a:t> 	</a:t>
            </a:r>
            <a:r>
              <a:rPr lang="en-US" sz="1300" b="1" cap="small" dirty="0" smtClean="0">
                <a:solidFill>
                  <a:prstClr val="black"/>
                </a:solidFill>
              </a:rPr>
              <a:t>President Johnson</a:t>
            </a:r>
            <a:r>
              <a:rPr lang="en-US" sz="1300" dirty="0" smtClean="0">
                <a:solidFill>
                  <a:prstClr val="black"/>
                </a:solidFill>
              </a:rPr>
              <a:t>: I think you better tell him that </a:t>
            </a:r>
            <a:r>
              <a:rPr lang="en-US" sz="1300" i="1" dirty="0" smtClean="0">
                <a:solidFill>
                  <a:prstClr val="black"/>
                </a:solidFill>
              </a:rPr>
              <a:t>his</a:t>
            </a:r>
            <a:r>
              <a:rPr lang="en-US" sz="1300" dirty="0" smtClean="0">
                <a:solidFill>
                  <a:prstClr val="black"/>
                </a:solidFill>
              </a:rPr>
              <a:t> people are saying to these folks that they oughtn’t to go through with this meeting [in Paris]. Now, if they don’t go through with the meeting, it’s not going to be me that’s hurt. I think it’s going to be whoever’s elected.</a:t>
            </a:r>
            <a:endParaRPr lang="en-US" sz="1300" b="1" cap="small" dirty="0" smtClean="0">
              <a:solidFill>
                <a:prstClr val="black"/>
              </a:solidFill>
            </a:endParaRPr>
          </a:p>
          <a:p>
            <a:r>
              <a:rPr lang="en-US" sz="1300" b="1" cap="small" dirty="0">
                <a:solidFill>
                  <a:prstClr val="black"/>
                </a:solidFill>
              </a:rPr>
              <a:t>	</a:t>
            </a:r>
            <a:r>
              <a:rPr lang="en-US" sz="1300" b="1" cap="small" dirty="0" smtClean="0">
                <a:solidFill>
                  <a:prstClr val="black"/>
                </a:solidFill>
              </a:rPr>
              <a:t>Dirksen</a:t>
            </a:r>
            <a:r>
              <a:rPr lang="en-US" sz="1300" b="1" cap="small" dirty="0">
                <a:solidFill>
                  <a:prstClr val="black"/>
                </a:solidFill>
              </a:rPr>
              <a:t>:</a:t>
            </a:r>
            <a:r>
              <a:rPr lang="en-US" sz="1300" dirty="0">
                <a:solidFill>
                  <a:prstClr val="black"/>
                </a:solidFill>
              </a:rPr>
              <a:t> That’s right. </a:t>
            </a:r>
          </a:p>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It may be—my guess—him. </a:t>
            </a:r>
          </a:p>
          <a:p>
            <a:r>
              <a:rPr lang="en-US" sz="1300" dirty="0">
                <a:solidFill>
                  <a:prstClr val="black"/>
                </a:solidFill>
              </a:rPr>
              <a:t> 	</a:t>
            </a:r>
            <a:r>
              <a:rPr lang="en-US" sz="1300" b="1" cap="small" dirty="0">
                <a:solidFill>
                  <a:prstClr val="black"/>
                </a:solidFill>
              </a:rPr>
              <a:t>Dirksen:</a:t>
            </a:r>
            <a:r>
              <a:rPr lang="en-US" sz="1300" dirty="0">
                <a:solidFill>
                  <a:prstClr val="black"/>
                </a:solidFill>
              </a:rPr>
              <a:t> Yeah. </a:t>
            </a:r>
            <a:endParaRPr lang="en-US" sz="1300" dirty="0" smtClean="0">
              <a:solidFill>
                <a:prstClr val="black"/>
              </a:solidFill>
            </a:endParaRPr>
          </a:p>
          <a:p>
            <a:r>
              <a:rPr lang="en-US" sz="1300" b="1" cap="small" dirty="0" smtClean="0">
                <a:solidFill>
                  <a:prstClr val="black"/>
                </a:solidFill>
              </a:rPr>
              <a:t>	President </a:t>
            </a:r>
            <a:r>
              <a:rPr lang="en-US" sz="1300" b="1" cap="small" dirty="0">
                <a:solidFill>
                  <a:prstClr val="black"/>
                </a:solidFill>
              </a:rPr>
              <a:t>Johnson</a:t>
            </a:r>
            <a:r>
              <a:rPr lang="en-US" sz="1300" dirty="0">
                <a:solidFill>
                  <a:prstClr val="black"/>
                </a:solidFill>
              </a:rPr>
              <a:t>: And I think they’re making a very serious mistake. And I don’t want to say this. </a:t>
            </a:r>
          </a:p>
          <a:p>
            <a:r>
              <a:rPr lang="en-US" sz="1300" dirty="0">
                <a:solidFill>
                  <a:prstClr val="black"/>
                </a:solidFill>
              </a:rPr>
              <a:t> 	</a:t>
            </a:r>
            <a:r>
              <a:rPr lang="en-US" sz="1300" b="1" cap="small" dirty="0">
                <a:solidFill>
                  <a:prstClr val="black"/>
                </a:solidFill>
              </a:rPr>
              <a:t>Dirksen:</a:t>
            </a:r>
            <a:r>
              <a:rPr lang="en-US" sz="1300" dirty="0">
                <a:solidFill>
                  <a:prstClr val="black"/>
                </a:solidFill>
              </a:rPr>
              <a:t> Yeah. </a:t>
            </a:r>
          </a:p>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And you’re the only one I’m going to say it to. </a:t>
            </a:r>
          </a:p>
          <a:p>
            <a:r>
              <a:rPr lang="en-US" sz="1300" dirty="0">
                <a:solidFill>
                  <a:prstClr val="black"/>
                </a:solidFill>
              </a:rPr>
              <a:t> 	</a:t>
            </a:r>
            <a:r>
              <a:rPr lang="en-US" sz="1300" b="1" cap="small" dirty="0">
                <a:solidFill>
                  <a:prstClr val="black"/>
                </a:solidFill>
              </a:rPr>
              <a:t>Dirksen:</a:t>
            </a:r>
            <a:r>
              <a:rPr lang="en-US" sz="1300" dirty="0">
                <a:solidFill>
                  <a:prstClr val="black"/>
                </a:solidFill>
              </a:rPr>
              <a:t> Yeah. </a:t>
            </a:r>
          </a:p>
          <a:p>
            <a:r>
              <a:rPr lang="en-US" sz="1300" dirty="0">
                <a:solidFill>
                  <a:prstClr val="black"/>
                </a:solidFill>
              </a:rPr>
              <a:t> [</a:t>
            </a:r>
            <a:r>
              <a:rPr lang="en-US" sz="1300" i="1" dirty="0">
                <a:solidFill>
                  <a:prstClr val="black"/>
                </a:solidFill>
              </a:rPr>
              <a:t>Break</a:t>
            </a:r>
            <a:r>
              <a:rPr lang="en-US" sz="1300" dirty="0">
                <a:solidFill>
                  <a:prstClr val="black"/>
                </a:solidFill>
              </a:rPr>
              <a:t>.] </a:t>
            </a:r>
          </a:p>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Well, I don’t know who it is that’s with Nixon. It may be [Wisconsin congressman Mel] Laird. It may be [aide Bryce] Harlow. It may be [campaign manager John] Mitchell. I don’t know who it is. </a:t>
            </a:r>
          </a:p>
          <a:p>
            <a:r>
              <a:rPr lang="en-US" sz="1300" dirty="0">
                <a:solidFill>
                  <a:prstClr val="black"/>
                </a:solidFill>
              </a:rPr>
              <a:t> 	I know this: that they’re contacting a foreign power in the middle of a war. </a:t>
            </a:r>
          </a:p>
          <a:p>
            <a:r>
              <a:rPr lang="en-US" sz="1300" dirty="0">
                <a:solidFill>
                  <a:prstClr val="black"/>
                </a:solidFill>
              </a:rPr>
              <a:t> 	</a:t>
            </a:r>
            <a:r>
              <a:rPr lang="en-US" sz="1300" b="1" cap="small" dirty="0">
                <a:solidFill>
                  <a:prstClr val="black"/>
                </a:solidFill>
              </a:rPr>
              <a:t>Dirksen:</a:t>
            </a:r>
            <a:r>
              <a:rPr lang="en-US" sz="1300" dirty="0">
                <a:solidFill>
                  <a:prstClr val="black"/>
                </a:solidFill>
              </a:rPr>
              <a:t> That’s a mistake! </a:t>
            </a:r>
          </a:p>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And it’s a damn bad mistake. </a:t>
            </a:r>
          </a:p>
          <a:p>
            <a:r>
              <a:rPr lang="en-US" sz="1300" dirty="0">
                <a:solidFill>
                  <a:prstClr val="black"/>
                </a:solidFill>
              </a:rPr>
              <a:t> 	</a:t>
            </a:r>
            <a:r>
              <a:rPr lang="en-US" sz="1300" b="1" cap="small" dirty="0">
                <a:solidFill>
                  <a:prstClr val="black"/>
                </a:solidFill>
              </a:rPr>
              <a:t>Dirksen:</a:t>
            </a:r>
            <a:r>
              <a:rPr lang="en-US" sz="1300" dirty="0">
                <a:solidFill>
                  <a:prstClr val="black"/>
                </a:solidFill>
              </a:rPr>
              <a:t> Oh, it is. </a:t>
            </a:r>
          </a:p>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a:t>
            </a:r>
            <a:r>
              <a:rPr lang="en-US" sz="1300" i="1" dirty="0">
                <a:solidFill>
                  <a:prstClr val="black"/>
                </a:solidFill>
              </a:rPr>
              <a:t>with Dirksen assenting</a:t>
            </a:r>
            <a:r>
              <a:rPr lang="en-US" sz="1300" dirty="0">
                <a:solidFill>
                  <a:prstClr val="black"/>
                </a:solidFill>
              </a:rPr>
              <a:t>] And I don’t want to say you, and you’re the only man that I have enough confidence in to tell ‘</a:t>
            </a:r>
            <a:r>
              <a:rPr lang="en-US" sz="1300" dirty="0" err="1">
                <a:solidFill>
                  <a:prstClr val="black"/>
                </a:solidFill>
              </a:rPr>
              <a:t>em</a:t>
            </a:r>
            <a:r>
              <a:rPr lang="en-US" sz="1300" dirty="0">
                <a:solidFill>
                  <a:prstClr val="black"/>
                </a:solidFill>
              </a:rPr>
              <a:t>. But you better tell ‘</a:t>
            </a:r>
            <a:r>
              <a:rPr lang="en-US" sz="1300" dirty="0" err="1">
                <a:solidFill>
                  <a:prstClr val="black"/>
                </a:solidFill>
              </a:rPr>
              <a:t>em</a:t>
            </a:r>
            <a:r>
              <a:rPr lang="en-US" sz="1300" dirty="0">
                <a:solidFill>
                  <a:prstClr val="black"/>
                </a:solidFill>
              </a:rPr>
              <a:t> they better quit playing with it. You just tell ‘</a:t>
            </a:r>
            <a:r>
              <a:rPr lang="en-US" sz="1300" dirty="0" err="1">
                <a:solidFill>
                  <a:prstClr val="black"/>
                </a:solidFill>
              </a:rPr>
              <a:t>em</a:t>
            </a:r>
            <a:r>
              <a:rPr lang="en-US" sz="1300" dirty="0">
                <a:solidFill>
                  <a:prstClr val="black"/>
                </a:solidFill>
              </a:rPr>
              <a:t> that their people are messing around in this thing, and if they don’t want it on the front pages, they better quit </a:t>
            </a:r>
            <a:r>
              <a:rPr lang="en-US" sz="1300" dirty="0" smtClean="0">
                <a:solidFill>
                  <a:prstClr val="black"/>
                </a:solidFill>
              </a:rPr>
              <a:t>it!</a:t>
            </a:r>
          </a:p>
          <a:p>
            <a:endParaRPr lang="en-US" sz="1200" dirty="0">
              <a:solidFill>
                <a:prstClr val="black"/>
              </a:solidFill>
            </a:endParaRPr>
          </a:p>
          <a:p>
            <a:endParaRPr lang="en-US" dirty="0">
              <a:solidFill>
                <a:prstClr val="black"/>
              </a:solidFill>
            </a:endParaRPr>
          </a:p>
        </p:txBody>
      </p:sp>
      <p:pic>
        <p:nvPicPr>
          <p:cNvPr id="4" name="lbj-dirksen--edite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48600" y="3125420"/>
            <a:ext cx="609600" cy="609600"/>
          </a:xfrm>
          <a:prstGeom prst="rect">
            <a:avLst/>
          </a:prstGeom>
        </p:spPr>
      </p:pic>
    </p:spTree>
    <p:extLst>
      <p:ext uri="{BB962C8B-B14F-4D97-AF65-F5344CB8AC3E}">
        <p14:creationId xmlns:p14="http://schemas.microsoft.com/office/powerpoint/2010/main" val="31621488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72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ixon oval office.jpg"/>
          <p:cNvPicPr>
            <a:picLocks noChangeAspect="1"/>
          </p:cNvPicPr>
          <p:nvPr/>
        </p:nvPicPr>
        <p:blipFill>
          <a:blip r:embed="rId3" cstate="print"/>
          <a:stretch>
            <a:fillRect/>
          </a:stretch>
        </p:blipFill>
        <p:spPr>
          <a:xfrm>
            <a:off x="-162857" y="457200"/>
            <a:ext cx="9351343" cy="6019800"/>
          </a:xfrm>
          <a:prstGeom prst="rect">
            <a:avLst/>
          </a:prstGeom>
        </p:spPr>
      </p:pic>
    </p:spTree>
    <p:extLst>
      <p:ext uri="{BB962C8B-B14F-4D97-AF65-F5344CB8AC3E}">
        <p14:creationId xmlns:p14="http://schemas.microsoft.com/office/powerpoint/2010/main" val="22304411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3" cstate="print"/>
          <a:srcRect/>
          <a:stretch>
            <a:fillRect/>
          </a:stretch>
        </p:blipFill>
        <p:spPr bwMode="auto">
          <a:xfrm>
            <a:off x="-33519" y="1143000"/>
            <a:ext cx="9369852" cy="4495800"/>
          </a:xfrm>
          <a:prstGeom prst="rect">
            <a:avLst/>
          </a:prstGeom>
          <a:noFill/>
          <a:ln w="9525">
            <a:noFill/>
            <a:miter lim="800000"/>
            <a:headEnd/>
            <a:tailEnd/>
          </a:ln>
        </p:spPr>
      </p:pic>
    </p:spTree>
    <p:extLst>
      <p:ext uri="{BB962C8B-B14F-4D97-AF65-F5344CB8AC3E}">
        <p14:creationId xmlns:p14="http://schemas.microsoft.com/office/powerpoint/2010/main" val="3821966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oops.PNG"/>
          <p:cNvPicPr>
            <a:picLocks noChangeAspect="1"/>
          </p:cNvPicPr>
          <p:nvPr/>
        </p:nvPicPr>
        <p:blipFill>
          <a:blip r:embed="rId3" cstate="print"/>
          <a:stretch>
            <a:fillRect/>
          </a:stretch>
        </p:blipFill>
        <p:spPr>
          <a:xfrm>
            <a:off x="214211" y="1219200"/>
            <a:ext cx="8715576" cy="4419600"/>
          </a:xfrm>
          <a:prstGeom prst="rect">
            <a:avLst/>
          </a:prstGeom>
        </p:spPr>
      </p:pic>
    </p:spTree>
    <p:extLst>
      <p:ext uri="{BB962C8B-B14F-4D97-AF65-F5344CB8AC3E}">
        <p14:creationId xmlns:p14="http://schemas.microsoft.com/office/powerpoint/2010/main" val="34167592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chard-nixon-mao-zedong.jpg"/>
          <p:cNvPicPr>
            <a:picLocks noChangeAspect="1"/>
          </p:cNvPicPr>
          <p:nvPr/>
        </p:nvPicPr>
        <p:blipFill>
          <a:blip r:embed="rId3" cstate="print"/>
          <a:stretch>
            <a:fillRect/>
          </a:stretch>
        </p:blipFill>
        <p:spPr>
          <a:xfrm>
            <a:off x="295175" y="0"/>
            <a:ext cx="8752572" cy="6705600"/>
          </a:xfrm>
          <a:prstGeom prst="rect">
            <a:avLst/>
          </a:prstGeom>
        </p:spPr>
      </p:pic>
    </p:spTree>
    <p:extLst>
      <p:ext uri="{BB962C8B-B14F-4D97-AF65-F5344CB8AC3E}">
        <p14:creationId xmlns:p14="http://schemas.microsoft.com/office/powerpoint/2010/main" val="21518872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ezhnev_and_nixon.jpg"/>
          <p:cNvPicPr>
            <a:picLocks noChangeAspect="1"/>
          </p:cNvPicPr>
          <p:nvPr/>
        </p:nvPicPr>
        <p:blipFill>
          <a:blip r:embed="rId3" cstate="print"/>
          <a:stretch>
            <a:fillRect/>
          </a:stretch>
        </p:blipFill>
        <p:spPr>
          <a:xfrm>
            <a:off x="0" y="931545"/>
            <a:ext cx="9144000" cy="4994910"/>
          </a:xfrm>
          <a:prstGeom prst="rect">
            <a:avLst/>
          </a:prstGeom>
        </p:spPr>
      </p:pic>
    </p:spTree>
    <p:extLst>
      <p:ext uri="{BB962C8B-B14F-4D97-AF65-F5344CB8AC3E}">
        <p14:creationId xmlns:p14="http://schemas.microsoft.com/office/powerpoint/2010/main" val="40159789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228600"/>
            <a:ext cx="7239000" cy="6740307"/>
          </a:xfrm>
          <a:prstGeom prst="rect">
            <a:avLst/>
          </a:prstGeom>
          <a:noFill/>
        </p:spPr>
        <p:txBody>
          <a:bodyPr wrap="square" rtlCol="0">
            <a:spAutoFit/>
          </a:bodyPr>
          <a:lstStyle/>
          <a:p>
            <a:r>
              <a:rPr lang="en-US" sz="1200" b="1" cap="small" dirty="0" smtClean="0">
                <a:solidFill>
                  <a:prstClr val="black"/>
                </a:solidFill>
              </a:rPr>
              <a:t>            	President Nixon:</a:t>
            </a:r>
            <a:r>
              <a:rPr lang="en-US" sz="1200" dirty="0" smtClean="0">
                <a:solidFill>
                  <a:prstClr val="black"/>
                </a:solidFill>
              </a:rPr>
              <a:t> I said [to UN ambassador George H.W. Bush prepare a memo entitled], “Proposed Reward and Punishment to UN Vote.”</a:t>
            </a:r>
          </a:p>
          <a:p>
            <a:r>
              <a:rPr lang="en-US" sz="1200" dirty="0" smtClean="0">
                <a:solidFill>
                  <a:prstClr val="black"/>
                </a:solidFill>
              </a:rPr>
              <a:t>            	There it is. It’s an historical note that will go in the files. By God, we’re going to do it. I’m—we’re going to do it.</a:t>
            </a:r>
          </a:p>
          <a:p>
            <a:r>
              <a:rPr lang="en-US" sz="1200" dirty="0" smtClean="0">
                <a:solidFill>
                  <a:prstClr val="black"/>
                </a:solidFill>
              </a:rPr>
              <a:t>            	Oh, boy, let one of those black bastards who voted against us ask to come in and see me. Never will they cross the threshold of this room again, one of those little countries. Botswana, some of those others. Screw ‘</a:t>
            </a:r>
            <a:r>
              <a:rPr lang="en-US" sz="1200" dirty="0" err="1" smtClean="0">
                <a:solidFill>
                  <a:prstClr val="black"/>
                </a:solidFill>
              </a:rPr>
              <a:t>em</a:t>
            </a:r>
            <a:r>
              <a:rPr lang="en-US" sz="1200" dirty="0" smtClean="0">
                <a:solidFill>
                  <a:prstClr val="black"/>
                </a:solidFill>
              </a:rPr>
              <a:t>! Never!</a:t>
            </a:r>
          </a:p>
          <a:p>
            <a:r>
              <a:rPr lang="en-US" sz="1200" dirty="0" smtClean="0">
                <a:solidFill>
                  <a:prstClr val="black"/>
                </a:solidFill>
              </a:rPr>
              <a:t>            	 I’ll see Ghana, because they voted with us. But I </a:t>
            </a:r>
            <a:r>
              <a:rPr lang="en-US" sz="1200" dirty="0" err="1" smtClean="0">
                <a:solidFill>
                  <a:prstClr val="black"/>
                </a:solidFill>
              </a:rPr>
              <a:t>ain’t</a:t>
            </a:r>
            <a:r>
              <a:rPr lang="en-US" sz="1200" dirty="0" smtClean="0">
                <a:solidFill>
                  <a:prstClr val="black"/>
                </a:solidFill>
              </a:rPr>
              <a:t> going to see Botswana.</a:t>
            </a:r>
          </a:p>
          <a:p>
            <a:r>
              <a:rPr lang="en-US" sz="1200" dirty="0" smtClean="0">
                <a:solidFill>
                  <a:prstClr val="black"/>
                </a:solidFill>
              </a:rPr>
              <a:t>	Now, of course, you’ve got to see England and France and the rest. That has something else to .. . but I’ll be goddamned cool to Italy the next time they park around in here, because they should have voted with us. They didn’t have a reason to vote the other way, except they decided that that’s where their fish were fried.</a:t>
            </a:r>
          </a:p>
          <a:p>
            <a:r>
              <a:rPr lang="en-US" sz="1200" dirty="0" smtClean="0">
                <a:solidFill>
                  <a:prstClr val="black"/>
                </a:solidFill>
              </a:rPr>
              <a:t>	But George [H.W. Bush] wants us to screw ‘</a:t>
            </a:r>
            <a:r>
              <a:rPr lang="en-US" sz="1200" dirty="0" err="1" smtClean="0">
                <a:solidFill>
                  <a:prstClr val="black"/>
                </a:solidFill>
              </a:rPr>
              <a:t>em</a:t>
            </a:r>
            <a:r>
              <a:rPr lang="en-US" sz="1200" dirty="0" smtClean="0">
                <a:solidFill>
                  <a:prstClr val="black"/>
                </a:solidFill>
              </a:rPr>
              <a:t>? All right. But he doesn’t want me to say it, though, he knows I can’t say </a:t>
            </a:r>
            <a:r>
              <a:rPr lang="en-US" sz="1200" dirty="0" smtClean="0">
                <a:solidFill>
                  <a:prstClr val="black"/>
                </a:solidFill>
              </a:rPr>
              <a:t>it.</a:t>
            </a:r>
          </a:p>
          <a:p>
            <a:r>
              <a:rPr lang="en-US" sz="1200" dirty="0">
                <a:solidFill>
                  <a:prstClr val="black"/>
                </a:solidFill>
              </a:rPr>
              <a:t>	</a:t>
            </a:r>
            <a:r>
              <a:rPr lang="en-US" sz="1200" b="1" cap="small" dirty="0">
                <a:solidFill>
                  <a:prstClr val="black"/>
                </a:solidFill>
              </a:rPr>
              <a:t> </a:t>
            </a:r>
            <a:r>
              <a:rPr lang="en-US" sz="1200" b="1" cap="small" dirty="0" smtClean="0">
                <a:solidFill>
                  <a:prstClr val="black"/>
                </a:solidFill>
              </a:rPr>
              <a:t>Bob Haldeman</a:t>
            </a:r>
            <a:r>
              <a:rPr lang="en-US" sz="1200" b="1" cap="small" dirty="0">
                <a:solidFill>
                  <a:prstClr val="black"/>
                </a:solidFill>
              </a:rPr>
              <a:t>:</a:t>
            </a:r>
            <a:r>
              <a:rPr lang="en-US" sz="1200" dirty="0">
                <a:solidFill>
                  <a:prstClr val="black"/>
                </a:solidFill>
              </a:rPr>
              <a:t> </a:t>
            </a:r>
            <a:r>
              <a:rPr lang="en-US" sz="1200" dirty="0" smtClean="0">
                <a:solidFill>
                  <a:prstClr val="black"/>
                </a:solidFill>
              </a:rPr>
              <a:t>No, but he—</a:t>
            </a:r>
          </a:p>
          <a:p>
            <a:r>
              <a:rPr lang="en-US" sz="1200" dirty="0">
                <a:solidFill>
                  <a:prstClr val="black"/>
                </a:solidFill>
              </a:rPr>
              <a:t>	</a:t>
            </a:r>
            <a:r>
              <a:rPr lang="en-US" sz="1200" b="1" cap="small" dirty="0">
                <a:solidFill>
                  <a:prstClr val="black"/>
                </a:solidFill>
              </a:rPr>
              <a:t> </a:t>
            </a:r>
            <a:r>
              <a:rPr lang="en-US" sz="1200" b="1" cap="small" dirty="0" smtClean="0">
                <a:solidFill>
                  <a:prstClr val="black"/>
                </a:solidFill>
              </a:rPr>
              <a:t>President Nixon:</a:t>
            </a:r>
            <a:r>
              <a:rPr lang="en-US" sz="1200" dirty="0" smtClean="0">
                <a:solidFill>
                  <a:prstClr val="black"/>
                </a:solidFill>
              </a:rPr>
              <a:t> He </a:t>
            </a:r>
            <a:r>
              <a:rPr lang="en-US" sz="1200" dirty="0" smtClean="0">
                <a:solidFill>
                  <a:prstClr val="black"/>
                </a:solidFill>
              </a:rPr>
              <a:t>agreed with what I said to these bastards.</a:t>
            </a:r>
          </a:p>
          <a:p>
            <a:r>
              <a:rPr lang="en-US" sz="1200" dirty="0" smtClean="0">
                <a:solidFill>
                  <a:prstClr val="black"/>
                </a:solidFill>
              </a:rPr>
              <a:t>[</a:t>
            </a:r>
            <a:r>
              <a:rPr lang="en-US" sz="1200" i="1" dirty="0" smtClean="0">
                <a:solidFill>
                  <a:prstClr val="black"/>
                </a:solidFill>
              </a:rPr>
              <a:t>Break</a:t>
            </a:r>
            <a:r>
              <a:rPr lang="en-US" sz="1200" dirty="0" smtClean="0">
                <a:solidFill>
                  <a:prstClr val="black"/>
                </a:solidFill>
              </a:rPr>
              <a:t>.]</a:t>
            </a:r>
          </a:p>
          <a:p>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Oh, ask Henry [Kissinger] to do this: I want Bush on a confidential basis to give to Henry the list of the countries he particularly wants to have shafted. You know, just give us a list. In absolute confidence. I don’t want it on a piece of—I just want it on a piece of blank paper. Or have him send it to me. And a list of those that he really feels we ought to do something for. Would he do that?</a:t>
            </a:r>
          </a:p>
          <a:p>
            <a:r>
              <a:rPr lang="en-US" sz="1200" dirty="0">
                <a:solidFill>
                  <a:prstClr val="black"/>
                </a:solidFill>
              </a:rPr>
              <a:t>	You can’t get that—State would never go for this. That poor [</a:t>
            </a:r>
            <a:r>
              <a:rPr lang="en-US" sz="1200" dirty="0" err="1">
                <a:solidFill>
                  <a:prstClr val="black"/>
                </a:solidFill>
              </a:rPr>
              <a:t>Ass’t</a:t>
            </a:r>
            <a:r>
              <a:rPr lang="en-US" sz="1200" dirty="0">
                <a:solidFill>
                  <a:prstClr val="black"/>
                </a:solidFill>
              </a:rPr>
              <a:t> Secretary of State for African Affairs David] Newsom—that poor son of a bitch is so soft in the head. But I’ve been sick of the African countries for so many years that I’ve—</a:t>
            </a:r>
          </a:p>
          <a:p>
            <a:r>
              <a:rPr lang="en-US" sz="1200" b="1" cap="small" dirty="0">
                <a:solidFill>
                  <a:prstClr val="black"/>
                </a:solidFill>
              </a:rPr>
              <a:t>           </a:t>
            </a:r>
            <a:r>
              <a:rPr lang="en-US" sz="1200" b="1" cap="small" dirty="0" smtClean="0">
                <a:solidFill>
                  <a:prstClr val="black"/>
                </a:solidFill>
              </a:rPr>
              <a:t>	Haldeman</a:t>
            </a:r>
            <a:r>
              <a:rPr lang="en-US" sz="1200" b="1" cap="small" dirty="0">
                <a:solidFill>
                  <a:prstClr val="black"/>
                </a:solidFill>
              </a:rPr>
              <a:t>:</a:t>
            </a:r>
            <a:r>
              <a:rPr lang="en-US" sz="1200" dirty="0">
                <a:solidFill>
                  <a:prstClr val="black"/>
                </a:solidFill>
              </a:rPr>
              <a:t> Well, they’re a pain in the ass anyway.</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Well, for </a:t>
            </a:r>
            <a:r>
              <a:rPr lang="en-US" sz="1200" dirty="0" err="1">
                <a:solidFill>
                  <a:prstClr val="black"/>
                </a:solidFill>
              </a:rPr>
              <a:t>chrissakes</a:t>
            </a:r>
            <a:r>
              <a:rPr lang="en-US" sz="1200" dirty="0">
                <a:solidFill>
                  <a:prstClr val="black"/>
                </a:solidFill>
              </a:rPr>
              <a:t>, do you know how many people Botswana’s got? It shouldn’t even be a country. They put it in there as a buffer to South Africa. As Henry [Kissinger] said, it’s a desert land. They’ve got 300,000 people. </a:t>
            </a:r>
            <a:r>
              <a:rPr lang="en-US" sz="1200" dirty="0" smtClean="0">
                <a:solidFill>
                  <a:prstClr val="black"/>
                </a:solidFill>
              </a:rPr>
              <a:t>In Botswana</a:t>
            </a:r>
            <a:r>
              <a:rPr lang="en-US" sz="1200" dirty="0">
                <a:solidFill>
                  <a:prstClr val="black"/>
                </a:solidFill>
              </a:rPr>
              <a:t>! Botswana! </a:t>
            </a:r>
            <a:r>
              <a:rPr lang="en-US" sz="1200" dirty="0" smtClean="0">
                <a:solidFill>
                  <a:prstClr val="black"/>
                </a:solidFill>
              </a:rPr>
              <a:t>[</a:t>
            </a:r>
            <a:r>
              <a:rPr lang="en-US" sz="1200" i="1" dirty="0" smtClean="0">
                <a:solidFill>
                  <a:prstClr val="black"/>
                </a:solidFill>
              </a:rPr>
              <a:t>Cross-talk</a:t>
            </a:r>
            <a:r>
              <a:rPr lang="en-US" sz="1200" dirty="0" smtClean="0">
                <a:solidFill>
                  <a:prstClr val="black"/>
                </a:solidFill>
              </a:rPr>
              <a:t>.] They created </a:t>
            </a:r>
            <a:r>
              <a:rPr lang="en-US" sz="1200" dirty="0">
                <a:solidFill>
                  <a:prstClr val="black"/>
                </a:solidFill>
              </a:rPr>
              <a:t>the goddamn place!</a:t>
            </a:r>
          </a:p>
          <a:p>
            <a:r>
              <a:rPr lang="en-US" sz="1200" b="1" cap="small" dirty="0">
                <a:solidFill>
                  <a:prstClr val="black"/>
                </a:solidFill>
              </a:rPr>
              <a:t>          </a:t>
            </a:r>
            <a:r>
              <a:rPr lang="en-US" sz="1200" b="1" cap="small" dirty="0" smtClean="0">
                <a:solidFill>
                  <a:prstClr val="black"/>
                </a:solidFill>
              </a:rPr>
              <a:t>	Haldeman</a:t>
            </a:r>
            <a:r>
              <a:rPr lang="en-US" sz="1200" b="1" cap="small" dirty="0">
                <a:solidFill>
                  <a:prstClr val="black"/>
                </a:solidFill>
              </a:rPr>
              <a:t>:</a:t>
            </a:r>
            <a:r>
              <a:rPr lang="en-US" sz="1200" dirty="0">
                <a:solidFill>
                  <a:prstClr val="black"/>
                </a:solidFill>
              </a:rPr>
              <a:t> How many people does </a:t>
            </a:r>
            <a:r>
              <a:rPr lang="en-US" sz="1200" i="1" dirty="0">
                <a:solidFill>
                  <a:prstClr val="black"/>
                </a:solidFill>
              </a:rPr>
              <a:t>[</a:t>
            </a:r>
            <a:r>
              <a:rPr lang="en-US" sz="1200" i="1" dirty="0" err="1">
                <a:solidFill>
                  <a:prstClr val="black"/>
                </a:solidFill>
              </a:rPr>
              <a:t>mis</a:t>
            </a:r>
            <a:r>
              <a:rPr lang="en-US" sz="1200" i="1" dirty="0">
                <a:solidFill>
                  <a:prstClr val="black"/>
                </a:solidFill>
              </a:rPr>
              <a:t>-pronouncing it]</a:t>
            </a:r>
            <a:r>
              <a:rPr lang="en-US" sz="1200" dirty="0">
                <a:solidFill>
                  <a:prstClr val="black"/>
                </a:solidFill>
              </a:rPr>
              <a:t> Qatar have? I didn’t even know there was a country called Qatar.</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Oh, sure.</a:t>
            </a:r>
            <a:endParaRPr lang="en-US" sz="1200" b="1" cap="small" dirty="0">
              <a:solidFill>
                <a:prstClr val="black"/>
              </a:solidFill>
            </a:endParaRPr>
          </a:p>
          <a:p>
            <a:r>
              <a:rPr lang="en-US" sz="1200" b="1" cap="small" dirty="0">
                <a:solidFill>
                  <a:prstClr val="black"/>
                </a:solidFill>
              </a:rPr>
              <a:t>         </a:t>
            </a:r>
            <a:r>
              <a:rPr lang="en-US" sz="1200" b="1" cap="small" dirty="0" smtClean="0">
                <a:solidFill>
                  <a:prstClr val="black"/>
                </a:solidFill>
              </a:rPr>
              <a:t>	Chuck </a:t>
            </a:r>
            <a:r>
              <a:rPr lang="en-US" sz="1200" b="1" cap="small" dirty="0">
                <a:solidFill>
                  <a:prstClr val="black"/>
                </a:solidFill>
              </a:rPr>
              <a:t>Colson:</a:t>
            </a:r>
            <a:r>
              <a:rPr lang="en-US" sz="1200" dirty="0">
                <a:solidFill>
                  <a:prstClr val="black"/>
                </a:solidFill>
              </a:rPr>
              <a:t> I’d say two or three hundred— </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 </a:t>
            </a:r>
            <a:r>
              <a:rPr lang="en-US" sz="1200" dirty="0">
                <a:solidFill>
                  <a:prstClr val="black"/>
                </a:solidFill>
              </a:rPr>
              <a:t>250 thousand [people].</a:t>
            </a:r>
          </a:p>
          <a:p>
            <a:r>
              <a:rPr lang="en-US" sz="1200" b="1" cap="small" dirty="0">
                <a:solidFill>
                  <a:prstClr val="black"/>
                </a:solidFill>
              </a:rPr>
              <a:t>         </a:t>
            </a:r>
            <a:r>
              <a:rPr lang="en-US" sz="1200" b="1" cap="small" dirty="0" smtClean="0">
                <a:solidFill>
                  <a:prstClr val="black"/>
                </a:solidFill>
              </a:rPr>
              <a:t>	Haldeman</a:t>
            </a:r>
            <a:r>
              <a:rPr lang="en-US" sz="1200" b="1" cap="small" dirty="0">
                <a:solidFill>
                  <a:prstClr val="black"/>
                </a:solidFill>
              </a:rPr>
              <a:t>: </a:t>
            </a:r>
            <a:r>
              <a:rPr lang="en-US" sz="1200" dirty="0">
                <a:solidFill>
                  <a:prstClr val="black"/>
                </a:solidFill>
              </a:rPr>
              <a:t>I had never heard of the country, and there they were.</a:t>
            </a:r>
            <a:endParaRPr lang="en-US" sz="1200" dirty="0" smtClean="0">
              <a:solidFill>
                <a:prstClr val="black"/>
              </a:solidFill>
            </a:endParaRPr>
          </a:p>
          <a:p>
            <a:endParaRPr lang="en-US" sz="1200" dirty="0" smtClean="0">
              <a:solidFill>
                <a:prstClr val="black"/>
              </a:solidFill>
            </a:endParaRPr>
          </a:p>
          <a:p>
            <a:endParaRPr lang="en-US" sz="1200" dirty="0">
              <a:solidFill>
                <a:prstClr val="black"/>
              </a:solidFill>
            </a:endParaRPr>
          </a:p>
        </p:txBody>
      </p:sp>
      <p:pic>
        <p:nvPicPr>
          <p:cNvPr id="3" name="4-nixon-haldeman-untaiwan vo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39000" y="5486400"/>
            <a:ext cx="609600" cy="609600"/>
          </a:xfrm>
          <a:prstGeom prst="rect">
            <a:avLst/>
          </a:prstGeom>
        </p:spPr>
      </p:pic>
    </p:spTree>
    <p:extLst>
      <p:ext uri="{BB962C8B-B14F-4D97-AF65-F5344CB8AC3E}">
        <p14:creationId xmlns:p14="http://schemas.microsoft.com/office/powerpoint/2010/main" val="8434295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98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rogerbrandwein.com/images/vietnamnixonmap.jpg"/>
          <p:cNvPicPr>
            <a:picLocks noChangeAspect="1" noChangeArrowheads="1"/>
          </p:cNvPicPr>
          <p:nvPr/>
        </p:nvPicPr>
        <p:blipFill>
          <a:blip r:embed="rId3" cstate="print"/>
          <a:srcRect/>
          <a:stretch>
            <a:fillRect/>
          </a:stretch>
        </p:blipFill>
        <p:spPr bwMode="auto">
          <a:xfrm>
            <a:off x="854784" y="76524"/>
            <a:ext cx="7222416" cy="6629076"/>
          </a:xfrm>
          <a:prstGeom prst="rect">
            <a:avLst/>
          </a:prstGeom>
          <a:noFill/>
        </p:spPr>
      </p:pic>
    </p:spTree>
    <p:extLst>
      <p:ext uri="{BB962C8B-B14F-4D97-AF65-F5344CB8AC3E}">
        <p14:creationId xmlns:p14="http://schemas.microsoft.com/office/powerpoint/2010/main" val="61106020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File:USAF UH-1Ps over Cambodia.jpg"/>
          <p:cNvPicPr>
            <a:picLocks noChangeAspect="1" noChangeArrowheads="1"/>
          </p:cNvPicPr>
          <p:nvPr/>
        </p:nvPicPr>
        <p:blipFill>
          <a:blip r:embed="rId3" cstate="print"/>
          <a:srcRect/>
          <a:stretch>
            <a:fillRect/>
          </a:stretch>
        </p:blipFill>
        <p:spPr bwMode="auto">
          <a:xfrm>
            <a:off x="-8464" y="222886"/>
            <a:ext cx="9152464" cy="6177914"/>
          </a:xfrm>
          <a:prstGeom prst="rect">
            <a:avLst/>
          </a:prstGeom>
          <a:noFill/>
        </p:spPr>
      </p:pic>
    </p:spTree>
    <p:extLst>
      <p:ext uri="{BB962C8B-B14F-4D97-AF65-F5344CB8AC3E}">
        <p14:creationId xmlns:p14="http://schemas.microsoft.com/office/powerpoint/2010/main" val="4188510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File:ARVN in Cambodia.jpg"/>
          <p:cNvPicPr>
            <a:picLocks noChangeAspect="1" noChangeArrowheads="1"/>
          </p:cNvPicPr>
          <p:nvPr/>
        </p:nvPicPr>
        <p:blipFill>
          <a:blip r:embed="rId3" cstate="print"/>
          <a:srcRect/>
          <a:stretch>
            <a:fillRect/>
          </a:stretch>
        </p:blipFill>
        <p:spPr bwMode="auto">
          <a:xfrm>
            <a:off x="506095" y="60221"/>
            <a:ext cx="8256905" cy="6492979"/>
          </a:xfrm>
          <a:prstGeom prst="rect">
            <a:avLst/>
          </a:prstGeom>
          <a:noFill/>
        </p:spPr>
      </p:pic>
    </p:spTree>
    <p:extLst>
      <p:ext uri="{BB962C8B-B14F-4D97-AF65-F5344CB8AC3E}">
        <p14:creationId xmlns:p14="http://schemas.microsoft.com/office/powerpoint/2010/main" val="18717947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6934200" cy="6063198"/>
          </a:xfrm>
          <a:prstGeom prst="rect">
            <a:avLst/>
          </a:prstGeom>
          <a:noFill/>
        </p:spPr>
        <p:txBody>
          <a:bodyPr wrap="square" rtlCol="0">
            <a:spAutoFit/>
          </a:bodyPr>
          <a:lstStyle/>
          <a:p>
            <a:r>
              <a:rPr lang="en-US" sz="2000" b="1" cap="small" dirty="0" smtClean="0">
                <a:solidFill>
                  <a:prstClr val="black"/>
                </a:solidFill>
              </a:rPr>
              <a:t>       	</a:t>
            </a:r>
            <a:r>
              <a:rPr lang="en-US" sz="1400" b="1" cap="small" dirty="0" smtClean="0">
                <a:solidFill>
                  <a:prstClr val="black"/>
                </a:solidFill>
              </a:rPr>
              <a:t>President Nixon:</a:t>
            </a:r>
            <a:r>
              <a:rPr lang="en-US" sz="1400" dirty="0" smtClean="0">
                <a:solidFill>
                  <a:prstClr val="black"/>
                </a:solidFill>
              </a:rPr>
              <a:t> Of course, we’re fighting a very tough battle here, you know; everybody wants to pull out. But I have to fight against the tide. I got to do the right thing.</a:t>
            </a:r>
          </a:p>
          <a:p>
            <a:r>
              <a:rPr lang="en-US" sz="1400" dirty="0" smtClean="0">
                <a:solidFill>
                  <a:prstClr val="black"/>
                </a:solidFill>
              </a:rPr>
              <a:t>[</a:t>
            </a:r>
            <a:r>
              <a:rPr lang="en-US" sz="1400" i="1" dirty="0" smtClean="0">
                <a:solidFill>
                  <a:prstClr val="black"/>
                </a:solidFill>
              </a:rPr>
              <a:t>Edit</a:t>
            </a:r>
            <a:r>
              <a:rPr lang="en-US" sz="1400" dirty="0" smtClean="0">
                <a:solidFill>
                  <a:prstClr val="black"/>
                </a:solidFill>
              </a:rPr>
              <a:t>.]</a:t>
            </a:r>
          </a:p>
          <a:p>
            <a:r>
              <a:rPr lang="en-US" sz="1400" b="1" cap="small" dirty="0" smtClean="0">
                <a:solidFill>
                  <a:prstClr val="black"/>
                </a:solidFill>
              </a:rPr>
              <a:t>        	Billy Graham:</a:t>
            </a:r>
            <a:r>
              <a:rPr lang="en-US" sz="1400" dirty="0" smtClean="0">
                <a:solidFill>
                  <a:prstClr val="black"/>
                </a:solidFill>
              </a:rPr>
              <a:t> I’ve got a [sic] editorial in the </a:t>
            </a:r>
            <a:r>
              <a:rPr lang="en-US" sz="1400" i="1" dirty="0" smtClean="0">
                <a:solidFill>
                  <a:prstClr val="black"/>
                </a:solidFill>
              </a:rPr>
              <a:t>New York Times </a:t>
            </a:r>
            <a:r>
              <a:rPr lang="en-US" sz="1400" dirty="0" smtClean="0">
                <a:solidFill>
                  <a:prstClr val="black"/>
                </a:solidFill>
              </a:rPr>
              <a:t>on Friday, which I wrote this morning. They—</a:t>
            </a:r>
          </a:p>
          <a:p>
            <a:r>
              <a:rPr lang="en-US" sz="1400" b="1" cap="small" dirty="0" smtClean="0">
                <a:solidFill>
                  <a:prstClr val="black"/>
                </a:solidFill>
              </a:rPr>
              <a:t>        	President Nixon:</a:t>
            </a:r>
            <a:r>
              <a:rPr lang="en-US" sz="1400" dirty="0" smtClean="0">
                <a:solidFill>
                  <a:prstClr val="black"/>
                </a:solidFill>
              </a:rPr>
              <a:t> Good for you.</a:t>
            </a:r>
          </a:p>
          <a:p>
            <a:r>
              <a:rPr lang="en-US" sz="1400" b="1" cap="small" dirty="0" smtClean="0">
                <a:solidFill>
                  <a:prstClr val="black"/>
                </a:solidFill>
              </a:rPr>
              <a:t>        	Graham:</a:t>
            </a:r>
            <a:r>
              <a:rPr lang="en-US" sz="1400" dirty="0" smtClean="0">
                <a:solidFill>
                  <a:prstClr val="black"/>
                </a:solidFill>
              </a:rPr>
              <a:t> —asked for it yesterday—</a:t>
            </a:r>
          </a:p>
          <a:p>
            <a:r>
              <a:rPr lang="en-US" sz="1400" b="1" cap="small" dirty="0" smtClean="0">
                <a:solidFill>
                  <a:prstClr val="black"/>
                </a:solidFill>
              </a:rPr>
              <a:t>        	President Nixon:</a:t>
            </a:r>
            <a:r>
              <a:rPr lang="en-US" sz="1400" dirty="0" smtClean="0">
                <a:solidFill>
                  <a:prstClr val="black"/>
                </a:solidFill>
              </a:rPr>
              <a:t> Good.</a:t>
            </a:r>
          </a:p>
          <a:p>
            <a:r>
              <a:rPr lang="en-US" sz="1400" b="1" cap="small" dirty="0" smtClean="0">
                <a:solidFill>
                  <a:prstClr val="black"/>
                </a:solidFill>
              </a:rPr>
              <a:t>        	Graham:</a:t>
            </a:r>
            <a:r>
              <a:rPr lang="en-US" sz="1400" dirty="0" smtClean="0">
                <a:solidFill>
                  <a:prstClr val="black"/>
                </a:solidFill>
              </a:rPr>
              <a:t> And I’m putting all the blame for this whole thing on [President] Kennedy.</a:t>
            </a:r>
          </a:p>
          <a:p>
            <a:r>
              <a:rPr lang="en-US" sz="1400" b="1" cap="small" dirty="0" smtClean="0">
                <a:solidFill>
                  <a:prstClr val="black"/>
                </a:solidFill>
              </a:rPr>
              <a:t>         	President Nixon:</a:t>
            </a:r>
            <a:r>
              <a:rPr lang="en-US" sz="1400" dirty="0" smtClean="0">
                <a:solidFill>
                  <a:prstClr val="black"/>
                </a:solidFill>
              </a:rPr>
              <a:t> That’s right! He started the damn thing!</a:t>
            </a:r>
          </a:p>
          <a:p>
            <a:r>
              <a:rPr lang="en-US" sz="1400" b="1" cap="small" dirty="0" smtClean="0">
                <a:solidFill>
                  <a:prstClr val="black"/>
                </a:solidFill>
              </a:rPr>
              <a:t>        	Graham:</a:t>
            </a:r>
            <a:r>
              <a:rPr lang="en-US" sz="1400" dirty="0" smtClean="0">
                <a:solidFill>
                  <a:prstClr val="black"/>
                </a:solidFill>
              </a:rPr>
              <a:t> Well, I—</a:t>
            </a:r>
          </a:p>
          <a:p>
            <a:r>
              <a:rPr lang="en-US" sz="1400" b="1" cap="small" dirty="0" smtClean="0">
                <a:solidFill>
                  <a:prstClr val="black"/>
                </a:solidFill>
              </a:rPr>
              <a:t>        	President Nixon:</a:t>
            </a:r>
            <a:r>
              <a:rPr lang="en-US" sz="1400" dirty="0" smtClean="0">
                <a:solidFill>
                  <a:prstClr val="black"/>
                </a:solidFill>
              </a:rPr>
              <a:t> He killed Diem—</a:t>
            </a:r>
          </a:p>
          <a:p>
            <a:r>
              <a:rPr lang="en-US" sz="1400" b="1" cap="small" dirty="0" smtClean="0">
                <a:solidFill>
                  <a:prstClr val="black"/>
                </a:solidFill>
              </a:rPr>
              <a:t>        	Graham:</a:t>
            </a:r>
            <a:r>
              <a:rPr lang="en-US" sz="1400" dirty="0" smtClean="0">
                <a:solidFill>
                  <a:prstClr val="black"/>
                </a:solidFill>
              </a:rPr>
              <a:t> Right.</a:t>
            </a:r>
          </a:p>
          <a:p>
            <a:r>
              <a:rPr lang="en-US" sz="1400" b="1" cap="small" dirty="0" smtClean="0">
                <a:solidFill>
                  <a:prstClr val="black"/>
                </a:solidFill>
              </a:rPr>
              <a:t>        	President Nixon:</a:t>
            </a:r>
            <a:r>
              <a:rPr lang="en-US" sz="1400" dirty="0" smtClean="0">
                <a:solidFill>
                  <a:prstClr val="black"/>
                </a:solidFill>
              </a:rPr>
              <a:t> —and he sent the first 16,000 combat people there himself!</a:t>
            </a:r>
          </a:p>
          <a:p>
            <a:r>
              <a:rPr lang="en-US" sz="1400" b="1" cap="small" dirty="0" smtClean="0">
                <a:solidFill>
                  <a:prstClr val="black"/>
                </a:solidFill>
              </a:rPr>
              <a:t>	Graham</a:t>
            </a:r>
            <a:r>
              <a:rPr lang="en-US" sz="1400" b="1" cap="small" dirty="0">
                <a:solidFill>
                  <a:prstClr val="black"/>
                </a:solidFill>
              </a:rPr>
              <a:t>:</a:t>
            </a:r>
            <a:r>
              <a:rPr lang="en-US" sz="1400" dirty="0">
                <a:solidFill>
                  <a:prstClr val="black"/>
                </a:solidFill>
              </a:rPr>
              <a:t> Well, I’m saying that the first time I ever heard of our involvement was four days before he was inaugurated, playing golf with him; he said, “We”—I quote</a:t>
            </a:r>
            <a:r>
              <a:rPr lang="en-US" sz="1400" dirty="0" smtClean="0">
                <a:solidFill>
                  <a:prstClr val="black"/>
                </a:solidFill>
              </a:rPr>
              <a:t>—“We cannot </a:t>
            </a:r>
            <a:r>
              <a:rPr lang="en-US" sz="1400" dirty="0">
                <a:solidFill>
                  <a:prstClr val="black"/>
                </a:solidFill>
              </a:rPr>
              <a:t>allow Laos [</a:t>
            </a:r>
            <a:r>
              <a:rPr lang="en-US" sz="1400" i="1" dirty="0" err="1">
                <a:solidFill>
                  <a:prstClr val="black"/>
                </a:solidFill>
              </a:rPr>
              <a:t>mis</a:t>
            </a:r>
            <a:r>
              <a:rPr lang="en-US" sz="1400" i="1" dirty="0">
                <a:solidFill>
                  <a:prstClr val="black"/>
                </a:solidFill>
              </a:rPr>
              <a:t>-pronounced</a:t>
            </a:r>
            <a:r>
              <a:rPr lang="en-US" sz="1400" dirty="0">
                <a:solidFill>
                  <a:prstClr val="black"/>
                </a:solidFill>
              </a:rPr>
              <a:t>] and South Vietnam to fall to the Communists.” [</a:t>
            </a:r>
            <a:r>
              <a:rPr lang="en-US" sz="1400" i="1" dirty="0">
                <a:solidFill>
                  <a:prstClr val="black"/>
                </a:solidFill>
              </a:rPr>
              <a:t>Nixon </a:t>
            </a:r>
            <a:r>
              <a:rPr lang="en-US" sz="1400" i="1" dirty="0" smtClean="0">
                <a:solidFill>
                  <a:prstClr val="black"/>
                </a:solidFill>
              </a:rPr>
              <a:t>belatedly laughs</a:t>
            </a:r>
            <a:r>
              <a:rPr lang="en-US" sz="1400" dirty="0">
                <a:solidFill>
                  <a:prstClr val="black"/>
                </a:solidFill>
              </a:rPr>
              <a:t>.]</a:t>
            </a:r>
          </a:p>
          <a:p>
            <a:r>
              <a:rPr lang="en-US" sz="1400" dirty="0">
                <a:solidFill>
                  <a:prstClr val="black"/>
                </a:solidFill>
              </a:rPr>
              <a:t>	And then I said when President Johnson took </a:t>
            </a:r>
            <a:r>
              <a:rPr lang="en-US" sz="1400" dirty="0" smtClean="0">
                <a:solidFill>
                  <a:prstClr val="black"/>
                </a:solidFill>
              </a:rPr>
              <a:t>over, we </a:t>
            </a:r>
            <a:r>
              <a:rPr lang="en-US" sz="1400" dirty="0">
                <a:solidFill>
                  <a:prstClr val="black"/>
                </a:solidFill>
              </a:rPr>
              <a:t>had 16,000 troops there.</a:t>
            </a: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Nixon:</a:t>
            </a:r>
            <a:r>
              <a:rPr lang="en-US" sz="1400" dirty="0">
                <a:solidFill>
                  <a:prstClr val="black"/>
                </a:solidFill>
              </a:rPr>
              <a:t> That’s right.</a:t>
            </a:r>
          </a:p>
          <a:p>
            <a:r>
              <a:rPr lang="en-US" sz="1400" b="1" cap="small" dirty="0">
                <a:solidFill>
                  <a:prstClr val="black"/>
                </a:solidFill>
              </a:rPr>
              <a:t>               </a:t>
            </a:r>
            <a:r>
              <a:rPr lang="en-US" sz="1400" b="1" cap="small" dirty="0" smtClean="0">
                <a:solidFill>
                  <a:prstClr val="black"/>
                </a:solidFill>
              </a:rPr>
              <a:t>	Graham</a:t>
            </a:r>
            <a:r>
              <a:rPr lang="en-US" sz="1400" b="1" cap="small" dirty="0">
                <a:solidFill>
                  <a:prstClr val="black"/>
                </a:solidFill>
              </a:rPr>
              <a:t>:</a:t>
            </a:r>
            <a:r>
              <a:rPr lang="en-US" sz="1400" dirty="0">
                <a:solidFill>
                  <a:prstClr val="black"/>
                </a:solidFill>
              </a:rPr>
              <a:t> And I said the political climate in the United States—</a:t>
            </a: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Nixon:</a:t>
            </a:r>
            <a:r>
              <a:rPr lang="en-US" sz="1400" dirty="0">
                <a:solidFill>
                  <a:prstClr val="black"/>
                </a:solidFill>
              </a:rPr>
              <a:t> Well, and Diem had been murdered. See, you see, Billy, the key thing here was Kennedy’s, and, I must say, our friend [Henry Cabot] Lodge’s agreement to the murder of Diem. Diem—that’s what killed the whole, that opened the whole thing.</a:t>
            </a:r>
          </a:p>
          <a:p>
            <a:endParaRPr lang="en-US" sz="1400" dirty="0" smtClean="0">
              <a:solidFill>
                <a:prstClr val="black"/>
              </a:solidFill>
            </a:endParaRPr>
          </a:p>
          <a:p>
            <a:endParaRPr lang="en-US" dirty="0">
              <a:solidFill>
                <a:prstClr val="black"/>
              </a:solidFill>
            </a:endParaRPr>
          </a:p>
        </p:txBody>
      </p:sp>
      <p:pic>
        <p:nvPicPr>
          <p:cNvPr id="3" name="3-nixon-grah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77200" y="5562600"/>
            <a:ext cx="609600" cy="609600"/>
          </a:xfrm>
          <a:prstGeom prst="rect">
            <a:avLst/>
          </a:prstGeom>
        </p:spPr>
      </p:pic>
    </p:spTree>
    <p:extLst>
      <p:ext uri="{BB962C8B-B14F-4D97-AF65-F5344CB8AC3E}">
        <p14:creationId xmlns:p14="http://schemas.microsoft.com/office/powerpoint/2010/main" val="15715087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15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t-state-tear-gas.jpg"/>
          <p:cNvPicPr>
            <a:picLocks noChangeAspect="1"/>
          </p:cNvPicPr>
          <p:nvPr/>
        </p:nvPicPr>
        <p:blipFill>
          <a:blip r:embed="rId3" cstate="print"/>
          <a:stretch>
            <a:fillRect/>
          </a:stretch>
        </p:blipFill>
        <p:spPr>
          <a:xfrm>
            <a:off x="27707" y="609600"/>
            <a:ext cx="8645237" cy="5943600"/>
          </a:xfrm>
          <a:prstGeom prst="rect">
            <a:avLst/>
          </a:prstGeom>
        </p:spPr>
      </p:pic>
    </p:spTree>
    <p:extLst>
      <p:ext uri="{BB962C8B-B14F-4D97-AF65-F5344CB8AC3E}">
        <p14:creationId xmlns:p14="http://schemas.microsoft.com/office/powerpoint/2010/main" val="36391772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tState.jpg"/>
          <p:cNvPicPr>
            <a:picLocks noChangeAspect="1"/>
          </p:cNvPicPr>
          <p:nvPr/>
        </p:nvPicPr>
        <p:blipFill>
          <a:blip r:embed="rId3" cstate="print"/>
          <a:stretch>
            <a:fillRect/>
          </a:stretch>
        </p:blipFill>
        <p:spPr>
          <a:xfrm>
            <a:off x="251707" y="0"/>
            <a:ext cx="8640585" cy="6858000"/>
          </a:xfrm>
          <a:prstGeom prst="rect">
            <a:avLst/>
          </a:prstGeom>
        </p:spPr>
      </p:pic>
    </p:spTree>
    <p:extLst>
      <p:ext uri="{BB962C8B-B14F-4D97-AF65-F5344CB8AC3E}">
        <p14:creationId xmlns:p14="http://schemas.microsoft.com/office/powerpoint/2010/main" val="12956499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_Protest_march_1970.gif"/>
          <p:cNvPicPr>
            <a:picLocks noChangeAspect="1"/>
          </p:cNvPicPr>
          <p:nvPr/>
        </p:nvPicPr>
        <p:blipFill>
          <a:blip r:embed="rId3" cstate="print"/>
          <a:stretch>
            <a:fillRect/>
          </a:stretch>
        </p:blipFill>
        <p:spPr>
          <a:xfrm>
            <a:off x="2352675" y="490537"/>
            <a:ext cx="4438650" cy="5876925"/>
          </a:xfrm>
          <a:prstGeom prst="rect">
            <a:avLst/>
          </a:prstGeom>
        </p:spPr>
      </p:pic>
    </p:spTree>
    <p:extLst>
      <p:ext uri="{BB962C8B-B14F-4D97-AF65-F5344CB8AC3E}">
        <p14:creationId xmlns:p14="http://schemas.microsoft.com/office/powerpoint/2010/main" val="284468672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077200" cy="7109639"/>
          </a:xfrm>
          <a:prstGeom prst="rect">
            <a:avLst/>
          </a:prstGeom>
          <a:noFill/>
        </p:spPr>
        <p:txBody>
          <a:bodyPr wrap="square" rtlCol="0">
            <a:spAutoFit/>
          </a:bodyPr>
          <a:lstStyle/>
          <a:p>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Nothing else of interest in the world today?</a:t>
            </a:r>
          </a:p>
          <a:p>
            <a:r>
              <a:rPr lang="en-US" sz="1200" b="1" dirty="0" smtClean="0">
                <a:solidFill>
                  <a:prstClr val="black"/>
                </a:solidFill>
              </a:rPr>
              <a:t>       	Alexander </a:t>
            </a:r>
            <a:r>
              <a:rPr lang="en-US" sz="1200" b="1" dirty="0">
                <a:solidFill>
                  <a:prstClr val="black"/>
                </a:solidFill>
              </a:rPr>
              <a:t>Haig:</a:t>
            </a:r>
            <a:r>
              <a:rPr lang="en-US" sz="1200" dirty="0">
                <a:solidFill>
                  <a:prstClr val="black"/>
                </a:solidFill>
              </a:rPr>
              <a:t> Yes, sir, very significant, this goddamn </a:t>
            </a:r>
            <a:r>
              <a:rPr lang="en-US" sz="1200" i="1" dirty="0">
                <a:solidFill>
                  <a:prstClr val="black"/>
                </a:solidFill>
              </a:rPr>
              <a:t>New York Times</a:t>
            </a:r>
            <a:r>
              <a:rPr lang="en-US" sz="1200" dirty="0">
                <a:solidFill>
                  <a:prstClr val="black"/>
                </a:solidFill>
              </a:rPr>
              <a:t> exposé of the most highly classified documents of the [Vietnam] war.</a:t>
            </a:r>
          </a:p>
          <a:p>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Oh, that. I see.</a:t>
            </a:r>
          </a:p>
          <a:p>
            <a:r>
              <a:rPr lang="en-US" sz="1200" b="1" dirty="0" smtClean="0">
                <a:solidFill>
                  <a:prstClr val="black"/>
                </a:solidFill>
              </a:rPr>
              <a:t>        	Haig</a:t>
            </a:r>
            <a:r>
              <a:rPr lang="en-US" sz="1200" b="1" dirty="0">
                <a:solidFill>
                  <a:prstClr val="black"/>
                </a:solidFill>
              </a:rPr>
              <a:t>:</a:t>
            </a:r>
            <a:r>
              <a:rPr lang="en-US" sz="1200" dirty="0">
                <a:solidFill>
                  <a:prstClr val="black"/>
                </a:solidFill>
              </a:rPr>
              <a:t> That, that—</a:t>
            </a:r>
          </a:p>
          <a:p>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I didn’t read the story, but you mean that was leaked out of the Pentagon?</a:t>
            </a:r>
          </a:p>
          <a:p>
            <a:r>
              <a:rPr lang="en-US" sz="1200" b="1" dirty="0" smtClean="0">
                <a:solidFill>
                  <a:prstClr val="black"/>
                </a:solidFill>
              </a:rPr>
              <a:t>         	Haig</a:t>
            </a:r>
            <a:r>
              <a:rPr lang="en-US" sz="1200" b="1" dirty="0">
                <a:solidFill>
                  <a:prstClr val="black"/>
                </a:solidFill>
              </a:rPr>
              <a:t>:</a:t>
            </a:r>
            <a:r>
              <a:rPr lang="en-US" sz="1200" dirty="0">
                <a:solidFill>
                  <a:prstClr val="black"/>
                </a:solidFill>
              </a:rPr>
              <a:t> Sir, the whole study that was done for [former Defense Secretary Robert] McNamara and then carried on after McNamara left by [former Defense Secretary Clark] Clifford and the peaceniks over there. This is a devastating security breach of the greatest magnitude of anything I’ve ever seen.</a:t>
            </a:r>
          </a:p>
          <a:p>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Well, what’s being done about it, then? I mean, I didn’t—</a:t>
            </a:r>
          </a:p>
          <a:p>
            <a:r>
              <a:rPr lang="en-US" sz="1200" b="1" dirty="0" smtClean="0">
                <a:solidFill>
                  <a:prstClr val="black"/>
                </a:solidFill>
              </a:rPr>
              <a:t>         	Haig</a:t>
            </a:r>
            <a:r>
              <a:rPr lang="en-US" sz="1200" b="1" dirty="0">
                <a:solidFill>
                  <a:prstClr val="black"/>
                </a:solidFill>
              </a:rPr>
              <a:t>:</a:t>
            </a:r>
            <a:r>
              <a:rPr lang="en-US" sz="1200" dirty="0">
                <a:solidFill>
                  <a:prstClr val="black"/>
                </a:solidFill>
              </a:rPr>
              <a:t> Well, I called—</a:t>
            </a:r>
          </a:p>
          <a:p>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Did we know this was coming out?</a:t>
            </a:r>
          </a:p>
          <a:p>
            <a:r>
              <a:rPr lang="en-US" sz="1200" b="1" dirty="0" smtClean="0">
                <a:solidFill>
                  <a:prstClr val="black"/>
                </a:solidFill>
              </a:rPr>
              <a:t>         	Haig</a:t>
            </a:r>
            <a:r>
              <a:rPr lang="en-US" sz="1200" b="1" dirty="0">
                <a:solidFill>
                  <a:prstClr val="black"/>
                </a:solidFill>
              </a:rPr>
              <a:t>:</a:t>
            </a:r>
            <a:r>
              <a:rPr lang="en-US" sz="1200" dirty="0">
                <a:solidFill>
                  <a:prstClr val="black"/>
                </a:solidFill>
              </a:rPr>
              <a:t> No, we did not, sir.</a:t>
            </a:r>
          </a:p>
          <a:p>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Yeah.</a:t>
            </a:r>
          </a:p>
          <a:p>
            <a:r>
              <a:rPr lang="en-US" sz="1200" b="1" dirty="0" smtClean="0">
                <a:solidFill>
                  <a:prstClr val="black"/>
                </a:solidFill>
              </a:rPr>
              <a:t>         	Haig</a:t>
            </a:r>
            <a:r>
              <a:rPr lang="en-US" sz="1200" b="1" dirty="0">
                <a:solidFill>
                  <a:prstClr val="black"/>
                </a:solidFill>
              </a:rPr>
              <a:t>:</a:t>
            </a:r>
            <a:r>
              <a:rPr lang="en-US" sz="1200" dirty="0">
                <a:solidFill>
                  <a:prstClr val="black"/>
                </a:solidFill>
              </a:rPr>
              <a:t> There are just a few copies of this—</a:t>
            </a:r>
          </a:p>
          <a:p>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Well, what about the—</a:t>
            </a:r>
          </a:p>
          <a:p>
            <a:r>
              <a:rPr lang="en-US" sz="1200" b="1" dirty="0" smtClean="0">
                <a:solidFill>
                  <a:prstClr val="black"/>
                </a:solidFill>
              </a:rPr>
              <a:t>         	Haig</a:t>
            </a:r>
            <a:r>
              <a:rPr lang="en-US" sz="1200" b="1" dirty="0">
                <a:solidFill>
                  <a:prstClr val="black"/>
                </a:solidFill>
              </a:rPr>
              <a:t>:</a:t>
            </a:r>
            <a:r>
              <a:rPr lang="en-US" sz="1200" dirty="0">
                <a:solidFill>
                  <a:prstClr val="black"/>
                </a:solidFill>
              </a:rPr>
              <a:t> —12-volume report</a:t>
            </a:r>
            <a:r>
              <a:rPr lang="en-US" sz="1200" dirty="0" smtClean="0">
                <a:solidFill>
                  <a:prstClr val="black"/>
                </a:solidFill>
              </a:rPr>
              <a:t>.</a:t>
            </a:r>
          </a:p>
          <a:p>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Well, what about the—Let me ask you this, though, what about the—what about [Defense Secretary Melvin] Laird? What’s he going to do about it? Is—</a:t>
            </a:r>
          </a:p>
          <a:p>
            <a:r>
              <a:rPr lang="en-US" sz="1200" b="1" dirty="0">
                <a:solidFill>
                  <a:prstClr val="black"/>
                </a:solidFill>
              </a:rPr>
              <a:t>       </a:t>
            </a:r>
            <a:r>
              <a:rPr lang="en-US" sz="1200" b="1" dirty="0" smtClean="0">
                <a:solidFill>
                  <a:prstClr val="black"/>
                </a:solidFill>
              </a:rPr>
              <a:t>	Haig</a:t>
            </a:r>
            <a:r>
              <a:rPr lang="en-US" sz="1200" b="1" dirty="0">
                <a:solidFill>
                  <a:prstClr val="black"/>
                </a:solidFill>
              </a:rPr>
              <a:t>:</a:t>
            </a:r>
            <a:r>
              <a:rPr lang="en-US" sz="1200" dirty="0">
                <a:solidFill>
                  <a:prstClr val="black"/>
                </a:solidFill>
              </a:rPr>
              <a:t> Well, I [</a:t>
            </a:r>
            <a:r>
              <a:rPr lang="en-US" sz="1200" i="1" dirty="0">
                <a:solidFill>
                  <a:prstClr val="black"/>
                </a:solidFill>
              </a:rPr>
              <a:t>unclear</a:t>
            </a:r>
            <a:r>
              <a:rPr lang="en-US" sz="1200" dirty="0">
                <a:solidFill>
                  <a:prstClr val="black"/>
                </a:solidFill>
              </a:rPr>
              <a:t>]—</a:t>
            </a:r>
          </a:p>
          <a:p>
            <a:r>
              <a:rPr lang="en-US" sz="1200" b="1" dirty="0">
                <a:solidFill>
                  <a:prstClr val="black"/>
                </a:solidFill>
              </a:rPr>
              <a:t>       </a:t>
            </a:r>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Now, I’d just start right at the top and fire some people. I mean, whoever—whatever department it came out of, I’d fire the top guy.</a:t>
            </a:r>
          </a:p>
          <a:p>
            <a:r>
              <a:rPr lang="en-US" sz="1200" b="1" dirty="0">
                <a:solidFill>
                  <a:prstClr val="black"/>
                </a:solidFill>
              </a:rPr>
              <a:t>       </a:t>
            </a:r>
            <a:r>
              <a:rPr lang="en-US" sz="1200" b="1" dirty="0" smtClean="0">
                <a:solidFill>
                  <a:prstClr val="black"/>
                </a:solidFill>
              </a:rPr>
              <a:t>	Haig</a:t>
            </a:r>
            <a:r>
              <a:rPr lang="en-US" sz="1200" b="1" dirty="0">
                <a:solidFill>
                  <a:prstClr val="black"/>
                </a:solidFill>
              </a:rPr>
              <a:t>:</a:t>
            </a:r>
            <a:r>
              <a:rPr lang="en-US" sz="1200" dirty="0">
                <a:solidFill>
                  <a:prstClr val="black"/>
                </a:solidFill>
              </a:rPr>
              <a:t> Yes, sir. Well, I’m sure it came from Defense, and I’m sure it was stolen at the time of the turnover of the administration.</a:t>
            </a:r>
          </a:p>
          <a:p>
            <a:r>
              <a:rPr lang="en-US" sz="1200" b="1" dirty="0">
                <a:solidFill>
                  <a:prstClr val="black"/>
                </a:solidFill>
              </a:rPr>
              <a:t>       </a:t>
            </a:r>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Oh, it’s two years old, then.</a:t>
            </a:r>
          </a:p>
          <a:p>
            <a:r>
              <a:rPr lang="en-US" sz="1200" b="1" dirty="0">
                <a:solidFill>
                  <a:prstClr val="black"/>
                </a:solidFill>
              </a:rPr>
              <a:t>       </a:t>
            </a:r>
            <a:r>
              <a:rPr lang="en-US" sz="1200" b="1" dirty="0" smtClean="0">
                <a:solidFill>
                  <a:prstClr val="black"/>
                </a:solidFill>
              </a:rPr>
              <a:t>	Haig</a:t>
            </a:r>
            <a:r>
              <a:rPr lang="en-US" sz="1200" b="1" dirty="0">
                <a:solidFill>
                  <a:prstClr val="black"/>
                </a:solidFill>
              </a:rPr>
              <a:t>:</a:t>
            </a:r>
            <a:r>
              <a:rPr lang="en-US" sz="1200" dirty="0">
                <a:solidFill>
                  <a:prstClr val="black"/>
                </a:solidFill>
              </a:rPr>
              <a:t> I’m sure it is, and they’ve been holding it for a juicy time, and I think they’ve thrown it out to affect Hatfield-McGovern [a Senate amendment to end funding for the Vietnam War]. That’s my own estimate. But it’s something that is a mixed bag. It’s a tough attack on [President John] Kennedy. It shows that the genesis of the war really occurred during the ‘61 period.</a:t>
            </a:r>
          </a:p>
          <a:p>
            <a:r>
              <a:rPr lang="en-US" sz="1200" b="1" dirty="0">
                <a:solidFill>
                  <a:prstClr val="black"/>
                </a:solidFill>
              </a:rPr>
              <a:t>        </a:t>
            </a:r>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a:t>
            </a:r>
            <a:r>
              <a:rPr lang="en-US" sz="1200" i="1" dirty="0">
                <a:solidFill>
                  <a:prstClr val="black"/>
                </a:solidFill>
              </a:rPr>
              <a:t>laughing</a:t>
            </a:r>
            <a:r>
              <a:rPr lang="en-US" sz="1200" dirty="0">
                <a:solidFill>
                  <a:prstClr val="black"/>
                </a:solidFill>
              </a:rPr>
              <a:t>] Yeah. Yeah. That’s Clifford. I see.</a:t>
            </a:r>
          </a:p>
          <a:p>
            <a:r>
              <a:rPr lang="en-US" sz="1200" b="1" dirty="0">
                <a:solidFill>
                  <a:prstClr val="black"/>
                </a:solidFill>
              </a:rPr>
              <a:t>        </a:t>
            </a:r>
            <a:r>
              <a:rPr lang="en-US" sz="1200" b="1" dirty="0" smtClean="0">
                <a:solidFill>
                  <a:prstClr val="black"/>
                </a:solidFill>
              </a:rPr>
              <a:t>	Haig</a:t>
            </a:r>
            <a:r>
              <a:rPr lang="en-US" sz="1200" b="1" dirty="0">
                <a:solidFill>
                  <a:prstClr val="black"/>
                </a:solidFill>
              </a:rPr>
              <a:t>:</a:t>
            </a:r>
            <a:r>
              <a:rPr lang="en-US" sz="1200" dirty="0">
                <a:solidFill>
                  <a:prstClr val="black"/>
                </a:solidFill>
              </a:rPr>
              <a:t> And it’s brutal on President [Lyndon] Johnson. They’re going to end up in a massive gut fight in the Democratic Party on this thing.</a:t>
            </a:r>
          </a:p>
          <a:p>
            <a:r>
              <a:rPr lang="en-US" sz="1200" b="1" dirty="0">
                <a:solidFill>
                  <a:prstClr val="black"/>
                </a:solidFill>
              </a:rPr>
              <a:t>       </a:t>
            </a:r>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Are they?</a:t>
            </a:r>
          </a:p>
          <a:p>
            <a:r>
              <a:rPr lang="en-US" sz="1200" b="1" dirty="0">
                <a:solidFill>
                  <a:prstClr val="black"/>
                </a:solidFill>
              </a:rPr>
              <a:t>       </a:t>
            </a:r>
            <a:r>
              <a:rPr lang="en-US" sz="1200" b="1" dirty="0" smtClean="0">
                <a:solidFill>
                  <a:prstClr val="black"/>
                </a:solidFill>
              </a:rPr>
              <a:t>	Haig</a:t>
            </a:r>
            <a:r>
              <a:rPr lang="en-US" sz="1200" b="1" dirty="0">
                <a:solidFill>
                  <a:prstClr val="black"/>
                </a:solidFill>
              </a:rPr>
              <a:t>:</a:t>
            </a:r>
            <a:r>
              <a:rPr lang="en-US" sz="1200" dirty="0">
                <a:solidFill>
                  <a:prstClr val="black"/>
                </a:solidFill>
              </a:rPr>
              <a:t> It’s a—there’s some very—</a:t>
            </a:r>
          </a:p>
          <a:p>
            <a:r>
              <a:rPr lang="en-US" sz="1200" b="1" dirty="0">
                <a:solidFill>
                  <a:prstClr val="black"/>
                </a:solidFill>
              </a:rPr>
              <a:t>       </a:t>
            </a:r>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But also, massive against the war.</a:t>
            </a:r>
          </a:p>
          <a:p>
            <a:r>
              <a:rPr lang="en-US" sz="1200" b="1" dirty="0">
                <a:solidFill>
                  <a:prstClr val="black"/>
                </a:solidFill>
              </a:rPr>
              <a:t>       </a:t>
            </a:r>
            <a:r>
              <a:rPr lang="en-US" sz="1200" b="1" dirty="0" smtClean="0">
                <a:solidFill>
                  <a:prstClr val="black"/>
                </a:solidFill>
              </a:rPr>
              <a:t>	Haig</a:t>
            </a:r>
            <a:r>
              <a:rPr lang="en-US" sz="1200" b="1" dirty="0">
                <a:solidFill>
                  <a:prstClr val="black"/>
                </a:solidFill>
              </a:rPr>
              <a:t>:</a:t>
            </a:r>
            <a:r>
              <a:rPr lang="en-US" sz="1200" dirty="0">
                <a:solidFill>
                  <a:prstClr val="black"/>
                </a:solidFill>
              </a:rPr>
              <a:t> Against the war.</a:t>
            </a:r>
          </a:p>
          <a:p>
            <a:r>
              <a:rPr lang="en-US" sz="1200" b="1" dirty="0">
                <a:solidFill>
                  <a:prstClr val="black"/>
                </a:solidFill>
              </a:rPr>
              <a:t>       </a:t>
            </a:r>
            <a:r>
              <a:rPr lang="en-US" sz="1200" b="1" dirty="0" smtClean="0">
                <a:solidFill>
                  <a:prstClr val="black"/>
                </a:solidFill>
              </a:rPr>
              <a:t>	President </a:t>
            </a:r>
            <a:r>
              <a:rPr lang="en-US" sz="1200" b="1" dirty="0">
                <a:solidFill>
                  <a:prstClr val="black"/>
                </a:solidFill>
              </a:rPr>
              <a:t>Nixon:</a:t>
            </a:r>
            <a:r>
              <a:rPr lang="en-US" sz="1200" dirty="0">
                <a:solidFill>
                  <a:prstClr val="black"/>
                </a:solidFill>
              </a:rPr>
              <a:t> But it’s a Pentagon study, huh?</a:t>
            </a:r>
          </a:p>
          <a:p>
            <a:endParaRPr lang="en-US" sz="1200" dirty="0">
              <a:solidFill>
                <a:prstClr val="black"/>
              </a:solidFill>
            </a:endParaRPr>
          </a:p>
        </p:txBody>
      </p:sp>
      <p:pic>
        <p:nvPicPr>
          <p:cNvPr id="3" name="2--haig-r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20000" y="1600200"/>
            <a:ext cx="609600" cy="609600"/>
          </a:xfrm>
          <a:prstGeom prst="rect">
            <a:avLst/>
          </a:prstGeom>
        </p:spPr>
      </p:pic>
    </p:spTree>
    <p:extLst>
      <p:ext uri="{BB962C8B-B14F-4D97-AF65-F5344CB8AC3E}">
        <p14:creationId xmlns:p14="http://schemas.microsoft.com/office/powerpoint/2010/main" val="16826363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10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cghom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9600" y="152400"/>
            <a:ext cx="8134350" cy="4572000"/>
          </a:xfrm>
          <a:prstGeom prst="rect">
            <a:avLst/>
          </a:prstGeom>
        </p:spPr>
      </p:pic>
    </p:spTree>
    <p:extLst>
      <p:ext uri="{BB962C8B-B14F-4D97-AF65-F5344CB8AC3E}">
        <p14:creationId xmlns:p14="http://schemas.microsoft.com/office/powerpoint/2010/main" val="27082226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228600"/>
            <a:ext cx="7543800" cy="6247615"/>
          </a:xfrm>
          <a:prstGeom prst="rect">
            <a:avLst/>
          </a:prstGeom>
        </p:spPr>
      </p:pic>
    </p:spTree>
    <p:extLst>
      <p:ext uri="{BB962C8B-B14F-4D97-AF65-F5344CB8AC3E}">
        <p14:creationId xmlns:p14="http://schemas.microsoft.com/office/powerpoint/2010/main" val="227341280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956" y="838200"/>
            <a:ext cx="9458956" cy="508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972829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383345"/>
            <a:ext cx="8991599" cy="5989788"/>
          </a:xfrm>
          <a:prstGeom prst="rect">
            <a:avLst/>
          </a:prstGeom>
        </p:spPr>
      </p:pic>
    </p:spTree>
    <p:extLst>
      <p:ext uri="{BB962C8B-B14F-4D97-AF65-F5344CB8AC3E}">
        <p14:creationId xmlns:p14="http://schemas.microsoft.com/office/powerpoint/2010/main" val="410171060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0200" y="1600200"/>
            <a:ext cx="6685190" cy="4483481"/>
          </a:xfrm>
          <a:prstGeom prst="rect">
            <a:avLst/>
          </a:prstGeom>
        </p:spPr>
      </p:pic>
      <p:sp>
        <p:nvSpPr>
          <p:cNvPr id="3" name="TextBox 2"/>
          <p:cNvSpPr txBox="1"/>
          <p:nvPr/>
        </p:nvSpPr>
        <p:spPr>
          <a:xfrm>
            <a:off x="2362200" y="381000"/>
            <a:ext cx="4495800" cy="369332"/>
          </a:xfrm>
          <a:prstGeom prst="rect">
            <a:avLst/>
          </a:prstGeom>
          <a:noFill/>
        </p:spPr>
        <p:txBody>
          <a:bodyPr wrap="square" rtlCol="0">
            <a:spAutoFit/>
          </a:bodyPr>
          <a:lstStyle/>
          <a:p>
            <a:pPr algn="ctr"/>
            <a:r>
              <a:rPr lang="en-US" dirty="0" smtClean="0"/>
              <a:t>Total U.S. Casualties, Vietna</a:t>
            </a:r>
            <a:r>
              <a:rPr lang="en-US" dirty="0"/>
              <a:t>m</a:t>
            </a:r>
          </a:p>
        </p:txBody>
      </p:sp>
    </p:spTree>
    <p:extLst>
      <p:ext uri="{BB962C8B-B14F-4D97-AF65-F5344CB8AC3E}">
        <p14:creationId xmlns:p14="http://schemas.microsoft.com/office/powerpoint/2010/main" val="15263428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430876"/>
            <a:ext cx="9144000" cy="5996247"/>
          </a:xfrm>
          <a:prstGeom prst="rect">
            <a:avLst/>
          </a:prstGeom>
        </p:spPr>
      </p:pic>
    </p:spTree>
    <p:extLst>
      <p:ext uri="{BB962C8B-B14F-4D97-AF65-F5344CB8AC3E}">
        <p14:creationId xmlns:p14="http://schemas.microsoft.com/office/powerpoint/2010/main" val="2429015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7799</TotalTime>
  <Words>181</Words>
  <Application>Microsoft Office PowerPoint</Application>
  <PresentationFormat>On-screen Show (4:3)</PresentationFormat>
  <Paragraphs>206</Paragraphs>
  <Slides>65</Slides>
  <Notes>49</Notes>
  <HiddenSlides>0</HiddenSlides>
  <MMClips>11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65</vt:i4>
      </vt:variant>
    </vt:vector>
  </HeadingPairs>
  <TitlesOfParts>
    <vt:vector size="70" baseType="lpstr">
      <vt:lpstr>Arial</vt:lpstr>
      <vt:lpstr>Calibri</vt:lpstr>
      <vt:lpstr>Courier New</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70</cp:revision>
  <dcterms:created xsi:type="dcterms:W3CDTF">2010-02-27T19:38:20Z</dcterms:created>
  <dcterms:modified xsi:type="dcterms:W3CDTF">2014-11-02T02:55:28Z</dcterms:modified>
</cp:coreProperties>
</file>