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sldIdLst>
    <p:sldId id="322" r:id="rId2"/>
    <p:sldId id="274" r:id="rId3"/>
    <p:sldId id="275" r:id="rId4"/>
    <p:sldId id="323" r:id="rId5"/>
    <p:sldId id="298" r:id="rId6"/>
    <p:sldId id="324" r:id="rId7"/>
    <p:sldId id="329" r:id="rId8"/>
    <p:sldId id="325" r:id="rId9"/>
    <p:sldId id="326" r:id="rId10"/>
    <p:sldId id="328" r:id="rId11"/>
    <p:sldId id="305" r:id="rId12"/>
    <p:sldId id="306" r:id="rId13"/>
    <p:sldId id="307" r:id="rId14"/>
    <p:sldId id="330" r:id="rId15"/>
    <p:sldId id="331" r:id="rId16"/>
    <p:sldId id="334" r:id="rId17"/>
    <p:sldId id="335" r:id="rId18"/>
    <p:sldId id="315" r:id="rId19"/>
    <p:sldId id="295" r:id="rId20"/>
    <p:sldId id="443" r:id="rId21"/>
    <p:sldId id="296" r:id="rId22"/>
    <p:sldId id="444" r:id="rId23"/>
    <p:sldId id="336" r:id="rId24"/>
    <p:sldId id="337" r:id="rId25"/>
    <p:sldId id="445" r:id="rId26"/>
    <p:sldId id="339" r:id="rId27"/>
    <p:sldId id="375" r:id="rId28"/>
    <p:sldId id="343" r:id="rId29"/>
    <p:sldId id="344" r:id="rId30"/>
    <p:sldId id="376" r:id="rId31"/>
    <p:sldId id="377" r:id="rId32"/>
    <p:sldId id="378" r:id="rId33"/>
    <p:sldId id="379" r:id="rId34"/>
    <p:sldId id="346" r:id="rId35"/>
    <p:sldId id="347" r:id="rId36"/>
    <p:sldId id="348" r:id="rId37"/>
    <p:sldId id="349" r:id="rId38"/>
    <p:sldId id="358" r:id="rId39"/>
    <p:sldId id="359" r:id="rId40"/>
    <p:sldId id="360" r:id="rId41"/>
    <p:sldId id="361" r:id="rId42"/>
    <p:sldId id="362" r:id="rId43"/>
    <p:sldId id="363" r:id="rId44"/>
    <p:sldId id="364" r:id="rId45"/>
    <p:sldId id="452" r:id="rId46"/>
    <p:sldId id="370" r:id="rId47"/>
    <p:sldId id="384" r:id="rId48"/>
    <p:sldId id="385" r:id="rId49"/>
    <p:sldId id="448" r:id="rId50"/>
    <p:sldId id="451" r:id="rId51"/>
    <p:sldId id="388" r:id="rId52"/>
    <p:sldId id="389" r:id="rId53"/>
    <p:sldId id="391" r:id="rId54"/>
    <p:sldId id="395" r:id="rId55"/>
    <p:sldId id="396" r:id="rId56"/>
    <p:sldId id="402" r:id="rId57"/>
    <p:sldId id="404" r:id="rId58"/>
    <p:sldId id="405" r:id="rId59"/>
    <p:sldId id="407" r:id="rId60"/>
    <p:sldId id="409" r:id="rId61"/>
    <p:sldId id="416" r:id="rId62"/>
    <p:sldId id="419" r:id="rId63"/>
    <p:sldId id="422" r:id="rId64"/>
    <p:sldId id="449" r:id="rId65"/>
    <p:sldId id="425" r:id="rId66"/>
    <p:sldId id="431" r:id="rId67"/>
    <p:sldId id="433" r:id="rId68"/>
    <p:sldId id="434" r:id="rId69"/>
    <p:sldId id="450" r:id="rId70"/>
    <p:sldId id="435" r:id="rId71"/>
    <p:sldId id="436" r:id="rId72"/>
    <p:sldId id="439" r:id="rId73"/>
    <p:sldId id="440" r:id="rId74"/>
    <p:sldId id="441" r:id="rId75"/>
    <p:sldId id="442" r:id="rId7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39" autoAdjust="0"/>
    <p:restoredTop sz="94660"/>
  </p:normalViewPr>
  <p:slideViewPr>
    <p:cSldViewPr>
      <p:cViewPr varScale="1">
        <p:scale>
          <a:sx n="87" d="100"/>
          <a:sy n="87" d="100"/>
        </p:scale>
        <p:origin x="147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DF805-F8EA-4C37-94E3-3D365BB3F4DB}" type="datetimeFigureOut">
              <a:rPr lang="en-US" smtClean="0"/>
              <a:pPr/>
              <a:t>20-Oct-14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E5AB1F-6F47-4449-93B1-29F1E9E7A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378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198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724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383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695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1265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292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9050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2440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vberg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0107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4020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3971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7899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5349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6431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2554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rakosi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2133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1996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6546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4372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2189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5318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9423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4080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8568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0580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9519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8460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6027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0994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4443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0469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2669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9176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inchon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8827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70824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wake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67809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43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08107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9981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46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39290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47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3079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48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52153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064A64-4437-4269-B779-9189CB437B48}" type="slidenum">
              <a:rPr lang="en-US" smtClean="0">
                <a:solidFill>
                  <a:prstClr val="black"/>
                </a:solidFill>
              </a:rPr>
              <a:pPr/>
              <a:t>49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73288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89E91-D90F-478F-B222-E1EFB3ECE7F8}" type="slidenum">
              <a:rPr lang="en-US" smtClean="0">
                <a:solidFill>
                  <a:prstClr val="black"/>
                </a:solidFill>
              </a:rPr>
              <a:pPr/>
              <a:t>51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3193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064A64-4437-4269-B779-9189CB437B48}" type="slidenum">
              <a:rPr lang="en-US" smtClean="0">
                <a:solidFill>
                  <a:prstClr val="black"/>
                </a:solidFill>
              </a:rPr>
              <a:pPr/>
              <a:t>52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22718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064A64-4437-4269-B779-9189CB437B48}" type="slidenum">
              <a:rPr lang="en-US" smtClean="0">
                <a:solidFill>
                  <a:prstClr val="black"/>
                </a:solidFill>
              </a:rPr>
              <a:pPr/>
              <a:t>53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46039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89E91-D90F-478F-B222-E1EFB3ECE7F8}" type="slidenum">
              <a:rPr lang="en-US" smtClean="0">
                <a:solidFill>
                  <a:prstClr val="black"/>
                </a:solidFill>
              </a:rPr>
              <a:pPr/>
              <a:t>54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26523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89E91-D90F-478F-B222-E1EFB3ECE7F8}" type="slidenum">
              <a:rPr lang="en-US" smtClean="0">
                <a:solidFill>
                  <a:prstClr val="black"/>
                </a:solidFill>
              </a:rPr>
              <a:pPr/>
              <a:t>55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09294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064A64-4437-4269-B779-9189CB437B48}" type="slidenum">
              <a:rPr lang="en-US" smtClean="0">
                <a:solidFill>
                  <a:prstClr val="black"/>
                </a:solidFill>
              </a:rPr>
              <a:pPr/>
              <a:t>56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65054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57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89217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58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00952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064A64-4437-4269-B779-9189CB437B48}" type="slidenum">
              <a:rPr lang="en-US" smtClean="0">
                <a:solidFill>
                  <a:prstClr val="black"/>
                </a:solidFill>
              </a:rPr>
              <a:pPr/>
              <a:t>59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10384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064A64-4437-4269-B779-9189CB437B48}" type="slidenum">
              <a:rPr lang="en-US" smtClean="0">
                <a:solidFill>
                  <a:prstClr val="black"/>
                </a:solidFill>
              </a:rPr>
              <a:pPr/>
              <a:t>60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59330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sputnik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064A64-4437-4269-B779-9189CB437B48}" type="slidenum">
              <a:rPr lang="en-US" smtClean="0">
                <a:solidFill>
                  <a:prstClr val="black"/>
                </a:solidFill>
              </a:rPr>
              <a:pPr/>
              <a:t>61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4191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89E91-D90F-478F-B222-E1EFB3ECE7F8}" type="slidenum">
              <a:rPr lang="en-US" smtClean="0">
                <a:solidFill>
                  <a:prstClr val="black"/>
                </a:solidFill>
              </a:rPr>
              <a:pPr/>
              <a:t>62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9012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C6D23-1688-4808-BECE-54F7C2798EB2}" type="slidenum">
              <a:rPr lang="en-US" smtClean="0">
                <a:solidFill>
                  <a:prstClr val="black"/>
                </a:solidFill>
              </a:rPr>
              <a:pPr/>
              <a:t>63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25971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C6D23-1688-4808-BECE-54F7C2798EB2}" type="slidenum">
              <a:rPr lang="en-US" smtClean="0">
                <a:solidFill>
                  <a:prstClr val="black"/>
                </a:solidFill>
              </a:rPr>
              <a:pPr/>
              <a:t>64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00806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C6D23-1688-4808-BECE-54F7C2798EB2}" type="slidenum">
              <a:rPr lang="en-US" smtClean="0">
                <a:solidFill>
                  <a:prstClr val="black"/>
                </a:solidFill>
              </a:rPr>
              <a:pPr/>
              <a:t>65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6902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C6D23-1688-4808-BECE-54F7C2798EB2}" type="slidenum">
              <a:rPr lang="en-US" smtClean="0">
                <a:solidFill>
                  <a:prstClr val="black"/>
                </a:solidFill>
              </a:rPr>
              <a:pPr/>
              <a:t>66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50386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C6D23-1688-4808-BECE-54F7C2798EB2}" type="slidenum">
              <a:rPr lang="en-US" smtClean="0">
                <a:solidFill>
                  <a:prstClr val="black"/>
                </a:solidFill>
              </a:rPr>
              <a:pPr/>
              <a:t>67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25620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C6D23-1688-4808-BECE-54F7C2798EB2}" type="slidenum">
              <a:rPr lang="en-US" smtClean="0">
                <a:solidFill>
                  <a:prstClr val="black"/>
                </a:solidFill>
              </a:rPr>
              <a:pPr/>
              <a:t>68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81328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C6D23-1688-4808-BECE-54F7C2798EB2}" type="slidenum">
              <a:rPr lang="en-US" smtClean="0">
                <a:solidFill>
                  <a:prstClr val="black"/>
                </a:solidFill>
              </a:rPr>
              <a:pPr/>
              <a:t>69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13324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70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64460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71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02137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C6D23-1688-4808-BECE-54F7C2798EB2}" type="slidenum">
              <a:rPr lang="en-US" smtClean="0">
                <a:solidFill>
                  <a:prstClr val="black"/>
                </a:solidFill>
              </a:rPr>
              <a:pPr/>
              <a:t>72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13438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C6D23-1688-4808-BECE-54F7C2798EB2}" type="slidenum">
              <a:rPr lang="en-US" smtClean="0">
                <a:solidFill>
                  <a:prstClr val="black"/>
                </a:solidFill>
              </a:rPr>
              <a:pPr/>
              <a:t>73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57404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C6D23-1688-4808-BECE-54F7C2798EB2}" type="slidenum">
              <a:rPr lang="en-US" smtClean="0">
                <a:solidFill>
                  <a:prstClr val="black"/>
                </a:solidFill>
              </a:rPr>
              <a:pPr/>
              <a:t>74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54460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0DBA3B-5E51-4C67-B2BE-DF7AA5BF3FCA}" type="slidenum">
              <a:rPr lang="en-US" smtClean="0">
                <a:solidFill>
                  <a:prstClr val="black"/>
                </a:solidFill>
              </a:rPr>
              <a:pPr/>
              <a:t>75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515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20-Oct-14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20-Oct-14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20-Oct-14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20-Oct-14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20-Oct-14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20-Oct-14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20-Oct-14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20-Oct-14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20-Oct-14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20-Oct-14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20-Oct-14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0A04E-1C48-4F0A-BBA4-5F19B38B4DD1}" type="datetimeFigureOut">
              <a:rPr lang="en-US" smtClean="0"/>
              <a:pPr/>
              <a:t>20-Oct-14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4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5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gif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80.png"/><Relationship Id="rId4" Type="http://schemas.openxmlformats.org/officeDocument/2006/relationships/notesSlide" Target="../notesSlides/notesSlide6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860" y="-8034"/>
            <a:ext cx="7915539" cy="686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15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rmany-194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2645" y="0"/>
            <a:ext cx="763871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berg trial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5984" y="0"/>
            <a:ext cx="877203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urope-East-Central-19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35898" y="0"/>
            <a:ext cx="48722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100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n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57200"/>
            <a:ext cx="9029700" cy="6019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285" y="-5220"/>
            <a:ext cx="8527915" cy="686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39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chsSecurityBadgeLar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51963" y="54769"/>
            <a:ext cx="5991837" cy="6803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434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752600"/>
            <a:ext cx="8845737" cy="33503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00200" y="381000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Polish (“three times yes”) referendum, 1946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276600" y="5638800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Q1: abolish the Senate?</a:t>
            </a:r>
          </a:p>
          <a:p>
            <a:r>
              <a:rPr lang="en-US" dirty="0" smtClean="0"/>
              <a:t>Q2: nationalize the economy?</a:t>
            </a:r>
          </a:p>
          <a:p>
            <a:r>
              <a:rPr lang="en-US" dirty="0" smtClean="0"/>
              <a:t>Q3: accept postwar borders?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328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om194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9181" y="-15607"/>
            <a:ext cx="5943600" cy="34802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1" y="3453530"/>
            <a:ext cx="5432234" cy="332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157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rief Iron Curtain Speech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4800" y="400050"/>
            <a:ext cx="8305800" cy="622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09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http://cache2.asset-cache.net/xc/50483359.jpg?v=1&amp;c=IWSAsset&amp;k=2&amp;d=E41C9FE5C4AA0A141976326855BF844028F42BA75B16D3D0B2F99C572F196E4BB01E70F2B326997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3238" y="-13510"/>
            <a:ext cx="5251962" cy="68715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4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7470" y="228600"/>
            <a:ext cx="8689060" cy="6400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http://cache1.asset-cache.net/xc/50501738.jpg?v=1&amp;c=IWSAsset&amp;k=2&amp;d=E41C9FE5C4AA0A144ED68B622F689AFB43C20C87FA2B446D00B03D46EB42F784B01E70F2B326997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62000" y="228600"/>
            <a:ext cx="5210175" cy="6407546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4392" y="228600"/>
            <a:ext cx="5000174" cy="640754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uman doctrine speec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4226" y="0"/>
            <a:ext cx="86955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687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rvard_1947_w_31may07_210_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26593" y="0"/>
            <a:ext cx="68908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2145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rshall_Pl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94246" y="0"/>
            <a:ext cx="69555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7098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lbrich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8989" y="0"/>
            <a:ext cx="47460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3564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4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8162" y="190500"/>
            <a:ext cx="8067675" cy="6477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4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8162" y="190500"/>
            <a:ext cx="8067675" cy="6477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File:Matyas Rakos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6873" y="185927"/>
            <a:ext cx="6427927" cy="61386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85285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4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8162" y="190500"/>
            <a:ext cx="8067675" cy="6477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http://www.corbisimages.com/images/67/1777DB1B-B752-4B79-A346-00A5E9A6B6B6/HU0601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240" y="152400"/>
            <a:ext cx="8856980" cy="6705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2797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150352"/>
            <a:ext cx="9372600" cy="672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1198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an_Masary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54776" y="-65218"/>
            <a:ext cx="5284224" cy="692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4610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http://www.corbisimages.com/images/67/B30F95FE-6539-4484-9654-DECCB34DD333/BE0626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07" y="0"/>
            <a:ext cx="8980831" cy="6553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2477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ottwald1.jpe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939706" y="180352"/>
            <a:ext cx="5604094" cy="6677648"/>
          </a:xfrm>
        </p:spPr>
      </p:pic>
    </p:spTree>
    <p:extLst>
      <p:ext uri="{BB962C8B-B14F-4D97-AF65-F5344CB8AC3E}">
        <p14:creationId xmlns:p14="http://schemas.microsoft.com/office/powerpoint/2010/main" val="55367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76200"/>
            <a:ext cx="828675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279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ightcorridor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31466" y="62238"/>
            <a:ext cx="6164734" cy="664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18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rlin-air-lif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550" y="0"/>
            <a:ext cx="7200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59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49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8162" y="190500"/>
            <a:ext cx="8067675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0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5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8162" y="190500"/>
            <a:ext cx="8067675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7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5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8162" y="190500"/>
            <a:ext cx="8067675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23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d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3290" y="0"/>
            <a:ext cx="48974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8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;ansky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867" y="304800"/>
            <a:ext cx="7645401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40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nsky_rudolf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267" y="0"/>
            <a:ext cx="90534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59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ttwald1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76400" y="-1"/>
            <a:ext cx="5771965" cy="688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45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ttwald2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53012" y="9180"/>
            <a:ext cx="4970057" cy="684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06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orean_war_ma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04627" y="0"/>
            <a:ext cx="35347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82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http://www.williamgstephenson.com/blog/wp-content/uploads/2010/06/070910ap_macarthur_5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5560" y="51436"/>
            <a:ext cx="6132040" cy="68065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3307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30px-IncheonLandingMcArthu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0050" y="0"/>
            <a:ext cx="83438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9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http://static.howstuffworks.com/gif/willow/korean-war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3199" y="58785"/>
            <a:ext cx="4661001" cy="67992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688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cdn.crooksandliars.com/files/uploads/2010/06/Truman-Mac-at-Wake-Island_2592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1" y="609600"/>
            <a:ext cx="8765240" cy="59603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2509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685802"/>
          <a:ext cx="9144000" cy="5714997"/>
        </p:xfrm>
        <a:graphic>
          <a:graphicData uri="http://schemas.openxmlformats.org/drawingml/2006/table">
            <a:tbl>
              <a:tblPr/>
              <a:tblGrid>
                <a:gridCol w="2286000"/>
                <a:gridCol w="2286000"/>
                <a:gridCol w="2286000"/>
                <a:gridCol w="2286000"/>
              </a:tblGrid>
              <a:tr h="1007421">
                <a:tc>
                  <a:txBody>
                    <a:bodyPr/>
                    <a:lstStyle/>
                    <a:p>
                      <a:r>
                        <a:rPr lang="en-US"/>
                        <a:t> 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1950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1951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1952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5313">
                <a:tc>
                  <a:txBody>
                    <a:bodyPr/>
                    <a:lstStyle/>
                    <a:p>
                      <a:r>
                        <a:rPr lang="en-US"/>
                        <a:t>Defense budget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$13.3 B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$60.4B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$44 B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07421">
                <a:tc>
                  <a:txBody>
                    <a:bodyPr/>
                    <a:lstStyle/>
                    <a:p>
                      <a:r>
                        <a:rPr lang="en-US"/>
                        <a:t>Army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591,000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1.55 million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1.595 million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07421">
                <a:tc>
                  <a:txBody>
                    <a:bodyPr/>
                    <a:lstStyle/>
                    <a:p>
                      <a:r>
                        <a:rPr lang="en-US"/>
                        <a:t>Navy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451,000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1.01 million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1.05 million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07421">
                <a:tc>
                  <a:txBody>
                    <a:bodyPr/>
                    <a:lstStyle/>
                    <a:p>
                      <a:r>
                        <a:rPr lang="en-US"/>
                        <a:t>Air Force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411,000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1.06 million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973,000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60769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48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http://www.corbisimages.com/images/67/A097B873-1BD1-4B10-809C-4523D146B87E/U954934ACM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2436" y="140745"/>
            <a:ext cx="5745164" cy="64886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3837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ixon-his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52400" y="838200"/>
            <a:ext cx="9333865" cy="524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272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ccarr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3316" y="24806"/>
            <a:ext cx="9177316" cy="683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52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cCarthyandCoh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04" y="0"/>
            <a:ext cx="907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54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http://uncletaz.com/mccarthy/ikeshak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628" y="381000"/>
            <a:ext cx="8987220" cy="6172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8827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http://www.c-span.org/images/special/news04231954b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99852"/>
            <a:ext cx="8229600" cy="67119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7534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cccarthy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4825" y="1143000"/>
            <a:ext cx="813435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686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5303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ulles and dd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431800"/>
            <a:ext cx="7620000" cy="599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4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f budge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73242" y="0"/>
            <a:ext cx="9249603" cy="637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82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http://tpmcafe.talkingpointsmemo.com/curtis%20lema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85799" y="0"/>
            <a:ext cx="5260426" cy="5943600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7756" y="-76200"/>
            <a:ext cx="4897409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53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uatemala time ma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47875" y="0"/>
            <a:ext cx="5048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45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.-Jacobo-ARben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399"/>
            <a:ext cx="9115184" cy="6573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76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http://www.opendemocracy.net/content/articles/3287/images/photo2_5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7549" y="990600"/>
            <a:ext cx="9237421" cy="4267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2757194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gy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098" y="762000"/>
            <a:ext cx="9146196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3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dapest_streets_7_1956_stal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181925"/>
            <a:ext cx="4640855" cy="481774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5270" y="2590800"/>
            <a:ext cx="4088730" cy="425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32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http://www.filolog.com/images/budapest_56_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345" y="838200"/>
            <a:ext cx="9005455" cy="4953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3664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vaticanassassins.org/wp-content/uploads/2010/08/Soviet-Soldier_Budapest_Hungary_19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697" y="152400"/>
            <a:ext cx="9170973" cy="6477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207832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http://www.jpl.nasa.gov/images/sputnik/sputnik-brows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-2581"/>
            <a:ext cx="8991600" cy="69322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534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ixon-caracas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33601" y="-19953"/>
            <a:ext cx="4953000" cy="679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60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stro-nix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11569" y="89747"/>
            <a:ext cx="5251231" cy="676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59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http://bobby-kennedy.com/photos/ag-jfk/bob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44944" y="550"/>
            <a:ext cx="5146456" cy="6857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9136078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http://www.nndb.com/people/387/000022321/robert-mcnamar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15543"/>
            <a:ext cx="2820318" cy="4042457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2992801"/>
            <a:ext cx="2932430" cy="38651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0318" y="26624"/>
            <a:ext cx="3560373" cy="327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96287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yofpigsma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33051"/>
            <a:ext cx="7772400" cy="28521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3073376"/>
            <a:ext cx="5791702" cy="381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9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washingtonpost.com/wp-dyn/content/photo/2008/05/20/PH20080520013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413" y="0"/>
            <a:ext cx="8600914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6614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http://www.stripes.com/polopoly_fs/1.104789.1275105063!/image/1133712829.jpg_gen/derivatives/landscape_490/11337128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28599"/>
            <a:ext cx="8121650" cy="66133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2773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http://img.timeinc.net/time/magazine/archive/covers/1961/1101610908_4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0056" y="-41148"/>
            <a:ext cx="5236544" cy="68991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4742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rlin-75608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6687" y="144779"/>
            <a:ext cx="9027313" cy="648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8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rlin_wall_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7723" y="381000"/>
            <a:ext cx="9219445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19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ubamisslesi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7350" y="177800"/>
            <a:ext cx="8369300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59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quarantinemap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-17585"/>
            <a:ext cx="7543799" cy="6963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12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XCOMM_meeting,_Cuban_Missile_Crisis,_29_October_196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6939" y="609600"/>
            <a:ext cx="8634989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46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066800"/>
            <a:ext cx="701040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	</a:t>
            </a:r>
            <a:r>
              <a:rPr lang="en-US" b="1" cap="small" dirty="0">
                <a:solidFill>
                  <a:prstClr val="black"/>
                </a:solidFill>
              </a:rPr>
              <a:t>Curtis </a:t>
            </a:r>
            <a:r>
              <a:rPr lang="en-US" b="1" cap="small" dirty="0" err="1">
                <a:solidFill>
                  <a:prstClr val="black"/>
                </a:solidFill>
              </a:rPr>
              <a:t>LeMay</a:t>
            </a:r>
            <a:r>
              <a:rPr lang="en-US" dirty="0">
                <a:solidFill>
                  <a:prstClr val="black"/>
                </a:solidFill>
              </a:rPr>
              <a:t>: There’s one other factor that I didn’t mention that’s not quite in our field. But you invited us to comment on this at one time. And that is that we have had a talk about Cuba and the SAM [surface-to-air-missile] sites down there. And you have made some pretty strong statements about their being defensive, and that we would take action against offensive weapons.</a:t>
            </a:r>
          </a:p>
          <a:p>
            <a:r>
              <a:rPr lang="en-US" dirty="0">
                <a:solidFill>
                  <a:prstClr val="black"/>
                </a:solidFill>
              </a:rPr>
              <a:t>	I think that a blockade and political talk would be considered by a lot of our friends and neutrals as being a pretty weak response to this. And I’m sure a lot of our own citizens would feel that way, too</a:t>
            </a:r>
            <a:r>
              <a:rPr lang="en-US" dirty="0" smtClean="0">
                <a:solidFill>
                  <a:prstClr val="black"/>
                </a:solidFill>
              </a:rPr>
              <a:t>.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	In </a:t>
            </a:r>
            <a:r>
              <a:rPr lang="en-US" dirty="0">
                <a:solidFill>
                  <a:prstClr val="black"/>
                </a:solidFill>
              </a:rPr>
              <a:t>other words: you’re in a pretty bad fix at the present time.</a:t>
            </a:r>
          </a:p>
          <a:p>
            <a:r>
              <a:rPr lang="en-US" dirty="0">
                <a:solidFill>
                  <a:prstClr val="black"/>
                </a:solidFill>
              </a:rPr>
              <a:t>	</a:t>
            </a:r>
            <a:r>
              <a:rPr lang="en-US" b="1" cap="small" dirty="0">
                <a:solidFill>
                  <a:prstClr val="black"/>
                </a:solidFill>
              </a:rPr>
              <a:t>President Kennedy:</a:t>
            </a:r>
            <a:r>
              <a:rPr lang="en-US" dirty="0">
                <a:solidFill>
                  <a:prstClr val="black"/>
                </a:solidFill>
              </a:rPr>
              <a:t>  What did you say?</a:t>
            </a:r>
          </a:p>
          <a:p>
            <a:r>
              <a:rPr lang="en-US" dirty="0">
                <a:solidFill>
                  <a:prstClr val="black"/>
                </a:solidFill>
              </a:rPr>
              <a:t>	</a:t>
            </a:r>
            <a:r>
              <a:rPr lang="en-US" b="1" cap="small" dirty="0" err="1">
                <a:solidFill>
                  <a:prstClr val="black"/>
                </a:solidFill>
              </a:rPr>
              <a:t>LeMay</a:t>
            </a:r>
            <a:r>
              <a:rPr lang="en-US" dirty="0">
                <a:solidFill>
                  <a:prstClr val="black"/>
                </a:solidFill>
              </a:rPr>
              <a:t>: You’re in a pretty bad fix.</a:t>
            </a:r>
          </a:p>
          <a:p>
            <a:r>
              <a:rPr lang="en-US" dirty="0">
                <a:solidFill>
                  <a:prstClr val="black"/>
                </a:solidFill>
              </a:rPr>
              <a:t>	</a:t>
            </a:r>
            <a:r>
              <a:rPr lang="en-US" b="1" cap="small" dirty="0">
                <a:solidFill>
                  <a:prstClr val="black"/>
                </a:solidFill>
              </a:rPr>
              <a:t>President Kennedy:</a:t>
            </a:r>
            <a:r>
              <a:rPr lang="en-US" dirty="0">
                <a:solidFill>
                  <a:prstClr val="black"/>
                </a:solidFill>
              </a:rPr>
              <a:t>  You’re in there with me. [</a:t>
            </a:r>
            <a:r>
              <a:rPr lang="en-US" i="1" dirty="0">
                <a:solidFill>
                  <a:prstClr val="black"/>
                </a:solidFill>
              </a:rPr>
              <a:t>Slight laughter</a:t>
            </a:r>
            <a:r>
              <a:rPr lang="en-US" dirty="0">
                <a:solidFill>
                  <a:prstClr val="black"/>
                </a:solidFill>
              </a:rPr>
              <a:t>.] </a:t>
            </a:r>
            <a:r>
              <a:rPr lang="en-US" u="sng" dirty="0">
                <a:solidFill>
                  <a:prstClr val="black"/>
                </a:solidFill>
              </a:rPr>
              <a:t>Personally</a:t>
            </a:r>
            <a:r>
              <a:rPr lang="en-US" dirty="0">
                <a:solidFill>
                  <a:prstClr val="black"/>
                </a:solidFill>
              </a:rPr>
              <a:t>.</a:t>
            </a:r>
          </a:p>
          <a:p>
            <a:endParaRPr lang="en-US" sz="1600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" name="jfk-lemay-cmc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562600" y="5029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55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6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747</TotalTime>
  <Words>130</Words>
  <Application>Microsoft Office PowerPoint</Application>
  <PresentationFormat>On-screen Show (4:3)</PresentationFormat>
  <Paragraphs>102</Paragraphs>
  <Slides>75</Slides>
  <Notes>67</Notes>
  <HiddenSlides>0</HiddenSlides>
  <MMClips>4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kc9</dc:creator>
  <cp:lastModifiedBy>KC Johnson</cp:lastModifiedBy>
  <cp:revision>54</cp:revision>
  <dcterms:created xsi:type="dcterms:W3CDTF">2009-11-08T17:56:31Z</dcterms:created>
  <dcterms:modified xsi:type="dcterms:W3CDTF">2014-10-20T21:15:18Z</dcterms:modified>
</cp:coreProperties>
</file>