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81" r:id="rId2"/>
    <p:sldId id="280" r:id="rId3"/>
    <p:sldId id="282" r:id="rId4"/>
    <p:sldId id="265" r:id="rId5"/>
    <p:sldId id="267" r:id="rId6"/>
    <p:sldId id="266" r:id="rId7"/>
    <p:sldId id="298" r:id="rId8"/>
    <p:sldId id="285" r:id="rId9"/>
    <p:sldId id="286" r:id="rId10"/>
    <p:sldId id="257" r:id="rId11"/>
    <p:sldId id="261" r:id="rId12"/>
    <p:sldId id="297" r:id="rId13"/>
    <p:sldId id="289" r:id="rId14"/>
    <p:sldId id="290" r:id="rId15"/>
    <p:sldId id="291" r:id="rId16"/>
    <p:sldId id="301" r:id="rId17"/>
    <p:sldId id="303" r:id="rId18"/>
    <p:sldId id="293" r:id="rId19"/>
    <p:sldId id="294" r:id="rId20"/>
    <p:sldId id="295" r:id="rId21"/>
    <p:sldId id="263" r:id="rId22"/>
    <p:sldId id="271" r:id="rId23"/>
    <p:sldId id="272" r:id="rId24"/>
    <p:sldId id="273" r:id="rId25"/>
    <p:sldId id="274" r:id="rId26"/>
    <p:sldId id="275" r:id="rId27"/>
    <p:sldId id="302" r:id="rId28"/>
    <p:sldId id="300" r:id="rId29"/>
    <p:sldId id="287" r:id="rId30"/>
    <p:sldId id="278" r:id="rId31"/>
    <p:sldId id="304" r:id="rId32"/>
    <p:sldId id="30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C9B0A-6A25-4728-9455-593E38D3DC3F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1215F-3982-48ED-9CD5-5F78E1DBF0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68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504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441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186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cortes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797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554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74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Potosi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680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343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8026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4386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909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E47F3-F30B-4577-AC60-61576BD979CF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3907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E9AE1-A8FC-45F9-A422-C071EBE00556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5585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Penn—</a:t>
            </a:r>
            <a:r>
              <a:rPr lang="en-US" dirty="0" err="1" smtClean="0"/>
              <a:t>baltimore-oglethorpe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E9AE1-A8FC-45F9-A422-C071EBE00556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0511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0056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0094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E9AE1-A8FC-45F9-A422-C071EBE00556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6418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E9AE1-A8FC-45F9-A422-C071EBE00556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1086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E9AE1-A8FC-45F9-A422-C071EBE00556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282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2497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6393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525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0040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2624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2247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461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537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687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F076-CEFB-418C-87AE-F25DC5A1D05D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6F076-CEFB-418C-87AE-F25DC5A1D05D}" type="datetimeFigureOut">
              <a:rPr lang="en-US" smtClean="0"/>
              <a:pPr/>
              <a:t>30-Aug-14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3B468-9CC5-433A-BBDB-460DCBBC69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525"/>
            <a:ext cx="10391775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pload.wikimedia.org/wikipedia/commons/0/08/Fernando_e_Isab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835" y="228600"/>
            <a:ext cx="7717692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p150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1631"/>
            <a:ext cx="9144000" cy="56147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white-history.com/hwr48_files/cort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2787" y="0"/>
            <a:ext cx="488673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wapedia.mobi/thumb/1b79495/en/max/1440/900/Ruta_de_Cort%C3%A9s.svg?format=jpg%2Cpng%2Cgif&amp;ctf=0?format=jpg,png,gif&amp;loadexternal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693" y="1143000"/>
            <a:ext cx="9135216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File:Francisco-Pizarro-um154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04800"/>
            <a:ext cx="3743325" cy="5705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t0.gstatic.com/images?q=tbn:F4xU_TMqWisrcM:http://photos.travelblog.org/Photos/26815/166001/t/1222930-Potosi-Mines-0.jpg&amp;t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9800" y="228600"/>
            <a:ext cx="7620000" cy="571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4070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nish_portuguese_settlements_amer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5371" y="0"/>
            <a:ext cx="591325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here-of-portugese-influence-in-colonization-1494-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43840"/>
            <a:ext cx="9144000" cy="63703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nish_and_Portuguese_South_America_1525-17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0" y="144131"/>
            <a:ext cx="3962400" cy="68325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11250"/>
            <a:ext cx="9144000" cy="543549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merica_north_colonization_17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0991" y="0"/>
            <a:ext cx="52420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83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304800"/>
            <a:ext cx="7772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Navigation Act (1660)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From </a:t>
            </a:r>
            <a:r>
              <a:rPr lang="en-US" dirty="0">
                <a:solidFill>
                  <a:prstClr val="black"/>
                </a:solidFill>
              </a:rPr>
              <a:t>and after the first day of </a:t>
            </a:r>
            <a:r>
              <a:rPr lang="en-US" i="1" dirty="0">
                <a:solidFill>
                  <a:prstClr val="black"/>
                </a:solidFill>
              </a:rPr>
              <a:t>December</a:t>
            </a:r>
            <a:r>
              <a:rPr lang="en-US" dirty="0">
                <a:solidFill>
                  <a:prstClr val="black"/>
                </a:solidFill>
              </a:rPr>
              <a:t> 1660, and from thenceforward, no goods or commodities whatsoever shall be imported into or exported out of any lands, islands, plantations or territories to his Majesty belonging or in his possession . . . </a:t>
            </a:r>
            <a:r>
              <a:rPr lang="en-US" dirty="0" smtClean="0">
                <a:solidFill>
                  <a:prstClr val="black"/>
                </a:solidFill>
              </a:rPr>
              <a:t>but </a:t>
            </a:r>
            <a:r>
              <a:rPr lang="en-US" dirty="0">
                <a:solidFill>
                  <a:prstClr val="black"/>
                </a:solidFill>
              </a:rPr>
              <a:t>in such ships or vessels as do truly and without fraud </a:t>
            </a:r>
            <a:r>
              <a:rPr lang="en-US" b="1" dirty="0">
                <a:solidFill>
                  <a:srgbClr val="FF0000"/>
                </a:solidFill>
              </a:rPr>
              <a:t>belong only to the people of England or Ireland</a:t>
            </a:r>
            <a:r>
              <a:rPr lang="en-US" dirty="0">
                <a:solidFill>
                  <a:prstClr val="black"/>
                </a:solidFill>
              </a:rPr>
              <a:t> . . . </a:t>
            </a:r>
            <a:endParaRPr lang="en-US" dirty="0" smtClean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III</a:t>
            </a:r>
            <a:r>
              <a:rPr lang="en-US" dirty="0">
                <a:solidFill>
                  <a:prstClr val="black"/>
                </a:solidFill>
              </a:rPr>
              <a:t>. And it is further enacted, That </a:t>
            </a:r>
            <a:r>
              <a:rPr lang="en-US" b="1" dirty="0">
                <a:solidFill>
                  <a:srgbClr val="FF0000"/>
                </a:solidFill>
              </a:rPr>
              <a:t>no goods or commodities whatsoever, of the growth, production or manufacture of Africa, Asia, or America</a:t>
            </a:r>
            <a:r>
              <a:rPr lang="en-US" dirty="0">
                <a:solidFill>
                  <a:prstClr val="black"/>
                </a:solidFill>
              </a:rPr>
              <a:t>, or any part thereof . . . be imported into England, Ireland, or Wales . . . in any other ship or ships, vessel or vessels whatsoever, but in such as do truly and without fraud belong only to the people of England, Ireland or Wales. . . 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XVIII. And be it further enacted, That from and after the first day of </a:t>
            </a:r>
            <a:r>
              <a:rPr lang="en-US" i="1" dirty="0">
                <a:solidFill>
                  <a:prstClr val="black"/>
                </a:solidFill>
              </a:rPr>
              <a:t>April,</a:t>
            </a:r>
            <a:r>
              <a:rPr lang="en-US" dirty="0">
                <a:solidFill>
                  <a:prstClr val="black"/>
                </a:solidFill>
              </a:rPr>
              <a:t> 1661, </a:t>
            </a:r>
            <a:r>
              <a:rPr lang="en-US" b="1" dirty="0">
                <a:solidFill>
                  <a:srgbClr val="FF0000"/>
                </a:solidFill>
              </a:rPr>
              <a:t>no sugars, tobacco, cotton-wool, indigos, ginger, </a:t>
            </a:r>
            <a:r>
              <a:rPr lang="en-US" b="1" dirty="0" err="1">
                <a:solidFill>
                  <a:srgbClr val="FF0000"/>
                </a:solidFill>
              </a:rPr>
              <a:t>fustick</a:t>
            </a:r>
            <a:r>
              <a:rPr lang="en-US" b="1" dirty="0">
                <a:solidFill>
                  <a:srgbClr val="FF0000"/>
                </a:solidFill>
              </a:rPr>
              <a:t>, or other dying wood, of the growth</a:t>
            </a:r>
            <a:r>
              <a:rPr lang="en-US" dirty="0">
                <a:solidFill>
                  <a:prstClr val="black"/>
                </a:solidFill>
              </a:rPr>
              <a:t>, production or manufacture of any </a:t>
            </a:r>
            <a:r>
              <a:rPr lang="en-US" i="1" dirty="0">
                <a:solidFill>
                  <a:prstClr val="black"/>
                </a:solidFill>
              </a:rPr>
              <a:t>English</a:t>
            </a:r>
            <a:r>
              <a:rPr lang="en-US" dirty="0">
                <a:solidFill>
                  <a:prstClr val="black"/>
                </a:solidFill>
              </a:rPr>
              <a:t> plantations in America, Asia, or Africa, shall be shipped, carried, conveyed or transported from any of the said </a:t>
            </a:r>
            <a:r>
              <a:rPr lang="en-US" i="1" dirty="0">
                <a:solidFill>
                  <a:prstClr val="black"/>
                </a:solidFill>
              </a:rPr>
              <a:t>English</a:t>
            </a:r>
            <a:r>
              <a:rPr lang="en-US" dirty="0">
                <a:solidFill>
                  <a:prstClr val="black"/>
                </a:solidFill>
              </a:rPr>
              <a:t> plantations to any land . . . other than to such English plantations as do belong to his Majesty. . . .</a:t>
            </a:r>
          </a:p>
        </p:txBody>
      </p:sp>
    </p:spTree>
    <p:extLst>
      <p:ext uri="{BB962C8B-B14F-4D97-AF65-F5344CB8AC3E}">
        <p14:creationId xmlns:p14="http://schemas.microsoft.com/office/powerpoint/2010/main" val="1924766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71450"/>
            <a:ext cx="7086600" cy="651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9036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813" y="-228600"/>
            <a:ext cx="3735201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571750"/>
            <a:ext cx="2828925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548" y="304800"/>
            <a:ext cx="340042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3231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merica_north_colonization_17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0991" y="0"/>
            <a:ext cx="5242017" cy="6858000"/>
          </a:xfrm>
          <a:prstGeom prst="rect">
            <a:avLst/>
          </a:prstGeom>
        </p:spPr>
      </p:pic>
      <p:pic>
        <p:nvPicPr>
          <p:cNvPr id="3" name="Picture 2" descr="west_indies_176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788" y="0"/>
            <a:ext cx="90364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412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www.britishcrowns.com/Colonial/Jamaica/images/Jamaic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8487" y="457200"/>
            <a:ext cx="7248349" cy="548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4855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hotelfun4kids.com/images/Canada/novascotia/m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999" y="120316"/>
            <a:ext cx="8198001" cy="64328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0377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www.larattafamily.com/images/Maritimes/Louisbourg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90500"/>
            <a:ext cx="8382000" cy="6286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76673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hickerphoto.com/data/media/199/eighteenth-century-fortress_248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09440"/>
            <a:ext cx="8839199" cy="58739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6530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lonies_17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5004" y="0"/>
            <a:ext cx="44739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_American_Colonies_White_Colonies--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5960" y="0"/>
            <a:ext cx="52120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_American_Colonies_White_Colonies--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5960" y="0"/>
            <a:ext cx="52120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_American_Colonies_White_Colonies--3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5960" y="0"/>
            <a:ext cx="52120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_American_Colonies_White_Colonies--4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5960" y="0"/>
            <a:ext cx="52120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_American_Colonies_White_Colonies--5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5960" y="0"/>
            <a:ext cx="52120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661" y="142875"/>
            <a:ext cx="9248775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5441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0"/>
            <a:ext cx="678180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73471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File:Blaeu - Nova Belgica et Anglia Nova (Detail Hudson Area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524000"/>
            <a:ext cx="7600950" cy="4429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www.colonialswedes.org/Images/History/GrPwr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1" y="152400"/>
            <a:ext cx="6080759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35857"/>
            <a:ext cx="9144000" cy="638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8639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0px-Colonizationoftheamerica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0711" y="0"/>
            <a:ext cx="5302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768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2323</TotalTime>
  <Words>43</Words>
  <Application>Microsoft Office PowerPoint</Application>
  <PresentationFormat>On-screen Show (4:3)</PresentationFormat>
  <Paragraphs>38</Paragraphs>
  <Slides>32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kc9</dc:creator>
  <cp:lastModifiedBy>KC Johnson</cp:lastModifiedBy>
  <cp:revision>21</cp:revision>
  <dcterms:created xsi:type="dcterms:W3CDTF">2009-09-03T00:22:27Z</dcterms:created>
  <dcterms:modified xsi:type="dcterms:W3CDTF">2014-08-31T02:32:46Z</dcterms:modified>
</cp:coreProperties>
</file>