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8"/>
  </p:notesMasterIdLst>
  <p:sldIdLst>
    <p:sldId id="337" r:id="rId3"/>
    <p:sldId id="349" r:id="rId4"/>
    <p:sldId id="338" r:id="rId5"/>
    <p:sldId id="351" r:id="rId6"/>
    <p:sldId id="352" r:id="rId7"/>
    <p:sldId id="346" r:id="rId8"/>
    <p:sldId id="339" r:id="rId9"/>
    <p:sldId id="348" r:id="rId10"/>
    <p:sldId id="357" r:id="rId11"/>
    <p:sldId id="341" r:id="rId12"/>
    <p:sldId id="358" r:id="rId13"/>
    <p:sldId id="355" r:id="rId14"/>
    <p:sldId id="359" r:id="rId15"/>
    <p:sldId id="343" r:id="rId16"/>
    <p:sldId id="344" r:id="rId17"/>
    <p:sldId id="345" r:id="rId18"/>
    <p:sldId id="305" r:id="rId19"/>
    <p:sldId id="319" r:id="rId20"/>
    <p:sldId id="315" r:id="rId21"/>
    <p:sldId id="316" r:id="rId22"/>
    <p:sldId id="334" r:id="rId23"/>
    <p:sldId id="318" r:id="rId24"/>
    <p:sldId id="335" r:id="rId25"/>
    <p:sldId id="360" r:id="rId26"/>
    <p:sldId id="262" r:id="rId27"/>
    <p:sldId id="321" r:id="rId28"/>
    <p:sldId id="263" r:id="rId29"/>
    <p:sldId id="264" r:id="rId30"/>
    <p:sldId id="322" r:id="rId31"/>
    <p:sldId id="324" r:id="rId32"/>
    <p:sldId id="336" r:id="rId33"/>
    <p:sldId id="299" r:id="rId34"/>
    <p:sldId id="300" r:id="rId35"/>
    <p:sldId id="301" r:id="rId36"/>
    <p:sldId id="270" r:id="rId37"/>
    <p:sldId id="266" r:id="rId38"/>
    <p:sldId id="302" r:id="rId39"/>
    <p:sldId id="267" r:id="rId40"/>
    <p:sldId id="271" r:id="rId41"/>
    <p:sldId id="272" r:id="rId42"/>
    <p:sldId id="273" r:id="rId43"/>
    <p:sldId id="304" r:id="rId44"/>
    <p:sldId id="297" r:id="rId45"/>
    <p:sldId id="296" r:id="rId46"/>
    <p:sldId id="29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74CA19-B21C-4E21-A0B2-867D50E1EFAE}" type="datetimeFigureOut">
              <a:rPr lang="en-US" smtClean="0"/>
              <a:pPr/>
              <a:t>31-Oct-14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BE9E07-1C4A-4825-BAB7-FC2CBCD05D97}" type="slidenum">
              <a:rPr lang="en-US" smtClean="0"/>
              <a:pPr/>
              <a:t>‹#›</a:t>
            </a:fld>
            <a:endParaRPr lang="en-US"/>
          </a:p>
        </p:txBody>
      </p:sp>
    </p:spTree>
    <p:extLst>
      <p:ext uri="{BB962C8B-B14F-4D97-AF65-F5344CB8AC3E}">
        <p14:creationId xmlns:p14="http://schemas.microsoft.com/office/powerpoint/2010/main" val="1247457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389475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453916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9039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Arthur </a:t>
            </a:r>
            <a:r>
              <a:rPr lang="en-US" dirty="0" err="1" smtClean="0"/>
              <a:t>mitchell</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22860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Fdr</a:t>
            </a:r>
            <a:r>
              <a:rPr lang="en-US" dirty="0" smtClean="0"/>
              <a:t> harry </a:t>
            </a:r>
            <a:r>
              <a:rPr lang="en-US" dirty="0" err="1" smtClean="0"/>
              <a:t>hopkins</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18</a:t>
            </a:fld>
            <a:endParaRPr lang="en-US"/>
          </a:p>
        </p:txBody>
      </p:sp>
    </p:spTree>
    <p:extLst>
      <p:ext uri="{BB962C8B-B14F-4D97-AF65-F5344CB8AC3E}">
        <p14:creationId xmlns:p14="http://schemas.microsoft.com/office/powerpoint/2010/main" val="371495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Fdr</a:t>
            </a:r>
            <a:r>
              <a:rPr lang="en-US" dirty="0" smtClean="0"/>
              <a:t> with ccc camp in VA</a:t>
            </a:r>
            <a:endParaRPr lang="en-US" dirty="0"/>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55652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25</a:t>
            </a:fld>
            <a:endParaRPr lang="en-US"/>
          </a:p>
        </p:txBody>
      </p:sp>
    </p:spTree>
    <p:extLst>
      <p:ext uri="{BB962C8B-B14F-4D97-AF65-F5344CB8AC3E}">
        <p14:creationId xmlns:p14="http://schemas.microsoft.com/office/powerpoint/2010/main" val="3709002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hughes</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27</a:t>
            </a:fld>
            <a:endParaRPr lang="en-US"/>
          </a:p>
        </p:txBody>
      </p:sp>
    </p:spTree>
    <p:extLst>
      <p:ext uri="{BB962C8B-B14F-4D97-AF65-F5344CB8AC3E}">
        <p14:creationId xmlns:p14="http://schemas.microsoft.com/office/powerpoint/2010/main" val="3012148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28</a:t>
            </a:fld>
            <a:endParaRPr lang="en-US"/>
          </a:p>
        </p:txBody>
      </p:sp>
    </p:spTree>
    <p:extLst>
      <p:ext uri="{BB962C8B-B14F-4D97-AF65-F5344CB8AC3E}">
        <p14:creationId xmlns:p14="http://schemas.microsoft.com/office/powerpoint/2010/main" val="1300095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32</a:t>
            </a:fld>
            <a:endParaRPr lang="en-US"/>
          </a:p>
        </p:txBody>
      </p:sp>
    </p:spTree>
    <p:extLst>
      <p:ext uri="{BB962C8B-B14F-4D97-AF65-F5344CB8AC3E}">
        <p14:creationId xmlns:p14="http://schemas.microsoft.com/office/powerpoint/2010/main" val="652698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33</a:t>
            </a:fld>
            <a:endParaRPr lang="en-US"/>
          </a:p>
        </p:txBody>
      </p:sp>
    </p:spTree>
    <p:extLst>
      <p:ext uri="{BB962C8B-B14F-4D97-AF65-F5344CB8AC3E}">
        <p14:creationId xmlns:p14="http://schemas.microsoft.com/office/powerpoint/2010/main" val="350557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34</a:t>
            </a:fld>
            <a:endParaRPr lang="en-US"/>
          </a:p>
        </p:txBody>
      </p:sp>
    </p:spTree>
    <p:extLst>
      <p:ext uri="{BB962C8B-B14F-4D97-AF65-F5344CB8AC3E}">
        <p14:creationId xmlns:p14="http://schemas.microsoft.com/office/powerpoint/2010/main" val="734676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35</a:t>
            </a:fld>
            <a:endParaRPr lang="en-US"/>
          </a:p>
        </p:txBody>
      </p:sp>
    </p:spTree>
    <p:extLst>
      <p:ext uri="{BB962C8B-B14F-4D97-AF65-F5344CB8AC3E}">
        <p14:creationId xmlns:p14="http://schemas.microsoft.com/office/powerpoint/2010/main" val="1926062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36</a:t>
            </a:fld>
            <a:endParaRPr lang="en-US"/>
          </a:p>
        </p:txBody>
      </p:sp>
    </p:spTree>
    <p:extLst>
      <p:ext uri="{BB962C8B-B14F-4D97-AF65-F5344CB8AC3E}">
        <p14:creationId xmlns:p14="http://schemas.microsoft.com/office/powerpoint/2010/main" val="2749895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wheeler</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37</a:t>
            </a:fld>
            <a:endParaRPr lang="en-US"/>
          </a:p>
        </p:txBody>
      </p:sp>
    </p:spTree>
    <p:extLst>
      <p:ext uri="{BB962C8B-B14F-4D97-AF65-F5344CB8AC3E}">
        <p14:creationId xmlns:p14="http://schemas.microsoft.com/office/powerpoint/2010/main" val="1045064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38</a:t>
            </a:fld>
            <a:endParaRPr lang="en-US"/>
          </a:p>
        </p:txBody>
      </p:sp>
    </p:spTree>
    <p:extLst>
      <p:ext uri="{BB962C8B-B14F-4D97-AF65-F5344CB8AC3E}">
        <p14:creationId xmlns:p14="http://schemas.microsoft.com/office/powerpoint/2010/main" val="5782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39</a:t>
            </a:fld>
            <a:endParaRPr lang="en-US"/>
          </a:p>
        </p:txBody>
      </p:sp>
    </p:spTree>
    <p:extLst>
      <p:ext uri="{BB962C8B-B14F-4D97-AF65-F5344CB8AC3E}">
        <p14:creationId xmlns:p14="http://schemas.microsoft.com/office/powerpoint/2010/main" val="1034126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40</a:t>
            </a:fld>
            <a:endParaRPr lang="en-US"/>
          </a:p>
        </p:txBody>
      </p:sp>
    </p:spTree>
    <p:extLst>
      <p:ext uri="{BB962C8B-B14F-4D97-AF65-F5344CB8AC3E}">
        <p14:creationId xmlns:p14="http://schemas.microsoft.com/office/powerpoint/2010/main" val="3396046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41</a:t>
            </a:fld>
            <a:endParaRPr lang="en-US"/>
          </a:p>
        </p:txBody>
      </p:sp>
    </p:spTree>
    <p:extLst>
      <p:ext uri="{BB962C8B-B14F-4D97-AF65-F5344CB8AC3E}">
        <p14:creationId xmlns:p14="http://schemas.microsoft.com/office/powerpoint/2010/main" val="3002823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42</a:t>
            </a:fld>
            <a:endParaRPr lang="en-US"/>
          </a:p>
        </p:txBody>
      </p:sp>
    </p:spTree>
    <p:extLst>
      <p:ext uri="{BB962C8B-B14F-4D97-AF65-F5344CB8AC3E}">
        <p14:creationId xmlns:p14="http://schemas.microsoft.com/office/powerpoint/2010/main" val="2759970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43</a:t>
            </a:fld>
            <a:endParaRPr lang="en-US"/>
          </a:p>
        </p:txBody>
      </p:sp>
    </p:spTree>
    <p:extLst>
      <p:ext uri="{BB962C8B-B14F-4D97-AF65-F5344CB8AC3E}">
        <p14:creationId xmlns:p14="http://schemas.microsoft.com/office/powerpoint/2010/main" val="3042483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44</a:t>
            </a:fld>
            <a:endParaRPr lang="en-US"/>
          </a:p>
        </p:txBody>
      </p:sp>
    </p:spTree>
    <p:extLst>
      <p:ext uri="{BB962C8B-B14F-4D97-AF65-F5344CB8AC3E}">
        <p14:creationId xmlns:p14="http://schemas.microsoft.com/office/powerpoint/2010/main" val="3367087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45</a:t>
            </a:fld>
            <a:endParaRPr lang="en-US"/>
          </a:p>
        </p:txBody>
      </p:sp>
    </p:spTree>
    <p:extLst>
      <p:ext uri="{BB962C8B-B14F-4D97-AF65-F5344CB8AC3E}">
        <p14:creationId xmlns:p14="http://schemas.microsoft.com/office/powerpoint/2010/main" val="2350984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pPr/>
              <a:t>31-Oct-14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pPr/>
              <a:t>31-Oct-14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B4B30-3D12-4A8A-84F0-6B6AA85AB09B}" type="datetimeFigureOut">
              <a:rPr lang="en-US" smtClean="0"/>
              <a:pPr/>
              <a:t>31-Oct-14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5B4B30-3D12-4A8A-84F0-6B6AA85AB09B}" type="datetimeFigureOut">
              <a:rPr lang="en-US" smtClean="0"/>
              <a:pPr/>
              <a:t>31-Oct-14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5B4B30-3D12-4A8A-84F0-6B6AA85AB09B}" type="datetimeFigureOut">
              <a:rPr lang="en-US" smtClean="0"/>
              <a:pPr/>
              <a:t>31-Oct-14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5B4B30-3D12-4A8A-84F0-6B6AA85AB09B}" type="datetimeFigureOut">
              <a:rPr lang="en-US" smtClean="0"/>
              <a:pPr/>
              <a:t>31-Oct-14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5B4B30-3D12-4A8A-84F0-6B6AA85AB09B}" type="datetimeFigureOut">
              <a:rPr lang="en-US" smtClean="0"/>
              <a:pPr/>
              <a:t>31-Oct-14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B4B30-3D12-4A8A-84F0-6B6AA85AB09B}" type="datetimeFigureOut">
              <a:rPr lang="en-US" smtClean="0"/>
              <a:pPr/>
              <a:t>31-Oct-14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B4B30-3D12-4A8A-84F0-6B6AA85AB09B}" type="datetimeFigureOut">
              <a:rPr lang="en-US" smtClean="0"/>
              <a:pPr/>
              <a:t>31-Oct-14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pPr/>
              <a:t>31-Oct-14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pPr/>
              <a:t>31-Oct-14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3814AB7-F953-4F7B-888F-BFA67B63733C}" type="datetimeFigureOut">
              <a:rPr lang="en-US">
                <a:solidFill>
                  <a:prstClr val="black">
                    <a:tint val="75000"/>
                  </a:prstClr>
                </a:solidFill>
              </a:rPr>
              <a:pPr>
                <a:defRPr/>
              </a:pPr>
              <a:t>31-Oct-14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A2091FC-EDE1-42A7-B1ED-063A3A986F9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94958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49248D0-2689-49C3-882E-FE03025CE2CF}" type="datetimeFigureOut">
              <a:rPr lang="en-US">
                <a:solidFill>
                  <a:prstClr val="black">
                    <a:tint val="75000"/>
                  </a:prstClr>
                </a:solidFill>
              </a:rPr>
              <a:pPr>
                <a:defRPr/>
              </a:pPr>
              <a:t>31-Oct-14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28F27E4-40A6-4887-9546-2E7201CCBDC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58980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98FA07-C3A2-4D1A-967B-09F69D42064D}" type="datetimeFigureOut">
              <a:rPr lang="en-US">
                <a:solidFill>
                  <a:prstClr val="black">
                    <a:tint val="75000"/>
                  </a:prstClr>
                </a:solidFill>
              </a:rPr>
              <a:pPr>
                <a:defRPr/>
              </a:pPr>
              <a:t>31-Oct-14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BFF1D32-DA89-47B5-A78D-2FE7D7F0B7C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4191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73E986C-B008-48DE-9232-3ED8E39D6047}" type="datetimeFigureOut">
              <a:rPr lang="en-US">
                <a:solidFill>
                  <a:prstClr val="black">
                    <a:tint val="75000"/>
                  </a:prstClr>
                </a:solidFill>
              </a:rPr>
              <a:pPr>
                <a:defRPr/>
              </a:pPr>
              <a:t>31-Oct-14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AD6C7D1-88C2-4444-87E5-E49AFE14966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07079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ED72CA1-29CF-4703-8FD1-AF2C3803A0AF}" type="datetimeFigureOut">
              <a:rPr lang="en-US">
                <a:solidFill>
                  <a:prstClr val="black">
                    <a:tint val="75000"/>
                  </a:prstClr>
                </a:solidFill>
              </a:rPr>
              <a:pPr>
                <a:defRPr/>
              </a:pPr>
              <a:t>31-Oct-14</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496A50E-625E-44CD-AD09-96A87161B3B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63491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E6B0682-E61B-4D0C-AC46-FFC513F9C859}" type="datetimeFigureOut">
              <a:rPr lang="en-US">
                <a:solidFill>
                  <a:prstClr val="black">
                    <a:tint val="75000"/>
                  </a:prstClr>
                </a:solidFill>
              </a:rPr>
              <a:pPr>
                <a:defRPr/>
              </a:pPr>
              <a:t>31-Oct-14</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65294E05-1196-4949-BFA8-E0C81E202D2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0520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C9E4A4A-8DE0-4061-8625-5246A9AB9263}" type="datetimeFigureOut">
              <a:rPr lang="en-US">
                <a:solidFill>
                  <a:prstClr val="black">
                    <a:tint val="75000"/>
                  </a:prstClr>
                </a:solidFill>
              </a:rPr>
              <a:pPr>
                <a:defRPr/>
              </a:pPr>
              <a:t>31-Oct-14</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5ADE71F-6BC5-4245-B699-A7782C1B074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88663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64F70E1-3EAC-4CA1-8C97-114400177297}" type="datetimeFigureOut">
              <a:rPr lang="en-US">
                <a:solidFill>
                  <a:prstClr val="black">
                    <a:tint val="75000"/>
                  </a:prstClr>
                </a:solidFill>
              </a:rPr>
              <a:pPr>
                <a:defRPr/>
              </a:pPr>
              <a:t>31-Oct-14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1FEBC45-4FC9-4606-8E50-9D6405517D5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2724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B8044DA-01E8-4FEB-88C8-A29FBE9A387E}" type="datetimeFigureOut">
              <a:rPr lang="en-US">
                <a:solidFill>
                  <a:prstClr val="black">
                    <a:tint val="75000"/>
                  </a:prstClr>
                </a:solidFill>
              </a:rPr>
              <a:pPr>
                <a:defRPr/>
              </a:pPr>
              <a:t>31-Oct-14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331EA09-6F82-4A0C-8B27-E3A55014BF2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2780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A296D77-FC8A-42E3-A93D-F6B6888F4EB6}" type="datetimeFigureOut">
              <a:rPr lang="en-US">
                <a:solidFill>
                  <a:prstClr val="black">
                    <a:tint val="75000"/>
                  </a:prstClr>
                </a:solidFill>
              </a:rPr>
              <a:pPr>
                <a:defRPr/>
              </a:pPr>
              <a:t>31-Oct-14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55751FE-AE21-4F6D-874F-689C6D59B1F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5818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D19B62-86C5-4F57-A395-D8B381D4F6A4}" type="datetimeFigureOut">
              <a:rPr lang="en-US">
                <a:solidFill>
                  <a:prstClr val="black">
                    <a:tint val="75000"/>
                  </a:prstClr>
                </a:solidFill>
              </a:rPr>
              <a:pPr>
                <a:defRPr/>
              </a:pPr>
              <a:t>31-Oct-14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65C0558-DAF1-4323-ADBF-567B6DDBD88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62793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B4B30-3D12-4A8A-84F0-6B6AA85AB09B}" type="datetimeFigureOut">
              <a:rPr lang="en-US" smtClean="0"/>
              <a:pPr/>
              <a:t>31-Oct-14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A69BE-AFB2-45C5-B92D-ACF719047E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9A238975-7A28-4C81-BD25-77D5F4958C71}" type="datetimeFigureOut">
              <a:rPr lang="en-US">
                <a:solidFill>
                  <a:prstClr val="black">
                    <a:tint val="75000"/>
                  </a:prstClr>
                </a:solidFill>
              </a:rPr>
              <a:pPr>
                <a:defRPr/>
              </a:pPr>
              <a:t>31-Oct-14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8DA6784A-A2F4-4F48-8137-153509A4B8E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493463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www.law.cornell.edu/supct/html/historics/USSC_CR_0304_0144_ZO.html#304_US_144n4ref"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8754" y="18944"/>
            <a:ext cx="5256445" cy="653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7920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1929_wall_street_crash_graph.svg.png"/>
          <p:cNvPicPr>
            <a:picLocks noChangeAspect="1"/>
          </p:cNvPicPr>
          <p:nvPr/>
        </p:nvPicPr>
        <p:blipFill>
          <a:blip r:embed="rId3" cstate="print"/>
          <a:stretch>
            <a:fillRect/>
          </a:stretch>
        </p:blipFill>
        <p:spPr>
          <a:xfrm>
            <a:off x="0" y="1143000"/>
            <a:ext cx="9144000" cy="4572000"/>
          </a:xfrm>
          <a:prstGeom prst="rect">
            <a:avLst/>
          </a:prstGeom>
        </p:spPr>
      </p:pic>
    </p:spTree>
    <p:extLst>
      <p:ext uri="{BB962C8B-B14F-4D97-AF65-F5344CB8AC3E}">
        <p14:creationId xmlns:p14="http://schemas.microsoft.com/office/powerpoint/2010/main" val="453171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9" y="33068"/>
            <a:ext cx="3828655" cy="341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5181600" y="106075"/>
            <a:ext cx="3962400" cy="3367762"/>
          </a:xfrm>
          <a:prstGeom prst="rect">
            <a:avLst/>
          </a:prstGeom>
        </p:spPr>
      </p:pic>
      <p:pic>
        <p:nvPicPr>
          <p:cNvPr id="3" name="Picture 2"/>
          <p:cNvPicPr>
            <a:picLocks noChangeAspect="1"/>
          </p:cNvPicPr>
          <p:nvPr/>
        </p:nvPicPr>
        <p:blipFill>
          <a:blip r:embed="rId4"/>
          <a:stretch>
            <a:fillRect/>
          </a:stretch>
        </p:blipFill>
        <p:spPr>
          <a:xfrm>
            <a:off x="2577342" y="3444168"/>
            <a:ext cx="4055483" cy="3185232"/>
          </a:xfrm>
          <a:prstGeom prst="rect">
            <a:avLst/>
          </a:prstGeom>
        </p:spPr>
      </p:pic>
    </p:spTree>
    <p:extLst>
      <p:ext uri="{BB962C8B-B14F-4D97-AF65-F5344CB8AC3E}">
        <p14:creationId xmlns:p14="http://schemas.microsoft.com/office/powerpoint/2010/main" val="3303118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File:NorrisLaGuardia.jpg"/>
          <p:cNvPicPr>
            <a:picLocks noChangeAspect="1" noChangeArrowheads="1"/>
          </p:cNvPicPr>
          <p:nvPr/>
        </p:nvPicPr>
        <p:blipFill>
          <a:blip r:embed="rId3" cstate="print"/>
          <a:srcRect/>
          <a:stretch>
            <a:fillRect/>
          </a:stretch>
        </p:blipFill>
        <p:spPr bwMode="auto">
          <a:xfrm>
            <a:off x="0" y="-209550"/>
            <a:ext cx="8915400" cy="6686550"/>
          </a:xfrm>
          <a:prstGeom prst="rect">
            <a:avLst/>
          </a:prstGeom>
          <a:noFill/>
        </p:spPr>
      </p:pic>
    </p:spTree>
    <p:extLst>
      <p:ext uri="{BB962C8B-B14F-4D97-AF65-F5344CB8AC3E}">
        <p14:creationId xmlns:p14="http://schemas.microsoft.com/office/powerpoint/2010/main" val="1016079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81000"/>
            <a:ext cx="6553200" cy="3970318"/>
          </a:xfrm>
          <a:prstGeom prst="rect">
            <a:avLst/>
          </a:prstGeom>
          <a:noFill/>
        </p:spPr>
        <p:txBody>
          <a:bodyPr wrap="square" rtlCol="0">
            <a:spAutoFit/>
          </a:bodyPr>
          <a:lstStyle/>
          <a:p>
            <a:pPr algn="ctr"/>
            <a:r>
              <a:rPr lang="en-US" dirty="0" smtClean="0">
                <a:solidFill>
                  <a:prstClr val="black"/>
                </a:solidFill>
              </a:rPr>
              <a:t>Norris-LaGuardia Act (1932)</a:t>
            </a:r>
          </a:p>
          <a:p>
            <a:endParaRPr lang="en-US" dirty="0">
              <a:solidFill>
                <a:prstClr val="black"/>
              </a:solidFill>
            </a:endParaRPr>
          </a:p>
          <a:p>
            <a:r>
              <a:rPr lang="en-US" dirty="0" smtClean="0">
                <a:solidFill>
                  <a:prstClr val="black"/>
                </a:solidFill>
              </a:rPr>
              <a:t>--prohibits federal </a:t>
            </a:r>
            <a:r>
              <a:rPr lang="en-US" dirty="0">
                <a:solidFill>
                  <a:prstClr val="black"/>
                </a:solidFill>
              </a:rPr>
              <a:t>courts from enforcing </a:t>
            </a:r>
            <a:r>
              <a:rPr lang="en-US" dirty="0" smtClean="0">
                <a:solidFill>
                  <a:prstClr val="black"/>
                </a:solidFill>
              </a:rPr>
              <a:t>“yellow </a:t>
            </a:r>
            <a:r>
              <a:rPr lang="en-US" dirty="0">
                <a:solidFill>
                  <a:prstClr val="black"/>
                </a:solidFill>
              </a:rPr>
              <a:t>dog" contracts </a:t>
            </a:r>
            <a:endParaRPr lang="en-US" dirty="0" smtClean="0">
              <a:solidFill>
                <a:prstClr val="black"/>
              </a:solidFill>
            </a:endParaRPr>
          </a:p>
          <a:p>
            <a:endParaRPr lang="en-US" dirty="0">
              <a:solidFill>
                <a:prstClr val="black"/>
              </a:solidFill>
            </a:endParaRPr>
          </a:p>
          <a:p>
            <a:r>
              <a:rPr lang="en-US" dirty="0" smtClean="0">
                <a:solidFill>
                  <a:prstClr val="black"/>
                </a:solidFill>
              </a:rPr>
              <a:t>--bars federal courts from issuing injunctions against:</a:t>
            </a:r>
          </a:p>
          <a:p>
            <a:r>
              <a:rPr lang="en-US" dirty="0">
                <a:solidFill>
                  <a:prstClr val="black"/>
                </a:solidFill>
              </a:rPr>
              <a:t/>
            </a:r>
            <a:br>
              <a:rPr lang="en-US" dirty="0">
                <a:solidFill>
                  <a:prstClr val="black"/>
                </a:solidFill>
              </a:rPr>
            </a:br>
            <a:r>
              <a:rPr lang="en-US" dirty="0">
                <a:solidFill>
                  <a:prstClr val="black"/>
                </a:solidFill>
              </a:rPr>
              <a:t>(*) joining or organizing a union, or assembling for union purposes;</a:t>
            </a:r>
            <a:br>
              <a:rPr lang="en-US" dirty="0">
                <a:solidFill>
                  <a:prstClr val="black"/>
                </a:solidFill>
              </a:rPr>
            </a:br>
            <a:r>
              <a:rPr lang="en-US" dirty="0">
                <a:solidFill>
                  <a:prstClr val="black"/>
                </a:solidFill>
              </a:rPr>
              <a:t>(*) striking or refusing to work, or advising others to strike or organize;</a:t>
            </a:r>
            <a:br>
              <a:rPr lang="en-US" dirty="0">
                <a:solidFill>
                  <a:prstClr val="black"/>
                </a:solidFill>
              </a:rPr>
            </a:br>
            <a:r>
              <a:rPr lang="en-US" dirty="0">
                <a:solidFill>
                  <a:prstClr val="black"/>
                </a:solidFill>
              </a:rPr>
              <a:t>(*) </a:t>
            </a:r>
            <a:r>
              <a:rPr lang="en-US" dirty="0" smtClean="0">
                <a:solidFill>
                  <a:prstClr val="black"/>
                </a:solidFill>
              </a:rPr>
              <a:t>publicizing </a:t>
            </a:r>
            <a:r>
              <a:rPr lang="en-US" dirty="0">
                <a:solidFill>
                  <a:prstClr val="black"/>
                </a:solidFill>
              </a:rPr>
              <a:t>acts of a </a:t>
            </a:r>
            <a:r>
              <a:rPr lang="en-US" dirty="0" smtClean="0">
                <a:solidFill>
                  <a:prstClr val="black"/>
                </a:solidFill>
              </a:rPr>
              <a:t>labor </a:t>
            </a:r>
            <a:r>
              <a:rPr lang="en-US" dirty="0">
                <a:solidFill>
                  <a:prstClr val="black"/>
                </a:solidFill>
              </a:rPr>
              <a:t>dispute; and</a:t>
            </a:r>
            <a:br>
              <a:rPr lang="en-US" dirty="0">
                <a:solidFill>
                  <a:prstClr val="black"/>
                </a:solidFill>
              </a:rPr>
            </a:br>
            <a:r>
              <a:rPr lang="en-US" dirty="0">
                <a:solidFill>
                  <a:prstClr val="black"/>
                </a:solidFill>
              </a:rPr>
              <a:t>(*) providing lawful legal aid to persons participating in a labor </a:t>
            </a:r>
            <a:r>
              <a:rPr lang="en-US" dirty="0" smtClean="0">
                <a:solidFill>
                  <a:prstClr val="black"/>
                </a:solidFill>
              </a:rPr>
              <a:t>dispute.</a:t>
            </a:r>
            <a:endParaRPr lang="en-US" dirty="0">
              <a:solidFill>
                <a:prstClr val="black"/>
              </a:solidFill>
            </a:endParaRP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3400174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499" y="97337"/>
            <a:ext cx="4586501" cy="6684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45338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depts.washington.edu/depress/images/fdr_1932_seattle_4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7651806" cy="595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805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388" y="91724"/>
            <a:ext cx="5224612" cy="6537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9390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747" y="990600"/>
            <a:ext cx="9437511"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3261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427"/>
            <a:ext cx="5259927" cy="3651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3886200" y="3124200"/>
            <a:ext cx="5029636" cy="3590855"/>
          </a:xfrm>
          <a:prstGeom prst="rect">
            <a:avLst/>
          </a:prstGeom>
        </p:spPr>
      </p:pic>
    </p:spTree>
    <p:extLst>
      <p:ext uri="{BB962C8B-B14F-4D97-AF65-F5344CB8AC3E}">
        <p14:creationId xmlns:p14="http://schemas.microsoft.com/office/powerpoint/2010/main" val="3543474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248026"/>
            <a:ext cx="3609974" cy="3609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4013" y="10886"/>
            <a:ext cx="3048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624" y="10886"/>
            <a:ext cx="4368470" cy="6694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90357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1305342"/>
            <a:ext cx="5638800" cy="3693319"/>
          </a:xfrm>
          <a:prstGeom prst="rect">
            <a:avLst/>
          </a:prstGeom>
        </p:spPr>
        <p:txBody>
          <a:bodyPr wrap="square">
            <a:spAutoFit/>
          </a:bodyPr>
          <a:lstStyle/>
          <a:p>
            <a:pPr algn="ctr"/>
            <a:r>
              <a:rPr lang="en-US" dirty="0">
                <a:solidFill>
                  <a:prstClr val="black"/>
                </a:solidFill>
              </a:rPr>
              <a:t>AMENDMENT XXI</a:t>
            </a:r>
          </a:p>
          <a:p>
            <a:endParaRPr lang="en-US" dirty="0">
              <a:solidFill>
                <a:prstClr val="black"/>
              </a:solidFill>
            </a:endParaRPr>
          </a:p>
          <a:p>
            <a:r>
              <a:rPr lang="en-US" dirty="0">
                <a:solidFill>
                  <a:prstClr val="black"/>
                </a:solidFill>
              </a:rPr>
              <a:t>SECTION 1.</a:t>
            </a:r>
          </a:p>
          <a:p>
            <a:endParaRPr lang="en-US" dirty="0">
              <a:solidFill>
                <a:prstClr val="black"/>
              </a:solidFill>
            </a:endParaRPr>
          </a:p>
          <a:p>
            <a:r>
              <a:rPr lang="en-US" dirty="0">
                <a:solidFill>
                  <a:prstClr val="black"/>
                </a:solidFill>
              </a:rPr>
              <a:t>The eighteenth article of amendment to the Constitution of the United States is hereby repealed.</a:t>
            </a:r>
          </a:p>
          <a:p>
            <a:endParaRPr lang="en-US" dirty="0">
              <a:solidFill>
                <a:prstClr val="black"/>
              </a:solidFill>
            </a:endParaRPr>
          </a:p>
          <a:p>
            <a:r>
              <a:rPr lang="en-US" dirty="0">
                <a:solidFill>
                  <a:prstClr val="black"/>
                </a:solidFill>
              </a:rPr>
              <a:t>SECTION 2.</a:t>
            </a:r>
          </a:p>
          <a:p>
            <a:endParaRPr lang="en-US" dirty="0">
              <a:solidFill>
                <a:prstClr val="black"/>
              </a:solidFill>
            </a:endParaRPr>
          </a:p>
          <a:p>
            <a:r>
              <a:rPr lang="en-US" dirty="0">
                <a:solidFill>
                  <a:prstClr val="black"/>
                </a:solidFill>
              </a:rPr>
              <a:t>The transportation or importation into any state, territory, or possession of the United States for delivery or use therein of intoxicating liquors, in violation of the laws thereof, is hereby prohibited.</a:t>
            </a:r>
          </a:p>
        </p:txBody>
      </p:sp>
    </p:spTree>
    <p:extLst>
      <p:ext uri="{BB962C8B-B14F-4D97-AF65-F5344CB8AC3E}">
        <p14:creationId xmlns:p14="http://schemas.microsoft.com/office/powerpoint/2010/main" val="4017524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838200"/>
            <a:ext cx="6400800" cy="3693319"/>
          </a:xfrm>
          <a:prstGeom prst="rect">
            <a:avLst/>
          </a:prstGeom>
          <a:noFill/>
        </p:spPr>
        <p:txBody>
          <a:bodyPr wrap="square" rtlCol="0">
            <a:spAutoFit/>
          </a:bodyPr>
          <a:lstStyle/>
          <a:p>
            <a:pPr algn="ctr"/>
            <a:r>
              <a:rPr lang="en-US" dirty="0" smtClean="0"/>
              <a:t>Bank Failures</a:t>
            </a:r>
          </a:p>
          <a:p>
            <a:endParaRPr lang="en-US" dirty="0"/>
          </a:p>
          <a:p>
            <a:r>
              <a:rPr lang="en-US" dirty="0"/>
              <a:t>1929: 659 </a:t>
            </a:r>
            <a:r>
              <a:rPr lang="en-US" dirty="0" smtClean="0"/>
              <a:t>failures;</a:t>
            </a:r>
          </a:p>
          <a:p>
            <a:r>
              <a:rPr lang="en-US" dirty="0" smtClean="0"/>
              <a:t>1930</a:t>
            </a:r>
            <a:r>
              <a:rPr lang="en-US" dirty="0"/>
              <a:t>: </a:t>
            </a:r>
            <a:r>
              <a:rPr lang="en-US" dirty="0" smtClean="0"/>
              <a:t>1350</a:t>
            </a:r>
          </a:p>
          <a:p>
            <a:r>
              <a:rPr lang="en-US" dirty="0" smtClean="0"/>
              <a:t>1931</a:t>
            </a:r>
            <a:r>
              <a:rPr lang="en-US" dirty="0"/>
              <a:t>: </a:t>
            </a:r>
            <a:r>
              <a:rPr lang="en-US" dirty="0" smtClean="0"/>
              <a:t>2293;</a:t>
            </a:r>
          </a:p>
          <a:p>
            <a:r>
              <a:rPr lang="en-US" dirty="0" smtClean="0"/>
              <a:t>1932</a:t>
            </a:r>
            <a:r>
              <a:rPr lang="en-US" dirty="0"/>
              <a:t>: </a:t>
            </a:r>
            <a:r>
              <a:rPr lang="en-US" dirty="0" smtClean="0"/>
              <a:t>1453</a:t>
            </a:r>
          </a:p>
          <a:p>
            <a:r>
              <a:rPr lang="en-US" dirty="0" smtClean="0"/>
              <a:t>1933</a:t>
            </a:r>
            <a:r>
              <a:rPr lang="en-US" dirty="0"/>
              <a:t>: </a:t>
            </a:r>
            <a:r>
              <a:rPr lang="en-US" dirty="0" smtClean="0"/>
              <a:t>4000</a:t>
            </a:r>
          </a:p>
          <a:p>
            <a:r>
              <a:rPr lang="en-US" dirty="0" smtClean="0"/>
              <a:t>1934</a:t>
            </a:r>
            <a:r>
              <a:rPr lang="en-US" dirty="0"/>
              <a:t>: 57</a:t>
            </a:r>
          </a:p>
          <a:p>
            <a:endParaRPr lang="en-US" dirty="0" smtClean="0"/>
          </a:p>
          <a:p>
            <a:r>
              <a:rPr lang="en-US" dirty="0" smtClean="0"/>
              <a:t>total </a:t>
            </a:r>
            <a:r>
              <a:rPr lang="en-US" dirty="0"/>
              <a:t># of </a:t>
            </a:r>
            <a:r>
              <a:rPr lang="en-US" dirty="0" smtClean="0"/>
              <a:t>banks:</a:t>
            </a:r>
          </a:p>
          <a:p>
            <a:r>
              <a:rPr lang="en-US" dirty="0" smtClean="0"/>
              <a:t>24,633 1929;</a:t>
            </a:r>
          </a:p>
          <a:p>
            <a:r>
              <a:rPr lang="en-US" dirty="0" smtClean="0"/>
              <a:t>15,015 </a:t>
            </a:r>
            <a:r>
              <a:rPr lang="en-US" dirty="0"/>
              <a:t>1933</a:t>
            </a:r>
          </a:p>
          <a:p>
            <a:endParaRPr lang="en-US" dirty="0"/>
          </a:p>
        </p:txBody>
      </p:sp>
    </p:spTree>
    <p:extLst>
      <p:ext uri="{BB962C8B-B14F-4D97-AF65-F5344CB8AC3E}">
        <p14:creationId xmlns:p14="http://schemas.microsoft.com/office/powerpoint/2010/main" val="2204099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176" y="0"/>
            <a:ext cx="7112925"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0576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67" y="838200"/>
            <a:ext cx="8923865" cy="518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08401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2" name="Picture 4" descr="http://profbutler.watermelon-kid.com/images/maps/HIST1302_Part_3/TVA-19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28600"/>
            <a:ext cx="8534400" cy="6749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0626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4987" y="165784"/>
            <a:ext cx="6261213" cy="6539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6026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685800"/>
            <a:ext cx="8856902" cy="5475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8715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4133850"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0017" y="2438400"/>
            <a:ext cx="2751666"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13957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848" y="666400"/>
            <a:ext cx="7488151" cy="54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43670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250" y="685800"/>
            <a:ext cx="5211252"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35172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6619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2770"/>
            <a:ext cx="9160564" cy="5618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4723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720" y="372319"/>
            <a:ext cx="8693280" cy="6470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48323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impeachthem.com/files/images/nra_we_do_our_part_1.jpg"/>
          <p:cNvPicPr>
            <a:picLocks noChangeAspect="1" noChangeArrowheads="1"/>
          </p:cNvPicPr>
          <p:nvPr/>
        </p:nvPicPr>
        <p:blipFill>
          <a:blip r:embed="rId3" cstate="print"/>
          <a:srcRect/>
          <a:stretch>
            <a:fillRect/>
          </a:stretch>
        </p:blipFill>
        <p:spPr bwMode="auto">
          <a:xfrm>
            <a:off x="1981200" y="0"/>
            <a:ext cx="5895975" cy="647435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8575"/>
            <a:ext cx="4572000" cy="6800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4643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2.bp.blogspot.com/_M9FB95ylqDk/TSIbVJqif1I/AAAAAAAAACg/tyWgnsQLncQ/s1600/240px-Charles_Evans_Hughes-01.jpg"/>
          <p:cNvPicPr>
            <a:picLocks noChangeAspect="1" noChangeArrowheads="1"/>
          </p:cNvPicPr>
          <p:nvPr/>
        </p:nvPicPr>
        <p:blipFill>
          <a:blip r:embed="rId3" cstate="print"/>
          <a:srcRect/>
          <a:stretch>
            <a:fillRect/>
          </a:stretch>
        </p:blipFill>
        <p:spPr bwMode="auto">
          <a:xfrm>
            <a:off x="2231835" y="182880"/>
            <a:ext cx="4549965" cy="629412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33400"/>
            <a:ext cx="7467600" cy="5170646"/>
          </a:xfrm>
          <a:prstGeom prst="rect">
            <a:avLst/>
          </a:prstGeom>
          <a:noFill/>
        </p:spPr>
        <p:txBody>
          <a:bodyPr wrap="square" rtlCol="0">
            <a:spAutoFit/>
          </a:bodyPr>
          <a:lstStyle/>
          <a:p>
            <a:pPr algn="ctr"/>
            <a:r>
              <a:rPr lang="en-US" i="1" dirty="0" err="1" smtClean="0"/>
              <a:t>Schecter</a:t>
            </a:r>
            <a:r>
              <a:rPr lang="en-US" i="1" dirty="0" smtClean="0"/>
              <a:t> Poultry Co. v. United States </a:t>
            </a:r>
            <a:r>
              <a:rPr lang="en-US" dirty="0" smtClean="0"/>
              <a:t>(1935)</a:t>
            </a:r>
          </a:p>
          <a:p>
            <a:endParaRPr lang="en-US" dirty="0"/>
          </a:p>
          <a:p>
            <a:endParaRPr lang="en-US" dirty="0" smtClean="0"/>
          </a:p>
          <a:p>
            <a:r>
              <a:rPr lang="en-US" sz="2000" dirty="0" smtClean="0"/>
              <a:t>It is not the province of the Court to consider the economic advantages or disadvantages of such a centralized system. </a:t>
            </a:r>
            <a:r>
              <a:rPr lang="en-US" sz="2000" b="1" dirty="0" smtClean="0">
                <a:solidFill>
                  <a:srgbClr val="FF0000"/>
                </a:solidFill>
              </a:rPr>
              <a:t>It is sufficient to say that the Federal Constitution does not provide for it.</a:t>
            </a:r>
            <a:r>
              <a:rPr lang="en-US" sz="2000" dirty="0" smtClean="0"/>
              <a:t> Our growth and development have called for wide use of the commerce power of the federal government in its control over the expanded activities of interstate commerce and in protecting that commerce from burdens, interferences, and conspiracies to restrain and monopolize it. But the authority of the federal government may not be pushed to such an extreme as to destroy the distinction, which the commerce clause itself establishes, between commerce 'among the several States' and the internal concerns of a state.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4566014" cy="303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975" y="654768"/>
            <a:ext cx="2250025" cy="4831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08090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267200"/>
            <a:ext cx="41148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4953000" cy="482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97914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16409"/>
            <a:ext cx="5029200" cy="6625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92159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en.academic.ru/pictures/enwiki/49/1936_Electoral_Map.png"/>
          <p:cNvPicPr>
            <a:picLocks noChangeAspect="1" noChangeArrowheads="1"/>
          </p:cNvPicPr>
          <p:nvPr/>
        </p:nvPicPr>
        <p:blipFill>
          <a:blip r:embed="rId3" cstate="print"/>
          <a:srcRect/>
          <a:stretch>
            <a:fillRect/>
          </a:stretch>
        </p:blipFill>
        <p:spPr bwMode="auto">
          <a:xfrm>
            <a:off x="-196920" y="838200"/>
            <a:ext cx="9361439" cy="50292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33400"/>
            <a:ext cx="7010400" cy="369332"/>
          </a:xfrm>
          <a:prstGeom prst="rect">
            <a:avLst/>
          </a:prstGeom>
          <a:noFill/>
        </p:spPr>
        <p:txBody>
          <a:bodyPr wrap="square" rtlCol="0">
            <a:spAutoFit/>
          </a:bodyPr>
          <a:lstStyle/>
          <a:p>
            <a:pPr algn="ctr"/>
            <a:r>
              <a:rPr lang="en-US" dirty="0" smtClean="0"/>
              <a:t>1936 Congressional Election Results</a:t>
            </a:r>
            <a:endParaRPr lang="en-US" dirty="0"/>
          </a:p>
        </p:txBody>
      </p:sp>
      <p:pic>
        <p:nvPicPr>
          <p:cNvPr id="112642" name="Picture 2"/>
          <p:cNvPicPr>
            <a:picLocks noChangeAspect="1" noChangeArrowheads="1"/>
          </p:cNvPicPr>
          <p:nvPr/>
        </p:nvPicPr>
        <p:blipFill>
          <a:blip r:embed="rId3" cstate="print"/>
          <a:srcRect/>
          <a:stretch>
            <a:fillRect/>
          </a:stretch>
        </p:blipFill>
        <p:spPr bwMode="auto">
          <a:xfrm>
            <a:off x="1406692" y="3733800"/>
            <a:ext cx="6511591" cy="2362200"/>
          </a:xfrm>
          <a:prstGeom prst="rect">
            <a:avLst/>
          </a:prstGeom>
          <a:noFill/>
          <a:ln w="9525">
            <a:noFill/>
            <a:miter lim="800000"/>
            <a:headEnd/>
            <a:tailEnd/>
          </a:ln>
        </p:spPr>
      </p:pic>
      <p:pic>
        <p:nvPicPr>
          <p:cNvPr id="112643" name="Picture 3"/>
          <p:cNvPicPr>
            <a:picLocks noChangeAspect="1" noChangeArrowheads="1"/>
          </p:cNvPicPr>
          <p:nvPr/>
        </p:nvPicPr>
        <p:blipFill>
          <a:blip r:embed="rId4" cstate="print"/>
          <a:srcRect/>
          <a:stretch>
            <a:fillRect/>
          </a:stretch>
        </p:blipFill>
        <p:spPr bwMode="auto">
          <a:xfrm>
            <a:off x="158587" y="1371600"/>
            <a:ext cx="8757661"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19140" y="1371600"/>
            <a:ext cx="9182285" cy="41147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www.historygallery.com/law/1937courtpacking/Frontpagetop.JPG"/>
          <p:cNvPicPr>
            <a:picLocks noChangeAspect="1" noChangeArrowheads="1"/>
          </p:cNvPicPr>
          <p:nvPr/>
        </p:nvPicPr>
        <p:blipFill>
          <a:blip r:embed="rId3" cstate="print"/>
          <a:srcRect/>
          <a:stretch>
            <a:fillRect/>
          </a:stretch>
        </p:blipFill>
        <p:spPr bwMode="auto">
          <a:xfrm>
            <a:off x="-177335" y="67676"/>
            <a:ext cx="9321335" cy="618072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nisk.k12.ny.us/fdr/1937/37_scgifs/large/37020608.gif"/>
          <p:cNvPicPr>
            <a:picLocks noChangeAspect="1" noChangeArrowheads="1"/>
          </p:cNvPicPr>
          <p:nvPr/>
        </p:nvPicPr>
        <p:blipFill>
          <a:blip r:embed="rId3" cstate="print"/>
          <a:srcRect/>
          <a:stretch>
            <a:fillRect/>
          </a:stretch>
        </p:blipFill>
        <p:spPr bwMode="auto">
          <a:xfrm>
            <a:off x="1524000" y="0"/>
            <a:ext cx="5927187" cy="73152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cache5.art.com/p/LRG/37/3729/22QAF00Z/burton-wheeler-as-freshman-democratic-senator-from-montana-from-1923-1947.jpg"/>
          <p:cNvPicPr>
            <a:picLocks noChangeAspect="1" noChangeArrowheads="1"/>
          </p:cNvPicPr>
          <p:nvPr/>
        </p:nvPicPr>
        <p:blipFill>
          <a:blip r:embed="rId3" cstate="print"/>
          <a:srcRect/>
          <a:stretch>
            <a:fillRect/>
          </a:stretch>
        </p:blipFill>
        <p:spPr bwMode="auto">
          <a:xfrm>
            <a:off x="1993815" y="-125234"/>
            <a:ext cx="5245185" cy="6983234"/>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conlaw/courtpacking.jpg"/>
          <p:cNvPicPr>
            <a:picLocks noChangeAspect="1" noChangeArrowheads="1"/>
          </p:cNvPicPr>
          <p:nvPr/>
        </p:nvPicPr>
        <p:blipFill>
          <a:blip r:embed="rId3" cstate="print"/>
          <a:srcRect/>
          <a:stretch>
            <a:fillRect/>
          </a:stretch>
        </p:blipFill>
        <p:spPr bwMode="auto">
          <a:xfrm>
            <a:off x="1961536" y="130175"/>
            <a:ext cx="4972664" cy="6423025"/>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academic.brooklyn.cuny.edu/history/johnson/owenroberts.jpg"/>
          <p:cNvPicPr>
            <a:picLocks noChangeAspect="1" noChangeArrowheads="1"/>
          </p:cNvPicPr>
          <p:nvPr/>
        </p:nvPicPr>
        <p:blipFill>
          <a:blip r:embed="rId3" cstate="print"/>
          <a:srcRect/>
          <a:stretch>
            <a:fillRect/>
          </a:stretch>
        </p:blipFill>
        <p:spPr bwMode="auto">
          <a:xfrm>
            <a:off x="2654877" y="144236"/>
            <a:ext cx="4126923" cy="6485164"/>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848600" cy="5632311"/>
          </a:xfrm>
          <a:prstGeom prst="rect">
            <a:avLst/>
          </a:prstGeom>
          <a:noFill/>
        </p:spPr>
        <p:txBody>
          <a:bodyPr wrap="square" rtlCol="0">
            <a:spAutoFit/>
          </a:bodyPr>
          <a:lstStyle/>
          <a:p>
            <a:pPr algn="ctr"/>
            <a:r>
              <a:rPr lang="en-US" i="1" dirty="0" smtClean="0"/>
              <a:t>West Coast Hotel v. Parrish </a:t>
            </a:r>
            <a:r>
              <a:rPr lang="en-US" dirty="0" smtClean="0"/>
              <a:t>(1937)</a:t>
            </a:r>
          </a:p>
          <a:p>
            <a:endParaRPr lang="en-US" dirty="0"/>
          </a:p>
          <a:p>
            <a:r>
              <a:rPr lang="en-US" dirty="0"/>
              <a:t>The constitutional provision invoked is the due process clause of the Fourteenth Amendment governing the states, as the due process clause invoked in </a:t>
            </a:r>
            <a:r>
              <a:rPr lang="en-US" dirty="0" smtClean="0"/>
              <a:t>the </a:t>
            </a:r>
            <a:r>
              <a:rPr lang="en-US" i="1" dirty="0" smtClean="0"/>
              <a:t>Adkins</a:t>
            </a:r>
            <a:r>
              <a:rPr lang="en-US" dirty="0" smtClean="0"/>
              <a:t> </a:t>
            </a:r>
            <a:r>
              <a:rPr lang="en-US" dirty="0"/>
              <a:t>Case governed Congress. In each case the violation alleged by those attacking minimum wage regulation for women is deprivation of freedom of contract. What is this freedom? </a:t>
            </a:r>
            <a:r>
              <a:rPr lang="en-US" b="1" dirty="0">
                <a:solidFill>
                  <a:srgbClr val="FF0000"/>
                </a:solidFill>
              </a:rPr>
              <a:t>The Constitution does not speak of freedom of contract. It speaks of liberty and prohibits the deprivation of liberty without due process of law. In prohibiting that deprivation, the Constitution does not recognize an absolute and uncontrollable liberty. </a:t>
            </a:r>
            <a:r>
              <a:rPr lang="en-US" dirty="0"/>
              <a:t>Liberty in each of its phases has its history and connotation. But the liberty safeguarded is liberty in a social organization which requires the protection of law against the evils which menace the health, safety, morals, and welfare of the people. Liberty under the Constitution is thus necessarily subject to the restraints of due process, and regulation which is reasonable in relation to its subject and is adopted in the interests of the community is due </a:t>
            </a:r>
            <a:r>
              <a:rPr lang="en-US" dirty="0" smtClean="0"/>
              <a:t>process . . .</a:t>
            </a:r>
          </a:p>
          <a:p>
            <a:endParaRPr lang="en-US" dirty="0"/>
          </a:p>
          <a:p>
            <a:r>
              <a:rPr lang="en-US" dirty="0"/>
              <a:t>We think that the views thus expressed are sound and that the</a:t>
            </a:r>
            <a:r>
              <a:rPr lang="en-US" b="1" dirty="0">
                <a:solidFill>
                  <a:srgbClr val="FF0000"/>
                </a:solidFill>
              </a:rPr>
              <a:t> decision in the </a:t>
            </a:r>
            <a:r>
              <a:rPr lang="en-US" b="1" i="1" dirty="0">
                <a:solidFill>
                  <a:srgbClr val="FF0000"/>
                </a:solidFill>
              </a:rPr>
              <a:t>Adkins</a:t>
            </a:r>
            <a:r>
              <a:rPr lang="en-US" b="1" dirty="0">
                <a:solidFill>
                  <a:srgbClr val="FF0000"/>
                </a:solidFill>
              </a:rPr>
              <a:t> Case was a departure from the true application of the principles governing the regulation by the state of the relation of employer and employed</a:t>
            </a:r>
            <a:r>
              <a:rPr lang="en-US" dirty="0"/>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924800" cy="6678751"/>
          </a:xfrm>
          <a:prstGeom prst="rect">
            <a:avLst/>
          </a:prstGeom>
          <a:noFill/>
        </p:spPr>
        <p:txBody>
          <a:bodyPr wrap="square" rtlCol="0">
            <a:spAutoFit/>
          </a:bodyPr>
          <a:lstStyle/>
          <a:p>
            <a:pPr algn="ctr"/>
            <a:r>
              <a:rPr lang="en-US" i="1" dirty="0" smtClean="0"/>
              <a:t>West Coast Hotel</a:t>
            </a:r>
            <a:r>
              <a:rPr lang="en-US" dirty="0" smtClean="0"/>
              <a:t>—Sutherland dissent</a:t>
            </a:r>
          </a:p>
          <a:p>
            <a:endParaRPr lang="en-US" dirty="0"/>
          </a:p>
          <a:p>
            <a:r>
              <a:rPr lang="en-US" sz="2000" dirty="0"/>
              <a:t>Coming, then, to a consideration of the Washington statute, it first is to be observed that it is in every substantial respect identical with the statute involved in the </a:t>
            </a:r>
            <a:r>
              <a:rPr lang="en-US" sz="2000" i="1" dirty="0"/>
              <a:t>Adkins</a:t>
            </a:r>
            <a:r>
              <a:rPr lang="en-US" sz="2000" dirty="0"/>
              <a:t> Case. Such vices as existed in the latter are present in the former. </a:t>
            </a:r>
            <a:r>
              <a:rPr lang="en-US" sz="2000" b="1" dirty="0">
                <a:solidFill>
                  <a:srgbClr val="FF0000"/>
                </a:solidFill>
              </a:rPr>
              <a:t>And if the </a:t>
            </a:r>
            <a:r>
              <a:rPr lang="en-US" sz="2000" b="1" i="1" dirty="0">
                <a:solidFill>
                  <a:srgbClr val="FF0000"/>
                </a:solidFill>
              </a:rPr>
              <a:t>Adkins</a:t>
            </a:r>
            <a:r>
              <a:rPr lang="en-US" sz="2000" b="1" dirty="0">
                <a:solidFill>
                  <a:srgbClr val="FF0000"/>
                </a:solidFill>
              </a:rPr>
              <a:t> Case was properly decided, as we who join in this opinion think it was, it necessarily follows that the Washington statute is </a:t>
            </a:r>
            <a:r>
              <a:rPr lang="en-US" sz="2000" b="1" dirty="0" smtClean="0">
                <a:solidFill>
                  <a:srgbClr val="FF0000"/>
                </a:solidFill>
              </a:rPr>
              <a:t>invalid </a:t>
            </a:r>
            <a:r>
              <a:rPr lang="en-US" sz="2000" dirty="0" smtClean="0"/>
              <a:t>. . .</a:t>
            </a:r>
          </a:p>
          <a:p>
            <a:endParaRPr lang="en-US" sz="2000" dirty="0"/>
          </a:p>
          <a:p>
            <a:r>
              <a:rPr lang="en-US" sz="2000" dirty="0"/>
              <a:t>Finally, it may be said that a statute absolutely fixing wages in the various industries at definite sums and forbidding employers and employees from contracting for any other than those designated would probably not be thought to be constitutional. It is hard to see why the power to fix minimum wages does not connote a like power in respect of maximum wages. And yet, if both powers be exercised in such a way that the minimum and the maximum so nearly approach each other as </a:t>
            </a:r>
            <a:r>
              <a:rPr lang="en-US" sz="2000" dirty="0" smtClean="0"/>
              <a:t>to</a:t>
            </a:r>
            <a:r>
              <a:rPr lang="en-US" sz="2000" dirty="0"/>
              <a:t> become substantially the same, the right to make any contract in respect of wages will have been completely abrogated.</a:t>
            </a:r>
          </a:p>
          <a:p>
            <a:r>
              <a:rPr lang="en-US" dirty="0" smtClean="0"/>
              <a:t/>
            </a:r>
            <a:br>
              <a:rPr lang="en-US" dirty="0" smtClean="0"/>
            </a:br>
            <a:endParaRPr lang="en-US"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2209800"/>
            <a:ext cx="9375337" cy="2390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oasisnewsfeatures.com/files/MilnotEvaporated425.jpg?1242742924"/>
          <p:cNvPicPr>
            <a:picLocks noChangeAspect="1" noChangeArrowheads="1"/>
          </p:cNvPicPr>
          <p:nvPr/>
        </p:nvPicPr>
        <p:blipFill>
          <a:blip r:embed="rId3" cstate="print"/>
          <a:srcRect/>
          <a:stretch>
            <a:fillRect/>
          </a:stretch>
        </p:blipFill>
        <p:spPr bwMode="auto">
          <a:xfrm>
            <a:off x="1914526" y="609600"/>
            <a:ext cx="5562600" cy="55626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52400"/>
            <a:ext cx="7086600" cy="3693319"/>
          </a:xfrm>
          <a:prstGeom prst="rect">
            <a:avLst/>
          </a:prstGeom>
          <a:noFill/>
        </p:spPr>
        <p:txBody>
          <a:bodyPr wrap="square" rtlCol="0">
            <a:spAutoFit/>
          </a:bodyPr>
          <a:lstStyle/>
          <a:p>
            <a:pPr algn="ctr"/>
            <a:r>
              <a:rPr lang="en-US" i="1" dirty="0" smtClean="0"/>
              <a:t>United States v. </a:t>
            </a:r>
            <a:r>
              <a:rPr lang="en-US" i="1" dirty="0" err="1" smtClean="0"/>
              <a:t>Carolene</a:t>
            </a:r>
            <a:r>
              <a:rPr lang="en-US" i="1" dirty="0" smtClean="0"/>
              <a:t> Products Co. </a:t>
            </a:r>
            <a:r>
              <a:rPr lang="en-US" dirty="0" smtClean="0"/>
              <a:t>(1938)</a:t>
            </a:r>
          </a:p>
          <a:p>
            <a:endParaRPr lang="en-US" dirty="0"/>
          </a:p>
          <a:p>
            <a:r>
              <a:rPr lang="en-US" sz="2000" dirty="0" smtClean="0"/>
              <a:t>. . . we </a:t>
            </a:r>
            <a:r>
              <a:rPr lang="en-US" sz="2000" dirty="0"/>
              <a:t>might rest decision wholly on the </a:t>
            </a:r>
            <a:r>
              <a:rPr lang="en-US" sz="2000" b="1" dirty="0">
                <a:solidFill>
                  <a:srgbClr val="FF0000"/>
                </a:solidFill>
              </a:rPr>
              <a:t>presumption of constitutionality</a:t>
            </a:r>
            <a:r>
              <a:rPr lang="en-US" sz="2000" dirty="0"/>
              <a:t>. But affirmative evidence also sustains the </a:t>
            </a:r>
            <a:r>
              <a:rPr lang="en-US" sz="2000" dirty="0" smtClean="0"/>
              <a:t>statute</a:t>
            </a:r>
            <a:r>
              <a:rPr lang="en-US" sz="2000" dirty="0"/>
              <a:t> </a:t>
            </a:r>
            <a:r>
              <a:rPr lang="en-US" sz="2000" dirty="0" smtClean="0"/>
              <a:t>. . .</a:t>
            </a:r>
          </a:p>
          <a:p>
            <a:endParaRPr lang="en-US" sz="2000" dirty="0"/>
          </a:p>
          <a:p>
            <a:r>
              <a:rPr lang="en-US" sz="2000" dirty="0" smtClean="0"/>
              <a:t>Congress is free to exclude from interstate commerce articles whose use in the states for which they are destined it may reasonably conceive to be injurious to the public health, morals or welfare . . . or which contravene the policy of the state of their destination.</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924800" cy="5909310"/>
          </a:xfrm>
          <a:prstGeom prst="rect">
            <a:avLst/>
          </a:prstGeom>
          <a:noFill/>
        </p:spPr>
        <p:txBody>
          <a:bodyPr wrap="square" rtlCol="0">
            <a:spAutoFit/>
          </a:bodyPr>
          <a:lstStyle/>
          <a:p>
            <a:pPr algn="ctr"/>
            <a:r>
              <a:rPr lang="en-US" i="1" dirty="0" err="1" smtClean="0"/>
              <a:t>Carolene</a:t>
            </a:r>
            <a:r>
              <a:rPr lang="en-US" i="1" dirty="0" smtClean="0"/>
              <a:t> Products</a:t>
            </a:r>
          </a:p>
          <a:p>
            <a:endParaRPr lang="en-US" dirty="0"/>
          </a:p>
          <a:p>
            <a:r>
              <a:rPr lang="en-US" baseline="30000" dirty="0" smtClean="0">
                <a:hlinkClick r:id="rId3"/>
              </a:rPr>
              <a:t>4.</a:t>
            </a:r>
            <a:r>
              <a:rPr lang="en-US" dirty="0" smtClean="0"/>
              <a:t> There may be narrower scope for operation of the presumption of constitutionality when legislation appears on its face to be within a specific prohibition of the Constitution, such as those of the first ten amendments, which are deemed equally specific when held to be embraced within the Fourteenth.</a:t>
            </a:r>
          </a:p>
          <a:p>
            <a:r>
              <a:rPr lang="en-US" dirty="0" smtClean="0"/>
              <a:t>It is unnecessary to consider now whether legislation which restricts those political processes which can ordinarily be expected to bring about repeal of undesirable legislation is to be subjected to more exacting judicial scrutiny under the general prohibitions of the Fourteenth Amendment than are most other types of legislation . . .</a:t>
            </a:r>
          </a:p>
          <a:p>
            <a:endParaRPr lang="en-US" dirty="0" smtClean="0"/>
          </a:p>
          <a:p>
            <a:r>
              <a:rPr lang="en-US" b="1" dirty="0" smtClean="0">
                <a:solidFill>
                  <a:srgbClr val="FF0000"/>
                </a:solidFill>
              </a:rPr>
              <a:t>Nor need we enquire whether similar considerations enter into the review of statutes directed at particular religious, or national, or racial minorities</a:t>
            </a:r>
            <a:r>
              <a:rPr lang="en-US" b="1" i="1" dirty="0" smtClean="0">
                <a:solidFill>
                  <a:srgbClr val="FF0000"/>
                </a:solidFill>
              </a:rPr>
              <a:t>:</a:t>
            </a:r>
            <a:r>
              <a:rPr lang="en-US" b="1" dirty="0" smtClean="0">
                <a:solidFill>
                  <a:srgbClr val="FF0000"/>
                </a:solidFill>
              </a:rPr>
              <a:t> whether prejudice against discrete and insular minorities may be a special condition, which tends seriously to curtail the operation of those political processes ordinarily to be relied upon to protect minorities, and which may call for a correspondingly more searching judicial inquiry.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5158</TotalTime>
  <Words>732</Words>
  <Application>Microsoft Office PowerPoint</Application>
  <PresentationFormat>On-screen Show (4:3)</PresentationFormat>
  <Paragraphs>86</Paragraphs>
  <Slides>45</Slides>
  <Notes>23</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45</vt:i4>
      </vt:variant>
    </vt:vector>
  </HeadingPairs>
  <TitlesOfParts>
    <vt:vector size="49"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35</cp:revision>
  <dcterms:created xsi:type="dcterms:W3CDTF">2011-03-11T00:03:17Z</dcterms:created>
  <dcterms:modified xsi:type="dcterms:W3CDTF">2014-10-31T23:29:35Z</dcterms:modified>
</cp:coreProperties>
</file>