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41" r:id="rId2"/>
    <p:sldId id="370" r:id="rId3"/>
    <p:sldId id="349" r:id="rId4"/>
    <p:sldId id="285" r:id="rId5"/>
    <p:sldId id="303" r:id="rId6"/>
    <p:sldId id="299" r:id="rId7"/>
    <p:sldId id="279" r:id="rId8"/>
    <p:sldId id="260" r:id="rId9"/>
    <p:sldId id="261" r:id="rId10"/>
    <p:sldId id="262" r:id="rId11"/>
    <p:sldId id="263" r:id="rId12"/>
    <p:sldId id="264" r:id="rId13"/>
    <p:sldId id="265" r:id="rId14"/>
    <p:sldId id="298" r:id="rId15"/>
    <p:sldId id="281" r:id="rId16"/>
    <p:sldId id="354" r:id="rId17"/>
    <p:sldId id="355" r:id="rId18"/>
    <p:sldId id="356" r:id="rId19"/>
    <p:sldId id="358" r:id="rId20"/>
    <p:sldId id="359" r:id="rId21"/>
    <p:sldId id="371" r:id="rId22"/>
    <p:sldId id="360" r:id="rId23"/>
    <p:sldId id="361" r:id="rId24"/>
    <p:sldId id="362" r:id="rId25"/>
    <p:sldId id="364" r:id="rId26"/>
    <p:sldId id="365" r:id="rId27"/>
    <p:sldId id="312" r:id="rId28"/>
    <p:sldId id="314" r:id="rId29"/>
    <p:sldId id="304" r:id="rId30"/>
    <p:sldId id="306" r:id="rId31"/>
    <p:sldId id="307" r:id="rId32"/>
    <p:sldId id="309" r:id="rId33"/>
    <p:sldId id="301" r:id="rId34"/>
    <p:sldId id="320" r:id="rId35"/>
    <p:sldId id="322" r:id="rId36"/>
    <p:sldId id="323" r:id="rId37"/>
    <p:sldId id="324" r:id="rId38"/>
    <p:sldId id="325" r:id="rId39"/>
    <p:sldId id="326" r:id="rId40"/>
    <p:sldId id="327" r:id="rId41"/>
    <p:sldId id="328" r:id="rId42"/>
    <p:sldId id="352" r:id="rId43"/>
    <p:sldId id="33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2" autoAdjust="0"/>
    <p:restoredTop sz="94660"/>
  </p:normalViewPr>
  <p:slideViewPr>
    <p:cSldViewPr>
      <p:cViewPr varScale="1">
        <p:scale>
          <a:sx n="87" d="100"/>
          <a:sy n="87" d="100"/>
        </p:scale>
        <p:origin x="150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0803EF-8531-4D4C-B80C-CABBE6FBE64D}" type="datetimeFigureOut">
              <a:rPr lang="en-US" smtClean="0"/>
              <a:pPr/>
              <a:t>18-Nov-14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657AC8-BF05-42EF-B690-A37197987D3F}" type="slidenum">
              <a:rPr lang="en-US" smtClean="0"/>
              <a:pPr/>
              <a:t>‹#›</a:t>
            </a:fld>
            <a:endParaRPr lang="en-US"/>
          </a:p>
        </p:txBody>
      </p:sp>
    </p:spTree>
    <p:extLst>
      <p:ext uri="{BB962C8B-B14F-4D97-AF65-F5344CB8AC3E}">
        <p14:creationId xmlns:p14="http://schemas.microsoft.com/office/powerpoint/2010/main" val="1766969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a:t>
            </a:fld>
            <a:endParaRPr lang="en-US"/>
          </a:p>
        </p:txBody>
      </p:sp>
    </p:spTree>
    <p:extLst>
      <p:ext uri="{BB962C8B-B14F-4D97-AF65-F5344CB8AC3E}">
        <p14:creationId xmlns:p14="http://schemas.microsoft.com/office/powerpoint/2010/main" val="2375531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a:t>
            </a:fld>
            <a:endParaRPr lang="en-US"/>
          </a:p>
        </p:txBody>
      </p:sp>
    </p:spTree>
    <p:extLst>
      <p:ext uri="{BB962C8B-B14F-4D97-AF65-F5344CB8AC3E}">
        <p14:creationId xmlns:p14="http://schemas.microsoft.com/office/powerpoint/2010/main" val="755270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4</a:t>
            </a:fld>
            <a:endParaRPr lang="en-US"/>
          </a:p>
        </p:txBody>
      </p:sp>
    </p:spTree>
    <p:extLst>
      <p:ext uri="{BB962C8B-B14F-4D97-AF65-F5344CB8AC3E}">
        <p14:creationId xmlns:p14="http://schemas.microsoft.com/office/powerpoint/2010/main" val="2346881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pPr/>
              <a:t>5</a:t>
            </a:fld>
            <a:endParaRPr lang="en-US"/>
          </a:p>
        </p:txBody>
      </p:sp>
    </p:spTree>
    <p:extLst>
      <p:ext uri="{BB962C8B-B14F-4D97-AF65-F5344CB8AC3E}">
        <p14:creationId xmlns:p14="http://schemas.microsoft.com/office/powerpoint/2010/main" val="131343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pPr/>
              <a:t>6</a:t>
            </a:fld>
            <a:endParaRPr lang="en-US"/>
          </a:p>
        </p:txBody>
      </p:sp>
    </p:spTree>
    <p:extLst>
      <p:ext uri="{BB962C8B-B14F-4D97-AF65-F5344CB8AC3E}">
        <p14:creationId xmlns:p14="http://schemas.microsoft.com/office/powerpoint/2010/main" val="2672445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7</a:t>
            </a:fld>
            <a:endParaRPr lang="en-US"/>
          </a:p>
        </p:txBody>
      </p:sp>
    </p:spTree>
    <p:extLst>
      <p:ext uri="{BB962C8B-B14F-4D97-AF65-F5344CB8AC3E}">
        <p14:creationId xmlns:p14="http://schemas.microsoft.com/office/powerpoint/2010/main" val="2097124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8</a:t>
            </a:fld>
            <a:endParaRPr lang="en-US"/>
          </a:p>
        </p:txBody>
      </p:sp>
    </p:spTree>
    <p:extLst>
      <p:ext uri="{BB962C8B-B14F-4D97-AF65-F5344CB8AC3E}">
        <p14:creationId xmlns:p14="http://schemas.microsoft.com/office/powerpoint/2010/main" val="1521803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9</a:t>
            </a:fld>
            <a:endParaRPr lang="en-US"/>
          </a:p>
        </p:txBody>
      </p:sp>
    </p:spTree>
    <p:extLst>
      <p:ext uri="{BB962C8B-B14F-4D97-AF65-F5344CB8AC3E}">
        <p14:creationId xmlns:p14="http://schemas.microsoft.com/office/powerpoint/2010/main" val="1552761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10</a:t>
            </a:fld>
            <a:endParaRPr lang="en-US"/>
          </a:p>
        </p:txBody>
      </p:sp>
    </p:spTree>
    <p:extLst>
      <p:ext uri="{BB962C8B-B14F-4D97-AF65-F5344CB8AC3E}">
        <p14:creationId xmlns:p14="http://schemas.microsoft.com/office/powerpoint/2010/main" val="2154101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11</a:t>
            </a:fld>
            <a:endParaRPr lang="en-US"/>
          </a:p>
        </p:txBody>
      </p:sp>
    </p:spTree>
    <p:extLst>
      <p:ext uri="{BB962C8B-B14F-4D97-AF65-F5344CB8AC3E}">
        <p14:creationId xmlns:p14="http://schemas.microsoft.com/office/powerpoint/2010/main" val="353472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12</a:t>
            </a:fld>
            <a:endParaRPr lang="en-US"/>
          </a:p>
        </p:txBody>
      </p:sp>
    </p:spTree>
    <p:extLst>
      <p:ext uri="{BB962C8B-B14F-4D97-AF65-F5344CB8AC3E}">
        <p14:creationId xmlns:p14="http://schemas.microsoft.com/office/powerpoint/2010/main" val="3622515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13</a:t>
            </a:fld>
            <a:endParaRPr lang="en-US"/>
          </a:p>
        </p:txBody>
      </p:sp>
    </p:spTree>
    <p:extLst>
      <p:ext uri="{BB962C8B-B14F-4D97-AF65-F5344CB8AC3E}">
        <p14:creationId xmlns:p14="http://schemas.microsoft.com/office/powerpoint/2010/main" val="603255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14</a:t>
            </a:fld>
            <a:endParaRPr lang="en-US"/>
          </a:p>
        </p:txBody>
      </p:sp>
    </p:spTree>
    <p:extLst>
      <p:ext uri="{BB962C8B-B14F-4D97-AF65-F5344CB8AC3E}">
        <p14:creationId xmlns:p14="http://schemas.microsoft.com/office/powerpoint/2010/main" val="704763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15</a:t>
            </a:fld>
            <a:endParaRPr lang="en-US"/>
          </a:p>
        </p:txBody>
      </p:sp>
    </p:spTree>
    <p:extLst>
      <p:ext uri="{BB962C8B-B14F-4D97-AF65-F5344CB8AC3E}">
        <p14:creationId xmlns:p14="http://schemas.microsoft.com/office/powerpoint/2010/main" val="2264496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850932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964440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855162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086400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941131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700038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1280153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671633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7516098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0789E91-D90F-478F-B222-E1EFB3ECE7F8}" type="slidenum">
              <a:rPr lang="en-US" smtClean="0"/>
              <a:pPr/>
              <a:t>27</a:t>
            </a:fld>
            <a:endParaRPr lang="en-US"/>
          </a:p>
        </p:txBody>
      </p:sp>
    </p:spTree>
    <p:extLst>
      <p:ext uri="{BB962C8B-B14F-4D97-AF65-F5344CB8AC3E}">
        <p14:creationId xmlns:p14="http://schemas.microsoft.com/office/powerpoint/2010/main" val="2207250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28</a:t>
            </a:fld>
            <a:endParaRPr lang="en-US"/>
          </a:p>
        </p:txBody>
      </p:sp>
    </p:spTree>
    <p:extLst>
      <p:ext uri="{BB962C8B-B14F-4D97-AF65-F5344CB8AC3E}">
        <p14:creationId xmlns:p14="http://schemas.microsoft.com/office/powerpoint/2010/main" val="2262318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29</a:t>
            </a:fld>
            <a:endParaRPr lang="en-US"/>
          </a:p>
        </p:txBody>
      </p:sp>
    </p:spTree>
    <p:extLst>
      <p:ext uri="{BB962C8B-B14F-4D97-AF65-F5344CB8AC3E}">
        <p14:creationId xmlns:p14="http://schemas.microsoft.com/office/powerpoint/2010/main" val="1823817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30</a:t>
            </a:fld>
            <a:endParaRPr lang="en-US"/>
          </a:p>
        </p:txBody>
      </p:sp>
    </p:spTree>
    <p:extLst>
      <p:ext uri="{BB962C8B-B14F-4D97-AF65-F5344CB8AC3E}">
        <p14:creationId xmlns:p14="http://schemas.microsoft.com/office/powerpoint/2010/main" val="9101411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31</a:t>
            </a:fld>
            <a:endParaRPr lang="en-US"/>
          </a:p>
        </p:txBody>
      </p:sp>
    </p:spTree>
    <p:extLst>
      <p:ext uri="{BB962C8B-B14F-4D97-AF65-F5344CB8AC3E}">
        <p14:creationId xmlns:p14="http://schemas.microsoft.com/office/powerpoint/2010/main" val="3458549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pPr/>
              <a:t>32</a:t>
            </a:fld>
            <a:endParaRPr lang="en-US"/>
          </a:p>
        </p:txBody>
      </p:sp>
    </p:spTree>
    <p:extLst>
      <p:ext uri="{BB962C8B-B14F-4D97-AF65-F5344CB8AC3E}">
        <p14:creationId xmlns:p14="http://schemas.microsoft.com/office/powerpoint/2010/main" val="4044297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33</a:t>
            </a:fld>
            <a:endParaRPr lang="en-US"/>
          </a:p>
        </p:txBody>
      </p:sp>
    </p:spTree>
    <p:extLst>
      <p:ext uri="{BB962C8B-B14F-4D97-AF65-F5344CB8AC3E}">
        <p14:creationId xmlns:p14="http://schemas.microsoft.com/office/powerpoint/2010/main" val="40382551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34</a:t>
            </a:fld>
            <a:endParaRPr lang="en-US"/>
          </a:p>
        </p:txBody>
      </p:sp>
    </p:spTree>
    <p:extLst>
      <p:ext uri="{BB962C8B-B14F-4D97-AF65-F5344CB8AC3E}">
        <p14:creationId xmlns:p14="http://schemas.microsoft.com/office/powerpoint/2010/main" val="32649608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35</a:t>
            </a:fld>
            <a:endParaRPr lang="en-US"/>
          </a:p>
        </p:txBody>
      </p:sp>
    </p:spTree>
    <p:extLst>
      <p:ext uri="{BB962C8B-B14F-4D97-AF65-F5344CB8AC3E}">
        <p14:creationId xmlns:p14="http://schemas.microsoft.com/office/powerpoint/2010/main" val="31971853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36</a:t>
            </a:fld>
            <a:endParaRPr lang="en-US"/>
          </a:p>
        </p:txBody>
      </p:sp>
    </p:spTree>
    <p:extLst>
      <p:ext uri="{BB962C8B-B14F-4D97-AF65-F5344CB8AC3E}">
        <p14:creationId xmlns:p14="http://schemas.microsoft.com/office/powerpoint/2010/main" val="38901628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37</a:t>
            </a:fld>
            <a:endParaRPr lang="en-US"/>
          </a:p>
        </p:txBody>
      </p:sp>
    </p:spTree>
    <p:extLst>
      <p:ext uri="{BB962C8B-B14F-4D97-AF65-F5344CB8AC3E}">
        <p14:creationId xmlns:p14="http://schemas.microsoft.com/office/powerpoint/2010/main" val="4514880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38</a:t>
            </a:fld>
            <a:endParaRPr lang="en-US"/>
          </a:p>
        </p:txBody>
      </p:sp>
    </p:spTree>
    <p:extLst>
      <p:ext uri="{BB962C8B-B14F-4D97-AF65-F5344CB8AC3E}">
        <p14:creationId xmlns:p14="http://schemas.microsoft.com/office/powerpoint/2010/main" val="25724853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39</a:t>
            </a:fld>
            <a:endParaRPr lang="en-US"/>
          </a:p>
        </p:txBody>
      </p:sp>
    </p:spTree>
    <p:extLst>
      <p:ext uri="{BB962C8B-B14F-4D97-AF65-F5344CB8AC3E}">
        <p14:creationId xmlns:p14="http://schemas.microsoft.com/office/powerpoint/2010/main" val="7334184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40</a:t>
            </a:fld>
            <a:endParaRPr lang="en-US"/>
          </a:p>
        </p:txBody>
      </p:sp>
    </p:spTree>
    <p:extLst>
      <p:ext uri="{BB962C8B-B14F-4D97-AF65-F5344CB8AC3E}">
        <p14:creationId xmlns:p14="http://schemas.microsoft.com/office/powerpoint/2010/main" val="926809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pPr/>
              <a:t>41</a:t>
            </a:fld>
            <a:endParaRPr lang="en-US"/>
          </a:p>
        </p:txBody>
      </p:sp>
    </p:spTree>
    <p:extLst>
      <p:ext uri="{BB962C8B-B14F-4D97-AF65-F5344CB8AC3E}">
        <p14:creationId xmlns:p14="http://schemas.microsoft.com/office/powerpoint/2010/main" val="26896775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42</a:t>
            </a:fld>
            <a:endParaRPr lang="en-US"/>
          </a:p>
        </p:txBody>
      </p:sp>
    </p:spTree>
    <p:extLst>
      <p:ext uri="{BB962C8B-B14F-4D97-AF65-F5344CB8AC3E}">
        <p14:creationId xmlns:p14="http://schemas.microsoft.com/office/powerpoint/2010/main" val="1596231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43</a:t>
            </a:fld>
            <a:endParaRPr lang="en-US"/>
          </a:p>
        </p:txBody>
      </p:sp>
    </p:spTree>
    <p:extLst>
      <p:ext uri="{BB962C8B-B14F-4D97-AF65-F5344CB8AC3E}">
        <p14:creationId xmlns:p14="http://schemas.microsoft.com/office/powerpoint/2010/main" val="465067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18-Nov-14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18-Nov-14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5FE08F-0686-4DDE-838A-11F6C315652A}" type="datetimeFigureOut">
              <a:rPr lang="en-US" smtClean="0"/>
              <a:pPr/>
              <a:t>18-Nov-14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5FE08F-0686-4DDE-838A-11F6C315652A}" type="datetimeFigureOut">
              <a:rPr lang="en-US" smtClean="0"/>
              <a:pPr/>
              <a:t>18-Nov-14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5FE08F-0686-4DDE-838A-11F6C315652A}" type="datetimeFigureOut">
              <a:rPr lang="en-US" smtClean="0"/>
              <a:pPr/>
              <a:t>18-Nov-14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5FE08F-0686-4DDE-838A-11F6C315652A}" type="datetimeFigureOut">
              <a:rPr lang="en-US" smtClean="0"/>
              <a:pPr/>
              <a:t>18-Nov-14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FE08F-0686-4DDE-838A-11F6C315652A}" type="datetimeFigureOut">
              <a:rPr lang="en-US" smtClean="0"/>
              <a:pPr/>
              <a:t>18-Nov-14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pPr/>
              <a:t>18-Nov-14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FE08F-0686-4DDE-838A-11F6C315652A}" type="datetimeFigureOut">
              <a:rPr lang="en-US" smtClean="0"/>
              <a:pPr/>
              <a:t>18-Nov-14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18-Nov-14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FE08F-0686-4DDE-838A-11F6C315652A}" type="datetimeFigureOut">
              <a:rPr lang="en-US" smtClean="0"/>
              <a:pPr/>
              <a:t>18-Nov-14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AAC536-A85C-4B7D-89C5-3FB1D78287E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FE08F-0686-4DDE-838A-11F6C315652A}" type="datetimeFigureOut">
              <a:rPr lang="en-US" smtClean="0"/>
              <a:pPr/>
              <a:t>18-Nov-14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AAC536-A85C-4B7D-89C5-3FB1D78287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42.png"/><Relationship Id="rId4"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48.gif"/>
          <p:cNvPicPr>
            <a:picLocks noChangeAspect="1"/>
          </p:cNvPicPr>
          <p:nvPr/>
        </p:nvPicPr>
        <p:blipFill>
          <a:blip r:embed="rId3" cstate="print"/>
          <a:stretch>
            <a:fillRect/>
          </a:stretch>
        </p:blipFill>
        <p:spPr>
          <a:xfrm>
            <a:off x="538162" y="190500"/>
            <a:ext cx="8067675" cy="6477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6250" y="76200"/>
            <a:ext cx="8286750" cy="6629400"/>
          </a:xfrm>
          <a:prstGeom prst="rect">
            <a:avLst/>
          </a:prstGeom>
        </p:spPr>
      </p:pic>
    </p:spTree>
    <p:extLst>
      <p:ext uri="{BB962C8B-B14F-4D97-AF65-F5344CB8AC3E}">
        <p14:creationId xmlns:p14="http://schemas.microsoft.com/office/powerpoint/2010/main" val="1295606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nsky1.jpg"/>
          <p:cNvPicPr>
            <a:picLocks noChangeAspect="1"/>
          </p:cNvPicPr>
          <p:nvPr/>
        </p:nvPicPr>
        <p:blipFill>
          <a:blip r:embed="rId3" cstate="print"/>
          <a:stretch>
            <a:fillRect/>
          </a:stretch>
        </p:blipFill>
        <p:spPr>
          <a:xfrm>
            <a:off x="271462" y="-34175"/>
            <a:ext cx="8643937" cy="68921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nsky_rudolf1.jpg"/>
          <p:cNvPicPr>
            <a:picLocks noChangeAspect="1"/>
          </p:cNvPicPr>
          <p:nvPr/>
        </p:nvPicPr>
        <p:blipFill>
          <a:blip r:embed="rId3" cstate="print"/>
          <a:stretch>
            <a:fillRect/>
          </a:stretch>
        </p:blipFill>
        <p:spPr>
          <a:xfrm>
            <a:off x="45267" y="0"/>
            <a:ext cx="905346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ottwald1.jpeg"/>
          <p:cNvPicPr>
            <a:picLocks noGrp="1" noChangeAspect="1"/>
          </p:cNvPicPr>
          <p:nvPr>
            <p:ph idx="4294967295"/>
          </p:nvPr>
        </p:nvPicPr>
        <p:blipFill>
          <a:blip r:embed="rId3" cstate="print"/>
          <a:stretch>
            <a:fillRect/>
          </a:stretch>
        </p:blipFill>
        <p:spPr>
          <a:xfrm>
            <a:off x="1939706" y="180352"/>
            <a:ext cx="5604094" cy="6677648"/>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ttwald2.jpeg"/>
          <p:cNvPicPr>
            <a:picLocks noChangeAspect="1"/>
          </p:cNvPicPr>
          <p:nvPr/>
        </p:nvPicPr>
        <p:blipFill>
          <a:blip r:embed="rId3" cstate="print"/>
          <a:stretch>
            <a:fillRect/>
          </a:stretch>
        </p:blipFill>
        <p:spPr>
          <a:xfrm>
            <a:off x="2249531" y="173850"/>
            <a:ext cx="4684669" cy="645555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398" y="609600"/>
          <a:ext cx="8991603" cy="5943600"/>
        </p:xfrm>
        <a:graphic>
          <a:graphicData uri="http://schemas.openxmlformats.org/drawingml/2006/table">
            <a:tbl>
              <a:tblPr/>
              <a:tblGrid>
                <a:gridCol w="783821"/>
                <a:gridCol w="783821"/>
                <a:gridCol w="882306"/>
                <a:gridCol w="1018357"/>
                <a:gridCol w="876214"/>
                <a:gridCol w="783821"/>
                <a:gridCol w="783821"/>
                <a:gridCol w="783821"/>
                <a:gridCol w="783821"/>
                <a:gridCol w="759454"/>
                <a:gridCol w="752346"/>
              </a:tblGrid>
              <a:tr h="1485900">
                <a:tc>
                  <a:txBody>
                    <a:bodyPr/>
                    <a:lstStyle/>
                    <a:p>
                      <a:pPr marL="0" marR="0">
                        <a:spcBef>
                          <a:spcPts val="0"/>
                        </a:spcBef>
                        <a:spcAft>
                          <a:spcPts val="0"/>
                        </a:spcAft>
                      </a:pPr>
                      <a:r>
                        <a:rPr lang="en-US" sz="1800" dirty="0">
                          <a:latin typeface="+mn-lt"/>
                          <a:ea typeface="Times New Roman"/>
                          <a:cs typeface="Times New Roman"/>
                        </a:rPr>
                        <a:t>Year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UK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France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err="1">
                          <a:latin typeface="+mn-lt"/>
                          <a:ea typeface="Times New Roman"/>
                          <a:cs typeface="Times New Roman"/>
                        </a:rPr>
                        <a:t>Bel</a:t>
                      </a:r>
                      <a:r>
                        <a:rPr lang="en-US" sz="1800" dirty="0">
                          <a:latin typeface="+mn-lt"/>
                          <a:ea typeface="Times New Roman"/>
                          <a:cs typeface="Times New Roman"/>
                        </a:rPr>
                        <a:t>/</a:t>
                      </a:r>
                      <a:r>
                        <a:rPr lang="en-US" sz="1800" dirty="0" err="1">
                          <a:latin typeface="+mn-lt"/>
                          <a:ea typeface="Times New Roman"/>
                          <a:cs typeface="Times New Roman"/>
                        </a:rPr>
                        <a:t>Lux</a:t>
                      </a:r>
                      <a:endParaRPr lang="en-US" sz="18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W.Ger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Swe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Swi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Neth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Ita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Den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Nor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2950">
                <a:tc>
                  <a:txBody>
                    <a:bodyPr/>
                    <a:lstStyle/>
                    <a:p>
                      <a:pPr marL="0" marR="0">
                        <a:spcBef>
                          <a:spcPts val="0"/>
                        </a:spcBef>
                        <a:spcAft>
                          <a:spcPts val="0"/>
                        </a:spcAft>
                      </a:pPr>
                      <a:r>
                        <a:rPr lang="en-US" sz="1800">
                          <a:latin typeface="+mn-lt"/>
                          <a:ea typeface="Times New Roman"/>
                          <a:cs typeface="Times New Roman"/>
                        </a:rPr>
                        <a:t>1946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3884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850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681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280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645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622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296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333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241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2950">
                <a:tc>
                  <a:txBody>
                    <a:bodyPr/>
                    <a:lstStyle/>
                    <a:p>
                      <a:pPr marL="0" marR="0">
                        <a:spcBef>
                          <a:spcPts val="0"/>
                        </a:spcBef>
                        <a:spcAft>
                          <a:spcPts val="0"/>
                        </a:spcAft>
                      </a:pPr>
                      <a:r>
                        <a:rPr lang="en-US" sz="1800">
                          <a:latin typeface="+mn-lt"/>
                          <a:ea typeface="Times New Roman"/>
                          <a:cs typeface="Times New Roman"/>
                        </a:rPr>
                        <a:t>1947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4828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1871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1407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315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900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760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701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424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476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365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2950">
                <a:tc>
                  <a:txBody>
                    <a:bodyPr/>
                    <a:lstStyle/>
                    <a:p>
                      <a:pPr marL="0" marR="0">
                        <a:spcBef>
                          <a:spcPts val="0"/>
                        </a:spcBef>
                        <a:spcAft>
                          <a:spcPts val="0"/>
                        </a:spcAft>
                      </a:pPr>
                      <a:r>
                        <a:rPr lang="en-US" sz="1800">
                          <a:latin typeface="+mn-lt"/>
                          <a:ea typeface="Times New Roman"/>
                          <a:cs typeface="Times New Roman"/>
                        </a:rPr>
                        <a:t>1948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6635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2002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1691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699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1105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799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1006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1077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599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413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2950">
                <a:tc>
                  <a:txBody>
                    <a:bodyPr/>
                    <a:lstStyle/>
                    <a:p>
                      <a:pPr marL="0" marR="0">
                        <a:spcBef>
                          <a:spcPts val="0"/>
                        </a:spcBef>
                        <a:spcAft>
                          <a:spcPts val="0"/>
                        </a:spcAft>
                      </a:pPr>
                      <a:r>
                        <a:rPr lang="en-US" sz="1800">
                          <a:latin typeface="+mn-lt"/>
                          <a:ea typeface="Times New Roman"/>
                          <a:cs typeface="Times New Roman"/>
                        </a:rPr>
                        <a:t>1949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6835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2717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1770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1123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1074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803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1292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1121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657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395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2950">
                <a:tc>
                  <a:txBody>
                    <a:bodyPr/>
                    <a:lstStyle/>
                    <a:p>
                      <a:pPr marL="0" marR="0">
                        <a:spcBef>
                          <a:spcPts val="0"/>
                        </a:spcBef>
                        <a:spcAft>
                          <a:spcPts val="0"/>
                        </a:spcAft>
                      </a:pPr>
                      <a:r>
                        <a:rPr lang="en-US" sz="1800">
                          <a:latin typeface="+mn-lt"/>
                          <a:ea typeface="Times New Roman"/>
                          <a:cs typeface="Times New Roman"/>
                        </a:rPr>
                        <a:t>1950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6317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3079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1645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1981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1099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905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1390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1215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653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389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2950">
                <a:tc>
                  <a:txBody>
                    <a:bodyPr/>
                    <a:lstStyle/>
                    <a:p>
                      <a:pPr marL="0" marR="0">
                        <a:spcBef>
                          <a:spcPts val="0"/>
                        </a:spcBef>
                        <a:spcAft>
                          <a:spcPts val="0"/>
                        </a:spcAft>
                      </a:pPr>
                      <a:r>
                        <a:rPr lang="en-US" sz="1800">
                          <a:latin typeface="+mn-lt"/>
                          <a:ea typeface="Times New Roman"/>
                          <a:cs typeface="Times New Roman"/>
                        </a:rPr>
                        <a:t>1951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7578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4225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2633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3474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1774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1078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1927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a:latin typeface="+mn-lt"/>
                          <a:ea typeface="Times New Roman"/>
                          <a:cs typeface="Times New Roman"/>
                        </a:rPr>
                        <a:t>1629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825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mn-lt"/>
                          <a:ea typeface="Times New Roman"/>
                          <a:cs typeface="Times New Roman"/>
                        </a:rPr>
                        <a:t>619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4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1.) The Recovery of Western European Exports, 1946-1951 (values in million current dollars)</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48.gif"/>
          <p:cNvPicPr>
            <a:picLocks noChangeAspect="1"/>
          </p:cNvPicPr>
          <p:nvPr/>
        </p:nvPicPr>
        <p:blipFill>
          <a:blip r:embed="rId3" cstate="print"/>
          <a:stretch>
            <a:fillRect/>
          </a:stretch>
        </p:blipFill>
        <p:spPr>
          <a:xfrm>
            <a:off x="538162" y="190500"/>
            <a:ext cx="8067675" cy="6477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49.gif"/>
          <p:cNvPicPr>
            <a:picLocks noChangeAspect="1"/>
          </p:cNvPicPr>
          <p:nvPr/>
        </p:nvPicPr>
        <p:blipFill>
          <a:blip r:embed="rId3" cstate="print"/>
          <a:stretch>
            <a:fillRect/>
          </a:stretch>
        </p:blipFill>
        <p:spPr>
          <a:xfrm>
            <a:off x="538162" y="190500"/>
            <a:ext cx="8067675" cy="6477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52.gif"/>
          <p:cNvPicPr>
            <a:picLocks noChangeAspect="1"/>
          </p:cNvPicPr>
          <p:nvPr/>
        </p:nvPicPr>
        <p:blipFill>
          <a:blip r:embed="rId3" cstate="print"/>
          <a:stretch>
            <a:fillRect/>
          </a:stretch>
        </p:blipFill>
        <p:spPr>
          <a:xfrm>
            <a:off x="538162" y="190500"/>
            <a:ext cx="8067675" cy="6477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55.gif"/>
          <p:cNvPicPr>
            <a:picLocks noChangeAspect="1"/>
          </p:cNvPicPr>
          <p:nvPr/>
        </p:nvPicPr>
        <p:blipFill>
          <a:blip r:embed="rId3" cstate="print"/>
          <a:stretch>
            <a:fillRect/>
          </a:stretch>
        </p:blipFill>
        <p:spPr>
          <a:xfrm>
            <a:off x="538162" y="190500"/>
            <a:ext cx="8067675" cy="6477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den.jpg"/>
          <p:cNvPicPr>
            <a:picLocks noChangeAspect="1"/>
          </p:cNvPicPr>
          <p:nvPr/>
        </p:nvPicPr>
        <p:blipFill>
          <a:blip r:embed="rId3" cstate="print"/>
          <a:stretch>
            <a:fillRect/>
          </a:stretch>
        </p:blipFill>
        <p:spPr>
          <a:xfrm>
            <a:off x="2123290" y="0"/>
            <a:ext cx="4897419"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ttlee.jpg"/>
          <p:cNvPicPr>
            <a:picLocks noChangeAspect="1"/>
          </p:cNvPicPr>
          <p:nvPr/>
        </p:nvPicPr>
        <p:blipFill>
          <a:blip r:embed="rId3" cstate="print"/>
          <a:stretch>
            <a:fillRect/>
          </a:stretch>
        </p:blipFill>
        <p:spPr>
          <a:xfrm>
            <a:off x="762000" y="120650"/>
            <a:ext cx="7620000" cy="66167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c dems.gif"/>
          <p:cNvPicPr>
            <a:picLocks noChangeAspect="1"/>
          </p:cNvPicPr>
          <p:nvPr/>
        </p:nvPicPr>
        <p:blipFill>
          <a:blip r:embed="rId3" cstate="print"/>
          <a:stretch>
            <a:fillRect/>
          </a:stretch>
        </p:blipFill>
        <p:spPr>
          <a:xfrm>
            <a:off x="538162" y="190500"/>
            <a:ext cx="8067675" cy="6477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c growth.GIF"/>
          <p:cNvPicPr>
            <a:picLocks noChangeAspect="1"/>
          </p:cNvPicPr>
          <p:nvPr/>
        </p:nvPicPr>
        <p:blipFill>
          <a:blip r:embed="rId3" cstate="print"/>
          <a:stretch>
            <a:fillRect/>
          </a:stretch>
        </p:blipFill>
        <p:spPr>
          <a:xfrm>
            <a:off x="153529" y="304800"/>
            <a:ext cx="8838071" cy="6019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korean_war_map.jpg"/>
          <p:cNvPicPr>
            <a:picLocks noChangeAspect="1"/>
          </p:cNvPicPr>
          <p:nvPr/>
        </p:nvPicPr>
        <p:blipFill>
          <a:blip r:embed="rId3" cstate="print"/>
          <a:stretch>
            <a:fillRect/>
          </a:stretch>
        </p:blipFill>
        <p:spPr>
          <a:xfrm>
            <a:off x="2804627" y="0"/>
            <a:ext cx="3534745" cy="6858000"/>
          </a:xfrm>
          <a:prstGeom prst="rect">
            <a:avLst/>
          </a:prstGeom>
        </p:spPr>
      </p:pic>
    </p:spTree>
    <p:extLst>
      <p:ext uri="{BB962C8B-B14F-4D97-AF65-F5344CB8AC3E}">
        <p14:creationId xmlns:p14="http://schemas.microsoft.com/office/powerpoint/2010/main" val="11839983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www.williamgstephenson.com/blog/wp-content/uploads/2010/06/070910ap_macarthur_500.jpg"/>
          <p:cNvPicPr>
            <a:picLocks noChangeAspect="1" noChangeArrowheads="1"/>
          </p:cNvPicPr>
          <p:nvPr/>
        </p:nvPicPr>
        <p:blipFill>
          <a:blip r:embed="rId3" cstate="print"/>
          <a:srcRect/>
          <a:stretch>
            <a:fillRect/>
          </a:stretch>
        </p:blipFill>
        <p:spPr bwMode="auto">
          <a:xfrm>
            <a:off x="26624" y="0"/>
            <a:ext cx="4072580" cy="4520564"/>
          </a:xfrm>
          <a:prstGeom prst="rect">
            <a:avLst/>
          </a:prstGeom>
          <a:noFill/>
        </p:spPr>
      </p:pic>
      <p:pic>
        <p:nvPicPr>
          <p:cNvPr id="2" name="Picture 1"/>
          <p:cNvPicPr>
            <a:picLocks noChangeAspect="1"/>
          </p:cNvPicPr>
          <p:nvPr/>
        </p:nvPicPr>
        <p:blipFill>
          <a:blip r:embed="rId4"/>
          <a:stretch>
            <a:fillRect/>
          </a:stretch>
        </p:blipFill>
        <p:spPr>
          <a:xfrm>
            <a:off x="3950390" y="2590800"/>
            <a:ext cx="5183512" cy="4267201"/>
          </a:xfrm>
          <a:prstGeom prst="rect">
            <a:avLst/>
          </a:prstGeom>
        </p:spPr>
      </p:pic>
    </p:spTree>
    <p:extLst>
      <p:ext uri="{BB962C8B-B14F-4D97-AF65-F5344CB8AC3E}">
        <p14:creationId xmlns:p14="http://schemas.microsoft.com/office/powerpoint/2010/main" val="33237614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static.howstuffworks.com/gif/willow/korean-war2.gif"/>
          <p:cNvPicPr>
            <a:picLocks noChangeAspect="1" noChangeArrowheads="1"/>
          </p:cNvPicPr>
          <p:nvPr/>
        </p:nvPicPr>
        <p:blipFill>
          <a:blip r:embed="rId3" cstate="print"/>
          <a:srcRect/>
          <a:stretch>
            <a:fillRect/>
          </a:stretch>
        </p:blipFill>
        <p:spPr bwMode="auto">
          <a:xfrm>
            <a:off x="2273199" y="58785"/>
            <a:ext cx="4661001" cy="6799215"/>
          </a:xfrm>
          <a:prstGeom prst="rect">
            <a:avLst/>
          </a:prstGeom>
          <a:noFill/>
        </p:spPr>
      </p:pic>
    </p:spTree>
    <p:extLst>
      <p:ext uri="{BB962C8B-B14F-4D97-AF65-F5344CB8AC3E}">
        <p14:creationId xmlns:p14="http://schemas.microsoft.com/office/powerpoint/2010/main" val="16311549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685802"/>
          <a:ext cx="9144000" cy="5714997"/>
        </p:xfrm>
        <a:graphic>
          <a:graphicData uri="http://schemas.openxmlformats.org/drawingml/2006/table">
            <a:tbl>
              <a:tblPr/>
              <a:tblGrid>
                <a:gridCol w="2286000"/>
                <a:gridCol w="2286000"/>
                <a:gridCol w="2286000"/>
                <a:gridCol w="2286000"/>
              </a:tblGrid>
              <a:tr h="1007421">
                <a:tc>
                  <a:txBody>
                    <a:bodyPr/>
                    <a:lstStyle/>
                    <a:p>
                      <a:r>
                        <a:rPr lang="en-US"/>
                        <a:t> </a:t>
                      </a:r>
                    </a:p>
                  </a:txBody>
                  <a:tcPr marL="66675" marR="66675" marT="66675" marB="66675">
                    <a:lnL>
                      <a:noFill/>
                    </a:lnL>
                    <a:lnR>
                      <a:noFill/>
                    </a:lnR>
                    <a:lnT>
                      <a:noFill/>
                    </a:lnT>
                    <a:lnB>
                      <a:noFill/>
                    </a:lnB>
                  </a:tcPr>
                </a:tc>
                <a:tc>
                  <a:txBody>
                    <a:bodyPr/>
                    <a:lstStyle/>
                    <a:p>
                      <a:r>
                        <a:rPr lang="en-US"/>
                        <a:t>1950</a:t>
                      </a:r>
                    </a:p>
                  </a:txBody>
                  <a:tcPr marL="66675" marR="66675" marT="66675" marB="66675">
                    <a:lnL>
                      <a:noFill/>
                    </a:lnL>
                    <a:lnR>
                      <a:noFill/>
                    </a:lnR>
                    <a:lnT>
                      <a:noFill/>
                    </a:lnT>
                    <a:lnB>
                      <a:noFill/>
                    </a:lnB>
                  </a:tcPr>
                </a:tc>
                <a:tc>
                  <a:txBody>
                    <a:bodyPr/>
                    <a:lstStyle/>
                    <a:p>
                      <a:r>
                        <a:rPr lang="en-US"/>
                        <a:t>1951</a:t>
                      </a:r>
                    </a:p>
                  </a:txBody>
                  <a:tcPr marL="66675" marR="66675" marT="66675" marB="66675">
                    <a:lnL>
                      <a:noFill/>
                    </a:lnL>
                    <a:lnR>
                      <a:noFill/>
                    </a:lnR>
                    <a:lnT>
                      <a:noFill/>
                    </a:lnT>
                    <a:lnB>
                      <a:noFill/>
                    </a:lnB>
                  </a:tcPr>
                </a:tc>
                <a:tc>
                  <a:txBody>
                    <a:bodyPr/>
                    <a:lstStyle/>
                    <a:p>
                      <a:r>
                        <a:rPr lang="en-US"/>
                        <a:t>1952</a:t>
                      </a:r>
                    </a:p>
                  </a:txBody>
                  <a:tcPr marL="66675" marR="66675" marT="66675" marB="66675">
                    <a:lnL>
                      <a:noFill/>
                    </a:lnL>
                    <a:lnR>
                      <a:noFill/>
                    </a:lnR>
                    <a:lnT>
                      <a:noFill/>
                    </a:lnT>
                    <a:lnB>
                      <a:noFill/>
                    </a:lnB>
                  </a:tcPr>
                </a:tc>
              </a:tr>
              <a:tr h="1685313">
                <a:tc>
                  <a:txBody>
                    <a:bodyPr/>
                    <a:lstStyle/>
                    <a:p>
                      <a:r>
                        <a:rPr lang="en-US"/>
                        <a:t>Defense budget</a:t>
                      </a:r>
                    </a:p>
                  </a:txBody>
                  <a:tcPr marL="66675" marR="66675" marT="66675" marB="66675">
                    <a:lnL>
                      <a:noFill/>
                    </a:lnL>
                    <a:lnR>
                      <a:noFill/>
                    </a:lnR>
                    <a:lnT>
                      <a:noFill/>
                    </a:lnT>
                    <a:lnB>
                      <a:noFill/>
                    </a:lnB>
                  </a:tcPr>
                </a:tc>
                <a:tc>
                  <a:txBody>
                    <a:bodyPr/>
                    <a:lstStyle/>
                    <a:p>
                      <a:r>
                        <a:rPr lang="en-US"/>
                        <a:t>$13.3 B</a:t>
                      </a:r>
                    </a:p>
                  </a:txBody>
                  <a:tcPr marL="66675" marR="66675" marT="66675" marB="66675">
                    <a:lnL>
                      <a:noFill/>
                    </a:lnL>
                    <a:lnR>
                      <a:noFill/>
                    </a:lnR>
                    <a:lnT>
                      <a:noFill/>
                    </a:lnT>
                    <a:lnB>
                      <a:noFill/>
                    </a:lnB>
                  </a:tcPr>
                </a:tc>
                <a:tc>
                  <a:txBody>
                    <a:bodyPr/>
                    <a:lstStyle/>
                    <a:p>
                      <a:r>
                        <a:rPr lang="en-US"/>
                        <a:t>$60.4B</a:t>
                      </a:r>
                    </a:p>
                  </a:txBody>
                  <a:tcPr marL="66675" marR="66675" marT="66675" marB="66675">
                    <a:lnL>
                      <a:noFill/>
                    </a:lnL>
                    <a:lnR>
                      <a:noFill/>
                    </a:lnR>
                    <a:lnT>
                      <a:noFill/>
                    </a:lnT>
                    <a:lnB>
                      <a:noFill/>
                    </a:lnB>
                  </a:tcPr>
                </a:tc>
                <a:tc>
                  <a:txBody>
                    <a:bodyPr/>
                    <a:lstStyle/>
                    <a:p>
                      <a:r>
                        <a:rPr lang="en-US"/>
                        <a:t>$44 B</a:t>
                      </a:r>
                    </a:p>
                  </a:txBody>
                  <a:tcPr marL="66675" marR="66675" marT="66675" marB="66675">
                    <a:lnL>
                      <a:noFill/>
                    </a:lnL>
                    <a:lnR>
                      <a:noFill/>
                    </a:lnR>
                    <a:lnT>
                      <a:noFill/>
                    </a:lnT>
                    <a:lnB>
                      <a:noFill/>
                    </a:lnB>
                  </a:tcPr>
                </a:tc>
              </a:tr>
              <a:tr h="1007421">
                <a:tc>
                  <a:txBody>
                    <a:bodyPr/>
                    <a:lstStyle/>
                    <a:p>
                      <a:r>
                        <a:rPr lang="en-US"/>
                        <a:t>Army</a:t>
                      </a:r>
                    </a:p>
                  </a:txBody>
                  <a:tcPr marL="66675" marR="66675" marT="66675" marB="66675">
                    <a:lnL>
                      <a:noFill/>
                    </a:lnL>
                    <a:lnR>
                      <a:noFill/>
                    </a:lnR>
                    <a:lnT>
                      <a:noFill/>
                    </a:lnT>
                    <a:lnB>
                      <a:noFill/>
                    </a:lnB>
                  </a:tcPr>
                </a:tc>
                <a:tc>
                  <a:txBody>
                    <a:bodyPr/>
                    <a:lstStyle/>
                    <a:p>
                      <a:r>
                        <a:rPr lang="en-US"/>
                        <a:t>591,000</a:t>
                      </a:r>
                    </a:p>
                  </a:txBody>
                  <a:tcPr marL="66675" marR="66675" marT="66675" marB="66675">
                    <a:lnL>
                      <a:noFill/>
                    </a:lnL>
                    <a:lnR>
                      <a:noFill/>
                    </a:lnR>
                    <a:lnT>
                      <a:noFill/>
                    </a:lnT>
                    <a:lnB>
                      <a:noFill/>
                    </a:lnB>
                  </a:tcPr>
                </a:tc>
                <a:tc>
                  <a:txBody>
                    <a:bodyPr/>
                    <a:lstStyle/>
                    <a:p>
                      <a:r>
                        <a:rPr lang="en-US"/>
                        <a:t>1.55 million</a:t>
                      </a:r>
                    </a:p>
                  </a:txBody>
                  <a:tcPr marL="66675" marR="66675" marT="66675" marB="66675">
                    <a:lnL>
                      <a:noFill/>
                    </a:lnL>
                    <a:lnR>
                      <a:noFill/>
                    </a:lnR>
                    <a:lnT>
                      <a:noFill/>
                    </a:lnT>
                    <a:lnB>
                      <a:noFill/>
                    </a:lnB>
                  </a:tcPr>
                </a:tc>
                <a:tc>
                  <a:txBody>
                    <a:bodyPr/>
                    <a:lstStyle/>
                    <a:p>
                      <a:r>
                        <a:rPr lang="en-US"/>
                        <a:t>1.595 million</a:t>
                      </a:r>
                    </a:p>
                  </a:txBody>
                  <a:tcPr marL="66675" marR="66675" marT="66675" marB="66675">
                    <a:lnL>
                      <a:noFill/>
                    </a:lnL>
                    <a:lnR>
                      <a:noFill/>
                    </a:lnR>
                    <a:lnT>
                      <a:noFill/>
                    </a:lnT>
                    <a:lnB>
                      <a:noFill/>
                    </a:lnB>
                  </a:tcPr>
                </a:tc>
              </a:tr>
              <a:tr h="1007421">
                <a:tc>
                  <a:txBody>
                    <a:bodyPr/>
                    <a:lstStyle/>
                    <a:p>
                      <a:r>
                        <a:rPr lang="en-US"/>
                        <a:t>Navy</a:t>
                      </a:r>
                    </a:p>
                  </a:txBody>
                  <a:tcPr marL="66675" marR="66675" marT="66675" marB="66675">
                    <a:lnL>
                      <a:noFill/>
                    </a:lnL>
                    <a:lnR>
                      <a:noFill/>
                    </a:lnR>
                    <a:lnT>
                      <a:noFill/>
                    </a:lnT>
                    <a:lnB>
                      <a:noFill/>
                    </a:lnB>
                  </a:tcPr>
                </a:tc>
                <a:tc>
                  <a:txBody>
                    <a:bodyPr/>
                    <a:lstStyle/>
                    <a:p>
                      <a:r>
                        <a:rPr lang="en-US"/>
                        <a:t>451,000</a:t>
                      </a:r>
                    </a:p>
                  </a:txBody>
                  <a:tcPr marL="66675" marR="66675" marT="66675" marB="66675">
                    <a:lnL>
                      <a:noFill/>
                    </a:lnL>
                    <a:lnR>
                      <a:noFill/>
                    </a:lnR>
                    <a:lnT>
                      <a:noFill/>
                    </a:lnT>
                    <a:lnB>
                      <a:noFill/>
                    </a:lnB>
                  </a:tcPr>
                </a:tc>
                <a:tc>
                  <a:txBody>
                    <a:bodyPr/>
                    <a:lstStyle/>
                    <a:p>
                      <a:r>
                        <a:rPr lang="en-US"/>
                        <a:t>1.01 million</a:t>
                      </a:r>
                    </a:p>
                  </a:txBody>
                  <a:tcPr marL="66675" marR="66675" marT="66675" marB="66675">
                    <a:lnL>
                      <a:noFill/>
                    </a:lnL>
                    <a:lnR>
                      <a:noFill/>
                    </a:lnR>
                    <a:lnT>
                      <a:noFill/>
                    </a:lnT>
                    <a:lnB>
                      <a:noFill/>
                    </a:lnB>
                  </a:tcPr>
                </a:tc>
                <a:tc>
                  <a:txBody>
                    <a:bodyPr/>
                    <a:lstStyle/>
                    <a:p>
                      <a:r>
                        <a:rPr lang="en-US"/>
                        <a:t>1.05 million</a:t>
                      </a:r>
                    </a:p>
                  </a:txBody>
                  <a:tcPr marL="66675" marR="66675" marT="66675" marB="66675">
                    <a:lnL>
                      <a:noFill/>
                    </a:lnL>
                    <a:lnR>
                      <a:noFill/>
                    </a:lnR>
                    <a:lnT>
                      <a:noFill/>
                    </a:lnT>
                    <a:lnB>
                      <a:noFill/>
                    </a:lnB>
                  </a:tcPr>
                </a:tc>
              </a:tr>
              <a:tr h="1007421">
                <a:tc>
                  <a:txBody>
                    <a:bodyPr/>
                    <a:lstStyle/>
                    <a:p>
                      <a:r>
                        <a:rPr lang="en-US"/>
                        <a:t>Air Force</a:t>
                      </a:r>
                    </a:p>
                  </a:txBody>
                  <a:tcPr marL="66675" marR="66675" marT="66675" marB="66675">
                    <a:lnL>
                      <a:noFill/>
                    </a:lnL>
                    <a:lnR>
                      <a:noFill/>
                    </a:lnR>
                    <a:lnT>
                      <a:noFill/>
                    </a:lnT>
                    <a:lnB>
                      <a:noFill/>
                    </a:lnB>
                  </a:tcPr>
                </a:tc>
                <a:tc>
                  <a:txBody>
                    <a:bodyPr/>
                    <a:lstStyle/>
                    <a:p>
                      <a:r>
                        <a:rPr lang="en-US"/>
                        <a:t>411,000</a:t>
                      </a:r>
                    </a:p>
                  </a:txBody>
                  <a:tcPr marL="66675" marR="66675" marT="66675" marB="66675">
                    <a:lnL>
                      <a:noFill/>
                    </a:lnL>
                    <a:lnR>
                      <a:noFill/>
                    </a:lnR>
                    <a:lnT>
                      <a:noFill/>
                    </a:lnT>
                    <a:lnB>
                      <a:noFill/>
                    </a:lnB>
                  </a:tcPr>
                </a:tc>
                <a:tc>
                  <a:txBody>
                    <a:bodyPr/>
                    <a:lstStyle/>
                    <a:p>
                      <a:r>
                        <a:rPr lang="en-US"/>
                        <a:t>1.06 million</a:t>
                      </a:r>
                    </a:p>
                  </a:txBody>
                  <a:tcPr marL="66675" marR="66675" marT="66675" marB="66675">
                    <a:lnL>
                      <a:noFill/>
                    </a:lnL>
                    <a:lnR>
                      <a:noFill/>
                    </a:lnR>
                    <a:lnT>
                      <a:noFill/>
                    </a:lnT>
                    <a:lnB>
                      <a:noFill/>
                    </a:lnB>
                  </a:tcPr>
                </a:tc>
                <a:tc>
                  <a:txBody>
                    <a:bodyPr/>
                    <a:lstStyle/>
                    <a:p>
                      <a:r>
                        <a:rPr lang="en-US" dirty="0"/>
                        <a:t>973,000</a:t>
                      </a:r>
                    </a:p>
                  </a:txBody>
                  <a:tcPr marL="66675" marR="66675" marT="66675" marB="66675">
                    <a:lnL>
                      <a:noFill/>
                    </a:lnL>
                    <a:lnR>
                      <a:noFill/>
                    </a:lnR>
                    <a:lnT>
                      <a:noFill/>
                    </a:lnT>
                    <a:lnB>
                      <a:noFill/>
                    </a:lnB>
                  </a:tcPr>
                </a:tc>
              </a:tr>
            </a:tbl>
          </a:graphicData>
        </a:graphic>
      </p:graphicFrame>
      <p:sp>
        <p:nvSpPr>
          <p:cNvPr id="16076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191143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ww.corbisimages.com/images/67/A097B873-1BD1-4B10-809C-4523D146B87E/U954934ACME.jpg"/>
          <p:cNvPicPr>
            <a:picLocks noChangeAspect="1" noChangeArrowheads="1"/>
          </p:cNvPicPr>
          <p:nvPr/>
        </p:nvPicPr>
        <p:blipFill>
          <a:blip r:embed="rId3" cstate="print"/>
          <a:srcRect/>
          <a:stretch>
            <a:fillRect/>
          </a:stretch>
        </p:blipFill>
        <p:spPr bwMode="auto">
          <a:xfrm>
            <a:off x="1722436" y="140745"/>
            <a:ext cx="5745164" cy="6488655"/>
          </a:xfrm>
          <a:prstGeom prst="rect">
            <a:avLst/>
          </a:prstGeom>
          <a:noFill/>
        </p:spPr>
      </p:pic>
    </p:spTree>
    <p:extLst>
      <p:ext uri="{BB962C8B-B14F-4D97-AF65-F5344CB8AC3E}">
        <p14:creationId xmlns:p14="http://schemas.microsoft.com/office/powerpoint/2010/main" val="15162567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mb4.jpg"/>
          <p:cNvPicPr>
            <a:picLocks noChangeAspect="1"/>
          </p:cNvPicPr>
          <p:nvPr/>
        </p:nvPicPr>
        <p:blipFill>
          <a:blip r:embed="rId3" cstate="print"/>
          <a:stretch>
            <a:fillRect/>
          </a:stretch>
        </p:blipFill>
        <p:spPr>
          <a:xfrm>
            <a:off x="2402587" y="401876"/>
            <a:ext cx="4379214" cy="5998924"/>
          </a:xfrm>
          <a:prstGeom prst="rect">
            <a:avLst/>
          </a:prstGeom>
        </p:spPr>
      </p:pic>
    </p:spTree>
    <p:extLst>
      <p:ext uri="{BB962C8B-B14F-4D97-AF65-F5344CB8AC3E}">
        <p14:creationId xmlns:p14="http://schemas.microsoft.com/office/powerpoint/2010/main" val="4238897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ixon-his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 y="838200"/>
            <a:ext cx="9333865" cy="5246200"/>
          </a:xfrm>
          <a:prstGeom prst="rect">
            <a:avLst/>
          </a:prstGeom>
        </p:spPr>
      </p:pic>
    </p:spTree>
    <p:extLst>
      <p:ext uri="{BB962C8B-B14F-4D97-AF65-F5344CB8AC3E}">
        <p14:creationId xmlns:p14="http://schemas.microsoft.com/office/powerpoint/2010/main" val="19570277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arran.jpg"/>
          <p:cNvPicPr>
            <a:picLocks noChangeAspect="1"/>
          </p:cNvPicPr>
          <p:nvPr/>
        </p:nvPicPr>
        <p:blipFill>
          <a:blip r:embed="rId3" cstate="print"/>
          <a:stretch>
            <a:fillRect/>
          </a:stretch>
        </p:blipFill>
        <p:spPr>
          <a:xfrm>
            <a:off x="-33316" y="24806"/>
            <a:ext cx="9177316" cy="6833194"/>
          </a:xfrm>
          <a:prstGeom prst="rect">
            <a:avLst/>
          </a:prstGeom>
        </p:spPr>
      </p:pic>
    </p:spTree>
    <p:extLst>
      <p:ext uri="{BB962C8B-B14F-4D97-AF65-F5344CB8AC3E}">
        <p14:creationId xmlns:p14="http://schemas.microsoft.com/office/powerpoint/2010/main" val="25434670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arthyandCohen.jpg"/>
          <p:cNvPicPr>
            <a:picLocks noChangeAspect="1"/>
          </p:cNvPicPr>
          <p:nvPr/>
        </p:nvPicPr>
        <p:blipFill>
          <a:blip r:embed="rId3" cstate="print"/>
          <a:stretch>
            <a:fillRect/>
          </a:stretch>
        </p:blipFill>
        <p:spPr>
          <a:xfrm>
            <a:off x="32004" y="0"/>
            <a:ext cx="9079992" cy="6858000"/>
          </a:xfrm>
          <a:prstGeom prst="rect">
            <a:avLst/>
          </a:prstGeom>
        </p:spPr>
      </p:pic>
    </p:spTree>
    <p:extLst>
      <p:ext uri="{BB962C8B-B14F-4D97-AF65-F5344CB8AC3E}">
        <p14:creationId xmlns:p14="http://schemas.microsoft.com/office/powerpoint/2010/main" val="23338490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www.c-span.org/images/special/news04231954b.gif"/>
          <p:cNvPicPr>
            <a:picLocks noChangeAspect="1" noChangeArrowheads="1"/>
          </p:cNvPicPr>
          <p:nvPr/>
        </p:nvPicPr>
        <p:blipFill>
          <a:blip r:embed="rId3" cstate="print"/>
          <a:srcRect/>
          <a:stretch>
            <a:fillRect/>
          </a:stretch>
        </p:blipFill>
        <p:spPr bwMode="auto">
          <a:xfrm>
            <a:off x="609600" y="99852"/>
            <a:ext cx="8229600" cy="6711934"/>
          </a:xfrm>
          <a:prstGeom prst="rect">
            <a:avLst/>
          </a:prstGeom>
          <a:noFill/>
        </p:spPr>
      </p:pic>
    </p:spTree>
    <p:extLst>
      <p:ext uri="{BB962C8B-B14F-4D97-AF65-F5344CB8AC3E}">
        <p14:creationId xmlns:p14="http://schemas.microsoft.com/office/powerpoint/2010/main" val="15885182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cccarth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4825" y="1143000"/>
            <a:ext cx="8134350" cy="4572000"/>
          </a:xfrm>
          <a:prstGeom prst="rect">
            <a:avLst/>
          </a:prstGeom>
        </p:spPr>
      </p:pic>
    </p:spTree>
    <p:extLst>
      <p:ext uri="{BB962C8B-B14F-4D97-AF65-F5344CB8AC3E}">
        <p14:creationId xmlns:p14="http://schemas.microsoft.com/office/powerpoint/2010/main" val="29042866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53030">
                <p:cTn id="7"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ulles and dde.jpg"/>
          <p:cNvPicPr>
            <a:picLocks noChangeAspect="1"/>
          </p:cNvPicPr>
          <p:nvPr/>
        </p:nvPicPr>
        <p:blipFill>
          <a:blip r:embed="rId3" cstate="print"/>
          <a:stretch>
            <a:fillRect/>
          </a:stretch>
        </p:blipFill>
        <p:spPr>
          <a:xfrm>
            <a:off x="762000" y="431800"/>
            <a:ext cx="7620000" cy="59944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f2.PNG"/>
          <p:cNvPicPr>
            <a:picLocks noChangeAspect="1"/>
          </p:cNvPicPr>
          <p:nvPr/>
        </p:nvPicPr>
        <p:blipFill>
          <a:blip r:embed="rId3" cstate="print"/>
          <a:stretch>
            <a:fillRect/>
          </a:stretch>
        </p:blipFill>
        <p:spPr>
          <a:xfrm>
            <a:off x="792755" y="0"/>
            <a:ext cx="7558489" cy="68580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www.opendemocracy.net/content/articles/3287/images/photo2_565.jpg"/>
          <p:cNvPicPr>
            <a:picLocks noChangeAspect="1" noChangeArrowheads="1"/>
          </p:cNvPicPr>
          <p:nvPr/>
        </p:nvPicPr>
        <p:blipFill>
          <a:blip r:embed="rId3" cstate="print"/>
          <a:srcRect/>
          <a:stretch>
            <a:fillRect/>
          </a:stretch>
        </p:blipFill>
        <p:spPr bwMode="auto">
          <a:xfrm>
            <a:off x="-47549" y="990600"/>
            <a:ext cx="9237421" cy="42672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gy2.jpg"/>
          <p:cNvPicPr>
            <a:picLocks noChangeAspect="1"/>
          </p:cNvPicPr>
          <p:nvPr/>
        </p:nvPicPr>
        <p:blipFill>
          <a:blip r:embed="rId3" cstate="print"/>
          <a:stretch>
            <a:fillRect/>
          </a:stretch>
        </p:blipFill>
        <p:spPr>
          <a:xfrm>
            <a:off x="-1098" y="762000"/>
            <a:ext cx="9146196" cy="5334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dapest_streets_7_1956_stalin.jpg"/>
          <p:cNvPicPr>
            <a:picLocks noChangeAspect="1"/>
          </p:cNvPicPr>
          <p:nvPr/>
        </p:nvPicPr>
        <p:blipFill>
          <a:blip r:embed="rId3" cstate="print"/>
          <a:stretch>
            <a:fillRect/>
          </a:stretch>
        </p:blipFill>
        <p:spPr>
          <a:xfrm>
            <a:off x="0" y="0"/>
            <a:ext cx="5578564" cy="5791200"/>
          </a:xfrm>
          <a:prstGeom prst="rect">
            <a:avLst/>
          </a:prstGeom>
        </p:spPr>
      </p:pic>
      <p:pic>
        <p:nvPicPr>
          <p:cNvPr id="3" name="Picture 2"/>
          <p:cNvPicPr>
            <a:picLocks noChangeAspect="1"/>
          </p:cNvPicPr>
          <p:nvPr/>
        </p:nvPicPr>
        <p:blipFill>
          <a:blip r:embed="rId4"/>
          <a:stretch>
            <a:fillRect/>
          </a:stretch>
        </p:blipFill>
        <p:spPr>
          <a:xfrm>
            <a:off x="4953000" y="3657600"/>
            <a:ext cx="4572638" cy="3429479"/>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filolog.com/images/budapest_56_06.jpg"/>
          <p:cNvPicPr>
            <a:picLocks noChangeAspect="1" noChangeArrowheads="1"/>
          </p:cNvPicPr>
          <p:nvPr/>
        </p:nvPicPr>
        <p:blipFill>
          <a:blip r:embed="rId3" cstate="print"/>
          <a:srcRect/>
          <a:stretch>
            <a:fillRect/>
          </a:stretch>
        </p:blipFill>
        <p:spPr bwMode="auto">
          <a:xfrm>
            <a:off x="-152400" y="0"/>
            <a:ext cx="6262255" cy="3444240"/>
          </a:xfrm>
          <a:prstGeom prst="rect">
            <a:avLst/>
          </a:prstGeom>
          <a:noFill/>
        </p:spPr>
      </p:pic>
      <p:pic>
        <p:nvPicPr>
          <p:cNvPr id="2" name="Picture 1"/>
          <p:cNvPicPr>
            <a:picLocks noChangeAspect="1"/>
          </p:cNvPicPr>
          <p:nvPr/>
        </p:nvPicPr>
        <p:blipFill>
          <a:blip r:embed="rId4"/>
          <a:stretch>
            <a:fillRect/>
          </a:stretch>
        </p:blipFill>
        <p:spPr>
          <a:xfrm>
            <a:off x="3888793" y="3035477"/>
            <a:ext cx="5255207" cy="3822523"/>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ng refugees.jpg"/>
          <p:cNvPicPr>
            <a:picLocks noChangeAspect="1"/>
          </p:cNvPicPr>
          <p:nvPr/>
        </p:nvPicPr>
        <p:blipFill>
          <a:blip r:embed="rId3" cstate="print"/>
          <a:stretch>
            <a:fillRect/>
          </a:stretch>
        </p:blipFill>
        <p:spPr>
          <a:xfrm>
            <a:off x="57150" y="-43405"/>
            <a:ext cx="9086850" cy="6901405"/>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washingtonpost.com/wp-dyn/content/photo/2008/05/20/PH2008052001359.jpg"/>
          <p:cNvPicPr>
            <a:picLocks noChangeAspect="1" noChangeArrowheads="1"/>
          </p:cNvPicPr>
          <p:nvPr/>
        </p:nvPicPr>
        <p:blipFill>
          <a:blip r:embed="rId3" cstate="print"/>
          <a:srcRect/>
          <a:stretch>
            <a:fillRect/>
          </a:stretch>
        </p:blipFill>
        <p:spPr bwMode="auto">
          <a:xfrm>
            <a:off x="455413" y="0"/>
            <a:ext cx="8600914" cy="68580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rlin-756089.jpg"/>
          <p:cNvPicPr>
            <a:picLocks noChangeAspect="1"/>
          </p:cNvPicPr>
          <p:nvPr/>
        </p:nvPicPr>
        <p:blipFill>
          <a:blip r:embed="rId3" cstate="print"/>
          <a:stretch>
            <a:fillRect/>
          </a:stretch>
        </p:blipFill>
        <p:spPr>
          <a:xfrm>
            <a:off x="116687" y="144779"/>
            <a:ext cx="9027313" cy="6484621"/>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rlin_wall_02.jpg"/>
          <p:cNvPicPr>
            <a:picLocks noChangeAspect="1"/>
          </p:cNvPicPr>
          <p:nvPr/>
        </p:nvPicPr>
        <p:blipFill>
          <a:blip r:embed="rId3" cstate="print"/>
          <a:stretch>
            <a:fillRect/>
          </a:stretch>
        </p:blipFill>
        <p:spPr>
          <a:xfrm>
            <a:off x="-37723" y="381000"/>
            <a:ext cx="9219445" cy="609600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1_berlin_wall3.jpg"/>
          <p:cNvPicPr>
            <a:picLocks noChangeAspect="1"/>
          </p:cNvPicPr>
          <p:nvPr/>
        </p:nvPicPr>
        <p:blipFill>
          <a:blip r:embed="rId3" cstate="print"/>
          <a:stretch>
            <a:fillRect/>
          </a:stretch>
        </p:blipFill>
        <p:spPr>
          <a:xfrm>
            <a:off x="760825" y="381000"/>
            <a:ext cx="7822938" cy="5943599"/>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img.timeinc.net/time/magazine/archive/covers/1961/1101610908_400.jpg"/>
          <p:cNvPicPr>
            <a:picLocks noChangeAspect="1" noChangeArrowheads="1"/>
          </p:cNvPicPr>
          <p:nvPr/>
        </p:nvPicPr>
        <p:blipFill>
          <a:blip r:embed="rId3" cstate="print"/>
          <a:srcRect/>
          <a:stretch>
            <a:fillRect/>
          </a:stretch>
        </p:blipFill>
        <p:spPr bwMode="auto">
          <a:xfrm>
            <a:off x="1850056" y="-41148"/>
            <a:ext cx="5236544" cy="6899148"/>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bamisslesite.jpg"/>
          <p:cNvPicPr>
            <a:picLocks noChangeAspect="1"/>
          </p:cNvPicPr>
          <p:nvPr/>
        </p:nvPicPr>
        <p:blipFill>
          <a:blip r:embed="rId3" cstate="print"/>
          <a:stretch>
            <a:fillRect/>
          </a:stretch>
        </p:blipFill>
        <p:spPr>
          <a:xfrm>
            <a:off x="387350" y="177800"/>
            <a:ext cx="8369300" cy="65024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rantinemap.gif"/>
          <p:cNvPicPr>
            <a:picLocks noChangeAspect="1"/>
          </p:cNvPicPr>
          <p:nvPr/>
        </p:nvPicPr>
        <p:blipFill>
          <a:blip r:embed="rId3" cstate="print"/>
          <a:stretch>
            <a:fillRect/>
          </a:stretch>
        </p:blipFill>
        <p:spPr>
          <a:xfrm>
            <a:off x="857250" y="0"/>
            <a:ext cx="7429500" cy="68580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COMM_meeting,_Cuban_Missile_Crisis,_29_October_1962.jpg"/>
          <p:cNvPicPr>
            <a:picLocks noChangeAspect="1"/>
          </p:cNvPicPr>
          <p:nvPr/>
        </p:nvPicPr>
        <p:blipFill>
          <a:blip r:embed="rId3" cstate="print"/>
          <a:stretch>
            <a:fillRect/>
          </a:stretch>
        </p:blipFill>
        <p:spPr>
          <a:xfrm>
            <a:off x="196939" y="609600"/>
            <a:ext cx="8634989" cy="57150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8001000" cy="6924973"/>
          </a:xfrm>
          <a:prstGeom prst="rect">
            <a:avLst/>
          </a:prstGeom>
          <a:noFill/>
        </p:spPr>
        <p:txBody>
          <a:bodyPr wrap="square" rtlCol="0">
            <a:spAutoFit/>
          </a:bodyPr>
          <a:lstStyle/>
          <a:p>
            <a:r>
              <a:rPr lang="en-US" dirty="0" smtClean="0"/>
              <a:t>	</a:t>
            </a:r>
            <a:r>
              <a:rPr lang="en-US" sz="1200" b="1" cap="small" dirty="0" smtClean="0"/>
              <a:t>Deputy </a:t>
            </a:r>
            <a:r>
              <a:rPr lang="en-US" sz="1200" b="1" cap="small" dirty="0" err="1" smtClean="0"/>
              <a:t>Sec’y</a:t>
            </a:r>
            <a:r>
              <a:rPr lang="en-US" sz="1200" b="1" cap="small" dirty="0" smtClean="0"/>
              <a:t> of State George Ball</a:t>
            </a:r>
            <a:r>
              <a:rPr lang="en-US" sz="1200" cap="small" dirty="0" smtClean="0"/>
              <a:t>:</a:t>
            </a:r>
            <a:r>
              <a:rPr lang="en-US" sz="1200" dirty="0" smtClean="0"/>
              <a:t> We did it on a basis where, if we talked to the Turks, I mean, this would be an extremely unsettling business.</a:t>
            </a:r>
          </a:p>
          <a:p>
            <a:r>
              <a:rPr lang="en-US" sz="1200" dirty="0" smtClean="0"/>
              <a:t>	</a:t>
            </a:r>
            <a:r>
              <a:rPr lang="en-US" sz="1200" b="1" cap="small" dirty="0" smtClean="0"/>
              <a:t>President Kennedy</a:t>
            </a:r>
            <a:r>
              <a:rPr lang="en-US" sz="1200" dirty="0" smtClean="0"/>
              <a:t>: Well, </a:t>
            </a:r>
            <a:r>
              <a:rPr lang="en-US" sz="1200" i="1" dirty="0" smtClean="0"/>
              <a:t>this </a:t>
            </a:r>
            <a:r>
              <a:rPr lang="en-US" sz="1200" dirty="0" smtClean="0"/>
              <a:t>is unsettling </a:t>
            </a:r>
            <a:r>
              <a:rPr lang="en-US" sz="1200" i="1" dirty="0" smtClean="0"/>
              <a:t>now</a:t>
            </a:r>
            <a:r>
              <a:rPr lang="en-US" sz="1200" dirty="0" smtClean="0"/>
              <a:t>, George, because he’s [Khrushchev’s] got us in a pretty good spot here. Because most people would regard this as not an unreasonable proposal. I’ll just tell you that. In fact, in many ways—</a:t>
            </a:r>
          </a:p>
          <a:p>
            <a:r>
              <a:rPr lang="en-US" sz="1200" dirty="0" smtClean="0"/>
              <a:t>	</a:t>
            </a:r>
            <a:r>
              <a:rPr lang="en-US" sz="1200" b="1" cap="small" dirty="0" smtClean="0"/>
              <a:t>National Security Advisor </a:t>
            </a:r>
            <a:r>
              <a:rPr lang="en-US" sz="1200" b="1" cap="small" dirty="0" err="1" smtClean="0"/>
              <a:t>McGeorge</a:t>
            </a:r>
            <a:r>
              <a:rPr lang="en-US" sz="1200" b="1" cap="small" dirty="0" smtClean="0"/>
              <a:t> Bundy</a:t>
            </a:r>
            <a:r>
              <a:rPr lang="en-US" sz="1200" dirty="0" smtClean="0"/>
              <a:t>: But what “most people,” Mr. President?</a:t>
            </a:r>
          </a:p>
          <a:p>
            <a:r>
              <a:rPr lang="en-US" sz="1200" dirty="0" smtClean="0"/>
              <a:t>	</a:t>
            </a:r>
            <a:r>
              <a:rPr lang="en-US" sz="1200" b="1" cap="small" dirty="0" smtClean="0"/>
              <a:t>President Kennedy</a:t>
            </a:r>
            <a:r>
              <a:rPr lang="en-US" sz="1200" dirty="0" smtClean="0"/>
              <a:t>: I think you’re going to have it very difficult to explain why we are going to take hostile military action in Cuba, against these sites, which is what we’re thinking about, when he’s [Khrushchev’s] saying, “If you’ll get yours out of Turkey, we’ll get ours out of Cuba.” I think you’ve got a very touchy point here  . . .</a:t>
            </a:r>
          </a:p>
          <a:p>
            <a:r>
              <a:rPr lang="en-US" sz="1200" dirty="0" smtClean="0"/>
              <a:t>	</a:t>
            </a:r>
            <a:r>
              <a:rPr lang="en-US" sz="1200" b="1" cap="small" dirty="0" smtClean="0"/>
              <a:t>Bundy</a:t>
            </a:r>
            <a:r>
              <a:rPr lang="en-US" sz="1200" dirty="0" smtClean="0"/>
              <a:t>: It isn’t as if we’d got the [Jupiter] missiles out, Mr. President. It would be different. Or if we had any understanding with the Turks that they </a:t>
            </a:r>
            <a:r>
              <a:rPr lang="en-US" sz="1200" i="1" dirty="0" smtClean="0"/>
              <a:t>ought</a:t>
            </a:r>
            <a:r>
              <a:rPr lang="en-US" sz="1200" dirty="0" smtClean="0"/>
              <a:t> to come out, it would be different. Neither of these is the case.</a:t>
            </a:r>
          </a:p>
          <a:p>
            <a:r>
              <a:rPr lang="en-US" sz="1200" dirty="0" smtClean="0"/>
              <a:t>	</a:t>
            </a:r>
            <a:r>
              <a:rPr lang="en-US" sz="1200" b="1" cap="small" dirty="0" smtClean="0"/>
              <a:t>President Kennedy</a:t>
            </a:r>
            <a:r>
              <a:rPr lang="en-US" sz="1200" dirty="0" smtClean="0"/>
              <a:t>: Well, I’d just like to know how much we’ve done about it; because, as I say, we talked about it—</a:t>
            </a:r>
          </a:p>
          <a:p>
            <a:r>
              <a:rPr lang="en-US" sz="1200" dirty="0" smtClean="0"/>
              <a:t>	</a:t>
            </a:r>
            <a:r>
              <a:rPr lang="en-US" sz="1200" b="1" cap="small" dirty="0" smtClean="0"/>
              <a:t>Bundy</a:t>
            </a:r>
            <a:r>
              <a:rPr lang="en-US" sz="1200" dirty="0" smtClean="0"/>
              <a:t>: We decided </a:t>
            </a:r>
            <a:r>
              <a:rPr lang="en-US" sz="1200" i="1" dirty="0" smtClean="0"/>
              <a:t>not </a:t>
            </a:r>
            <a:r>
              <a:rPr lang="en-US" sz="1200" dirty="0" smtClean="0"/>
              <a:t>to, Mr. President. We decided </a:t>
            </a:r>
            <a:r>
              <a:rPr lang="en-US" sz="1200" i="1" dirty="0" smtClean="0"/>
              <a:t>not </a:t>
            </a:r>
            <a:r>
              <a:rPr lang="en-US" sz="1200" dirty="0" smtClean="0"/>
              <a:t>to play this directly with the Turks.</a:t>
            </a:r>
          </a:p>
          <a:p>
            <a:pPr lvl="2"/>
            <a:r>
              <a:rPr lang="en-US" sz="1200" b="1" cap="small" dirty="0" smtClean="0"/>
              <a:t>Secretary of State Dean Rusk</a:t>
            </a:r>
            <a:r>
              <a:rPr lang="en-US" sz="1200" dirty="0" smtClean="0"/>
              <a:t>: </a:t>
            </a:r>
            <a:r>
              <a:rPr lang="en-US" sz="1200" dirty="0"/>
              <a:t>Our own representative is—</a:t>
            </a:r>
          </a:p>
          <a:p>
            <a:r>
              <a:rPr lang="en-US" sz="1200" dirty="0"/>
              <a:t>	</a:t>
            </a:r>
            <a:r>
              <a:rPr lang="en-US" sz="1200" b="1" cap="small" dirty="0"/>
              <a:t>Ball</a:t>
            </a:r>
            <a:r>
              <a:rPr lang="en-US" sz="1200" cap="small" dirty="0"/>
              <a:t>:</a:t>
            </a:r>
            <a:r>
              <a:rPr lang="en-US" sz="1200" dirty="0"/>
              <a:t> If we talked to the Turks, they would bring it up in NATO. This thing would be all over Western Europe, and our position would have been undermined.</a:t>
            </a:r>
          </a:p>
          <a:p>
            <a:r>
              <a:rPr lang="en-US" sz="1200" dirty="0"/>
              <a:t>	</a:t>
            </a:r>
            <a:r>
              <a:rPr lang="en-US" sz="1200" b="1" cap="small" dirty="0"/>
              <a:t>Bundy</a:t>
            </a:r>
            <a:r>
              <a:rPr lang="en-US" sz="1200" dirty="0"/>
              <a:t>: That’s right.</a:t>
            </a:r>
          </a:p>
          <a:p>
            <a:r>
              <a:rPr lang="en-US" sz="1200" dirty="0"/>
              <a:t>	</a:t>
            </a:r>
            <a:r>
              <a:rPr lang="en-US" sz="1200" b="1" cap="small" dirty="0"/>
              <a:t>Ball</a:t>
            </a:r>
            <a:r>
              <a:rPr lang="en-US" sz="1200" cap="small" dirty="0"/>
              <a:t>:</a:t>
            </a:r>
            <a:r>
              <a:rPr lang="en-US" sz="1200" dirty="0"/>
              <a:t> Because immediately the Soviet Union would know that this thing was being discussed. The Turks feel very strongly about this. We persuaded them that this [stationing of missiles, in 1959] was an essential requirement, and they feel that it’s a matter of prestige and a matter of real—</a:t>
            </a:r>
          </a:p>
          <a:p>
            <a:r>
              <a:rPr lang="en-US" sz="1200" dirty="0"/>
              <a:t>	</a:t>
            </a:r>
            <a:r>
              <a:rPr lang="en-US" sz="1200" b="1" cap="small" dirty="0"/>
              <a:t>Bundy</a:t>
            </a:r>
            <a:r>
              <a:rPr lang="en-US" sz="1200" dirty="0"/>
              <a:t>: If we had talked to the Turks, it would already be clear that we were trying to sell our allies for our interests. That would be the view in all of NATO. Now, that’s irrational and it’s crazy, but it’s a terribly powerful fact.</a:t>
            </a:r>
          </a:p>
          <a:p>
            <a:r>
              <a:rPr lang="en-US" sz="1200" dirty="0"/>
              <a:t>	</a:t>
            </a:r>
            <a:r>
              <a:rPr lang="en-US" sz="1200" b="1" cap="small" dirty="0"/>
              <a:t>Former ambassador to the USSR</a:t>
            </a:r>
            <a:r>
              <a:rPr lang="en-US" sz="1200" cap="small" dirty="0"/>
              <a:t> </a:t>
            </a:r>
            <a:r>
              <a:rPr lang="en-US" sz="1200" b="1" cap="small" dirty="0"/>
              <a:t>Tommy Thompson</a:t>
            </a:r>
            <a:r>
              <a:rPr lang="en-US" sz="1200" cap="small" dirty="0"/>
              <a:t>:</a:t>
            </a:r>
            <a:r>
              <a:rPr lang="en-US" sz="1200" dirty="0"/>
              <a:t> Particularly in the case that this is a [Soviet] message to you and [UN General Secretary] U Thant.</a:t>
            </a:r>
          </a:p>
          <a:p>
            <a:r>
              <a:rPr lang="en-US" sz="1200" dirty="0"/>
              <a:t>	</a:t>
            </a:r>
            <a:r>
              <a:rPr lang="en-US" sz="1200" b="1" cap="small" dirty="0" err="1"/>
              <a:t>Ass’t</a:t>
            </a:r>
            <a:r>
              <a:rPr lang="en-US" sz="1200" b="1" cap="small" dirty="0"/>
              <a:t> Secretary of State U. Alexis Johnson</a:t>
            </a:r>
            <a:r>
              <a:rPr lang="en-US" sz="1200" cap="small" dirty="0"/>
              <a:t>:</a:t>
            </a:r>
            <a:r>
              <a:rPr lang="en-US" sz="1200" dirty="0"/>
              <a:t> It seems to me we ought to get word to [UN ambassador Adlai] Stevenson that, if this is put out up there, he should immediately saw we will not discuss this question of the Turkish bases.</a:t>
            </a:r>
          </a:p>
          <a:p>
            <a:r>
              <a:rPr lang="en-US" sz="1200" dirty="0"/>
              <a:t>	</a:t>
            </a:r>
            <a:r>
              <a:rPr lang="en-US" sz="1200" b="1" cap="small" dirty="0"/>
              <a:t>Bundy</a:t>
            </a:r>
            <a:r>
              <a:rPr lang="en-US" sz="1200" dirty="0"/>
              <a:t>: The problem is Cuba. The Turks are not a threat to the peace. Nobody tells the Turks as—</a:t>
            </a:r>
          </a:p>
          <a:p>
            <a:r>
              <a:rPr lang="en-US" sz="1200" dirty="0"/>
              <a:t>	</a:t>
            </a:r>
            <a:r>
              <a:rPr lang="en-US" sz="1200" b="1" cap="small" dirty="0"/>
              <a:t>President Kennedy</a:t>
            </a:r>
            <a:r>
              <a:rPr lang="en-US" sz="1200" dirty="0"/>
              <a:t>: I think it would be better, rather than saying that, until we get some time to think about it, just saying: “Well, the fact of the matter is that we received a letter last night from Khrushchev and it’s an entirely different proposal.” So, therefore, we first ought to get clarification from the Soviet Union of what they’re talking, at least to give us a </a:t>
            </a:r>
            <a:r>
              <a:rPr lang="en-US" sz="1200" dirty="0" smtClean="0"/>
              <a:t>…</a:t>
            </a:r>
            <a:endParaRPr lang="en-US" sz="1200" dirty="0"/>
          </a:p>
          <a:p>
            <a:r>
              <a:rPr lang="en-US" sz="1200" dirty="0"/>
              <a:t>	As I say, you’re going to find a lot of people who will find this is a rather reasonable position.</a:t>
            </a:r>
          </a:p>
          <a:p>
            <a:r>
              <a:rPr lang="en-US" sz="1200" dirty="0"/>
              <a:t>	</a:t>
            </a:r>
            <a:r>
              <a:rPr lang="en-US" sz="1200" b="1" cap="small" dirty="0"/>
              <a:t>Bundy</a:t>
            </a:r>
            <a:r>
              <a:rPr lang="en-US" sz="1200" dirty="0"/>
              <a:t>: That’s true.</a:t>
            </a:r>
          </a:p>
          <a:p>
            <a:r>
              <a:rPr lang="en-US" sz="1200" dirty="0"/>
              <a:t>	</a:t>
            </a:r>
            <a:r>
              <a:rPr lang="en-US" sz="1200" b="1" cap="small" dirty="0"/>
              <a:t>President Kennedy</a:t>
            </a:r>
            <a:r>
              <a:rPr lang="en-US" sz="1200" dirty="0"/>
              <a:t>: Let’s not kid ourselves.</a:t>
            </a:r>
          </a:p>
          <a:p>
            <a:endParaRPr lang="en-US" sz="1200" dirty="0" smtClean="0"/>
          </a:p>
          <a:p>
            <a:endParaRPr lang="en-US" dirty="0"/>
          </a:p>
        </p:txBody>
      </p:sp>
      <p:pic>
        <p:nvPicPr>
          <p:cNvPr id="3" name="jfkturke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24800" y="5791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34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nedy speech.jpg"/>
          <p:cNvPicPr>
            <a:picLocks noChangeAspect="1"/>
          </p:cNvPicPr>
          <p:nvPr/>
        </p:nvPicPr>
        <p:blipFill>
          <a:blip r:embed="rId3" cstate="print"/>
          <a:stretch>
            <a:fillRect/>
          </a:stretch>
        </p:blipFill>
        <p:spPr>
          <a:xfrm>
            <a:off x="-228600" y="163286"/>
            <a:ext cx="9372600" cy="669471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3968</TotalTime>
  <Words>165</Words>
  <Application>Microsoft Office PowerPoint</Application>
  <PresentationFormat>On-screen Show (4:3)</PresentationFormat>
  <Paragraphs>157</Paragraphs>
  <Slides>43</Slides>
  <Notes>40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41</cp:revision>
  <dcterms:created xsi:type="dcterms:W3CDTF">2009-11-10T04:37:18Z</dcterms:created>
  <dcterms:modified xsi:type="dcterms:W3CDTF">2014-11-18T18:21:53Z</dcterms:modified>
</cp:coreProperties>
</file>