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305" r:id="rId2"/>
    <p:sldId id="306" r:id="rId3"/>
    <p:sldId id="393" r:id="rId4"/>
    <p:sldId id="341" r:id="rId5"/>
    <p:sldId id="357" r:id="rId6"/>
    <p:sldId id="358" r:id="rId7"/>
    <p:sldId id="371" r:id="rId8"/>
    <p:sldId id="308" r:id="rId9"/>
    <p:sldId id="309" r:id="rId10"/>
    <p:sldId id="311" r:id="rId11"/>
    <p:sldId id="312" r:id="rId12"/>
    <p:sldId id="359" r:id="rId13"/>
    <p:sldId id="360" r:id="rId14"/>
    <p:sldId id="361" r:id="rId15"/>
    <p:sldId id="394" r:id="rId16"/>
    <p:sldId id="320" r:id="rId17"/>
    <p:sldId id="352" r:id="rId18"/>
    <p:sldId id="383" r:id="rId19"/>
    <p:sldId id="374" r:id="rId20"/>
    <p:sldId id="372" r:id="rId21"/>
    <p:sldId id="373" r:id="rId22"/>
    <p:sldId id="370" r:id="rId23"/>
    <p:sldId id="376" r:id="rId24"/>
    <p:sldId id="382" r:id="rId25"/>
    <p:sldId id="377" r:id="rId26"/>
    <p:sldId id="378" r:id="rId27"/>
    <p:sldId id="379" r:id="rId28"/>
    <p:sldId id="380" r:id="rId29"/>
    <p:sldId id="381" r:id="rId30"/>
    <p:sldId id="395" r:id="rId31"/>
    <p:sldId id="327" r:id="rId32"/>
    <p:sldId id="384" r:id="rId33"/>
    <p:sldId id="385" r:id="rId34"/>
    <p:sldId id="386" r:id="rId35"/>
    <p:sldId id="387" r:id="rId36"/>
    <p:sldId id="388" r:id="rId37"/>
    <p:sldId id="389" r:id="rId38"/>
    <p:sldId id="390" r:id="rId39"/>
    <p:sldId id="391" r:id="rId40"/>
    <p:sldId id="397" r:id="rId41"/>
    <p:sldId id="398" r:id="rId42"/>
    <p:sldId id="329" r:id="rId43"/>
    <p:sldId id="353" r:id="rId44"/>
    <p:sldId id="354" r:id="rId45"/>
    <p:sldId id="355" r:id="rId46"/>
    <p:sldId id="396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39" autoAdjust="0"/>
    <p:restoredTop sz="94660"/>
  </p:normalViewPr>
  <p:slideViewPr>
    <p:cSldViewPr>
      <p:cViewPr varScale="1">
        <p:scale>
          <a:sx n="87" d="100"/>
          <a:sy n="87" d="100"/>
        </p:scale>
        <p:origin x="147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DDF805-F8EA-4C37-94E3-3D365BB3F4DB}" type="datetimeFigureOut">
              <a:rPr lang="en-US" smtClean="0"/>
              <a:pPr/>
              <a:t>13-Nov-14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E5AB1F-6F47-4449-93B1-29F1E9E7A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071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3361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599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3832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quisling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23524-2C3D-4A34-9A0B-7E558586E6C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5532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850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1411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0878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164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2069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ho45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370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0561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1881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0401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Marshall and </a:t>
            </a:r>
            <a:r>
              <a:rPr lang="en-US" smtClean="0"/>
              <a:t>chiang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7404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3827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3925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6352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806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746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6368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8048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5784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vberg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2231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5661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0755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62631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277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rakosi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0909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33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7035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34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94512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36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62307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37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25889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38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58175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>
                <a:solidFill>
                  <a:prstClr val="black"/>
                </a:solidFill>
              </a:rPr>
              <a:pPr/>
              <a:t>40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60561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>
                <a:solidFill>
                  <a:prstClr val="black"/>
                </a:solidFill>
              </a:rPr>
              <a:pPr/>
              <a:t>41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16314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51017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83502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27970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Juho</a:t>
            </a:r>
            <a:r>
              <a:rPr lang="en-US" dirty="0" smtClean="0"/>
              <a:t> </a:t>
            </a:r>
            <a:r>
              <a:rPr lang="en-US" dirty="0" err="1" smtClean="0"/>
              <a:t>paasiviki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88048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>
                <a:solidFill>
                  <a:prstClr val="black"/>
                </a:solidFill>
              </a:rPr>
              <a:pPr/>
              <a:t>46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38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13-Nov-14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13-Nov-14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13-Nov-14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13-Nov-14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13-Nov-14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13-Nov-14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13-Nov-14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13-Nov-14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13-Nov-14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13-Nov-14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13-Nov-14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0A04E-1C48-4F0A-BBA4-5F19B38B4DD1}" type="datetimeFigureOut">
              <a:rPr lang="en-US" smtClean="0"/>
              <a:pPr/>
              <a:t>13-Nov-14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rmany-194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2645" y="0"/>
            <a:ext cx="763871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berg trial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5984" y="0"/>
            <a:ext cx="8772032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04800" y="380994"/>
          <a:ext cx="8610600" cy="6096012"/>
        </p:xfrm>
        <a:graphic>
          <a:graphicData uri="http://schemas.openxmlformats.org/drawingml/2006/table">
            <a:tbl>
              <a:tblPr/>
              <a:tblGrid>
                <a:gridCol w="2870200"/>
                <a:gridCol w="2870200"/>
                <a:gridCol w="2870200"/>
              </a:tblGrid>
              <a:tr h="46892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Times New Roman"/>
                          <a:cs typeface="Times New Roman"/>
                        </a:rPr>
                        <a:t>Camp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Times New Roman"/>
                          <a:cs typeface="Times New Roman"/>
                        </a:rPr>
                        <a:t>Number Interned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Times New Roman"/>
                          <a:cs typeface="Times New Roman"/>
                        </a:rPr>
                        <a:t>Number Dead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92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Times New Roman"/>
                          <a:cs typeface="Times New Roman"/>
                        </a:rPr>
                        <a:t>Bautzen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Times New Roman"/>
                          <a:cs typeface="Times New Roman"/>
                        </a:rPr>
                        <a:t>30,000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Times New Roman"/>
                          <a:cs typeface="Times New Roman"/>
                        </a:rPr>
                        <a:t>16,700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92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Times New Roman"/>
                          <a:cs typeface="Times New Roman"/>
                        </a:rPr>
                        <a:t>Buchenwald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Times New Roman"/>
                          <a:cs typeface="Times New Roman"/>
                        </a:rPr>
                        <a:t>30,600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Times New Roman"/>
                          <a:cs typeface="Times New Roman"/>
                        </a:rPr>
                        <a:t>13,200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92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+mn-lt"/>
                          <a:ea typeface="Times New Roman"/>
                          <a:cs typeface="Times New Roman"/>
                        </a:rPr>
                        <a:t>Hohenschönhausen</a:t>
                      </a: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Times New Roman"/>
                          <a:cs typeface="Times New Roman"/>
                        </a:rPr>
                        <a:t>12,000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Times New Roman"/>
                          <a:cs typeface="Times New Roman"/>
                        </a:rPr>
                        <a:t>3,500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92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+mn-lt"/>
                          <a:ea typeface="Times New Roman"/>
                          <a:cs typeface="Times New Roman"/>
                        </a:rPr>
                        <a:t>Jamlitz</a:t>
                      </a: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Times New Roman"/>
                          <a:cs typeface="Times New Roman"/>
                        </a:rPr>
                        <a:t>14,200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Times New Roman"/>
                          <a:cs typeface="Times New Roman"/>
                        </a:rPr>
                        <a:t>5,200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92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+mn-lt"/>
                          <a:ea typeface="Times New Roman"/>
                          <a:cs typeface="Times New Roman"/>
                        </a:rPr>
                        <a:t>Ketschendorf</a:t>
                      </a: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Times New Roman"/>
                          <a:cs typeface="Times New Roman"/>
                        </a:rPr>
                        <a:t>19,850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Times New Roman"/>
                          <a:cs typeface="Times New Roman"/>
                        </a:rPr>
                        <a:t>7,200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92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+mn-lt"/>
                          <a:ea typeface="Times New Roman"/>
                          <a:cs typeface="Times New Roman"/>
                        </a:rPr>
                        <a:t>Landsberg</a:t>
                      </a: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Times New Roman"/>
                          <a:cs typeface="Times New Roman"/>
                        </a:rPr>
                        <a:t>9,800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Times New Roman"/>
                          <a:cs typeface="Times New Roman"/>
                        </a:rPr>
                        <a:t>3,800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92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Times New Roman"/>
                          <a:cs typeface="Times New Roman"/>
                        </a:rPr>
                        <a:t>Mühlberg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Times New Roman"/>
                          <a:cs typeface="Times New Roman"/>
                        </a:rPr>
                        <a:t>21,750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Times New Roman"/>
                          <a:cs typeface="Times New Roman"/>
                        </a:rPr>
                        <a:t>8,800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92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Times New Roman"/>
                          <a:cs typeface="Times New Roman"/>
                        </a:rPr>
                        <a:t>Neubrandenburg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Times New Roman"/>
                          <a:cs typeface="Times New Roman"/>
                        </a:rPr>
                        <a:t>17,200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Times New Roman"/>
                          <a:cs typeface="Times New Roman"/>
                        </a:rPr>
                        <a:t>6,700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92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Times New Roman"/>
                          <a:cs typeface="Times New Roman"/>
                        </a:rPr>
                        <a:t>Sachsenhausen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Times New Roman"/>
                          <a:cs typeface="Times New Roman"/>
                        </a:rPr>
                        <a:t>60,000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Times New Roman"/>
                          <a:cs typeface="Times New Roman"/>
                        </a:rPr>
                        <a:t>26,143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92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Times New Roman"/>
                          <a:cs typeface="Times New Roman"/>
                        </a:rPr>
                        <a:t>Weesow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Times New Roman"/>
                          <a:cs typeface="Times New Roman"/>
                        </a:rPr>
                        <a:t>13,750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Times New Roman"/>
                          <a:cs typeface="Times New Roman"/>
                        </a:rPr>
                        <a:t>1,400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92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Times New Roman"/>
                          <a:cs typeface="Times New Roman"/>
                        </a:rPr>
                        <a:t>Torgau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Times New Roman"/>
                          <a:cs typeface="Times New Roman"/>
                        </a:rPr>
                        <a:t>11,050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Times New Roman"/>
                          <a:cs typeface="Times New Roman"/>
                        </a:rPr>
                        <a:t>3,000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92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Times New Roman"/>
                          <a:cs typeface="Times New Roman"/>
                        </a:rPr>
                        <a:t>Total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Times New Roman"/>
                          <a:cs typeface="Times New Roman"/>
                        </a:rPr>
                        <a:t>240,000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Times New Roman"/>
                          <a:cs typeface="Times New Roman"/>
                        </a:rPr>
                        <a:t>95,643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45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2.) </a:t>
            </a:r>
            <a:r>
              <a:rPr lang="en-US" sz="1200" b="1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Inmates and Dead in Special Camps, Soviet-occupied Germany</a:t>
            </a:r>
            <a:endParaRPr lang="en-US" sz="80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69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346" name="Picture 2" descr="File:QuislingOslo19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71" y="-59268"/>
            <a:ext cx="7658029" cy="67648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urope-East-Central-194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35898" y="0"/>
            <a:ext cx="4872203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urope-1945-territoria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1189"/>
            <a:ext cx="9296400" cy="58398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285" y="-5220"/>
            <a:ext cx="8527915" cy="6863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561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n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57200"/>
            <a:ext cx="9029700" cy="6019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splaced_persons_salzbur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8668" y="533400"/>
            <a:ext cx="9061916" cy="5105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http://cidc.library.cornell.edu/dof/japan/images/hiro/mcarthu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8831" y="87401"/>
            <a:ext cx="7649369" cy="6541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http://www.historynet.com/wp-content/uploads/image/2009/Vietnam/Dec%202009%20Vietnam/OSS/oss-grou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334" y="1295400"/>
            <a:ext cx="9041642" cy="4038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14" name="Picture 2" descr="http://www.kamat.com/database/pictures/ng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7915"/>
            <a:ext cx="9144000" cy="63779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ndiama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1356" y="0"/>
            <a:ext cx="826128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154" name="Picture 2" descr="http://www.bcampbell.org/SFU/Partion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311" y="88392"/>
            <a:ext cx="9148311" cy="64648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http://www.corbisimages.com/images/67/0F85F71D-D08E-44B2-9781-08E4D0BAEA40/U1031867IN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04109" y="0"/>
            <a:ext cx="5220653" cy="6629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63336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ran_languagemap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3613" y="0"/>
            <a:ext cx="6636774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_unpartition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22318" y="0"/>
            <a:ext cx="5299364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lbrich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98989" y="0"/>
            <a:ext cx="47460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63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4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8162" y="190500"/>
            <a:ext cx="8067675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48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752600"/>
            <a:ext cx="8845737" cy="335032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00200" y="381000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Polish (“three times yes”) referendum, 1946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76600" y="5638800"/>
            <a:ext cx="327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Q1: abolish the Senate?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Q2: nationalize the economy?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Q3: accept postwar borders?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3322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om1946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9181" y="-15607"/>
            <a:ext cx="5943600" cy="348028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801" y="3453530"/>
            <a:ext cx="5432234" cy="332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3861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rief Iron Curtain Speech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9600" y="400050"/>
            <a:ext cx="8001000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506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http://cache2.asset-cache.net/xc/50483359.jpg?v=1&amp;c=IWSAsset&amp;k=2&amp;d=E41C9FE5C4AA0A141976326855BF844028F42BA75B16D3D0B2F99C572F196E4BB01E70F2B326997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3238" y="-13510"/>
            <a:ext cx="5251962" cy="68715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629552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chsSecurityBadgeLar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51963" y="54769"/>
            <a:ext cx="5991837" cy="6803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50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4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7470" y="228600"/>
            <a:ext cx="868906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752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http://cache1.asset-cache.net/xc/50501738.jpg?v=1&amp;c=IWSAsset&amp;k=2&amp;d=E41C9FE5C4AA0A144ED68B622F689AFB43C20C87FA2B446D00B03D46EB42F784B01E70F2B326997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62000" y="228600"/>
            <a:ext cx="5210175" cy="6407546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4392" y="228600"/>
            <a:ext cx="5000174" cy="6407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0205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uman doctrine speec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4226" y="0"/>
            <a:ext cx="86955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3520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rvard_1947_w_31may07_210_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26593" y="0"/>
            <a:ext cx="68908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8936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rshall_Pla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94246" y="0"/>
            <a:ext cx="69555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4486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" y="52387"/>
            <a:ext cx="9753600" cy="675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8254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ung194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228600" y="394286"/>
            <a:ext cx="9525000" cy="61183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File:Matyas Rakos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96873" y="185927"/>
            <a:ext cx="6427927" cy="61386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767195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47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8162" y="190500"/>
            <a:ext cx="8067675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7693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http://www.corbisimages.com/images/67/1777DB1B-B752-4B79-A346-00A5E9A6B6B6/HU0601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240" y="152400"/>
            <a:ext cx="8856980" cy="6705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0860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8600" y="150352"/>
            <a:ext cx="9372600" cy="6721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5344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an_Masary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54776" y="-65218"/>
            <a:ext cx="5284224" cy="692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7448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 descr="http://www.corbisimages.com/images/67/B30F95FE-6539-4484-9654-DECCB34DD333/BE0626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707" y="0"/>
            <a:ext cx="8980831" cy="6553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4055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gottwald1.jpe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1939706" y="180352"/>
            <a:ext cx="5604094" cy="6677648"/>
          </a:xfrm>
        </p:spPr>
      </p:pic>
    </p:spTree>
    <p:extLst>
      <p:ext uri="{BB962C8B-B14F-4D97-AF65-F5344CB8AC3E}">
        <p14:creationId xmlns:p14="http://schemas.microsoft.com/office/powerpoint/2010/main" val="10298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76200"/>
            <a:ext cx="8286750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2397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ightcorridor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31466" y="62238"/>
            <a:ext cx="6164734" cy="664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297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rlin-air-lif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1550" y="0"/>
            <a:ext cx="72009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9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n4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228600" y="772641"/>
            <a:ext cx="9372600" cy="54455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ile:Members of the Central Committee of the SKJ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2400" y="268259"/>
            <a:ext cx="9296400" cy="63063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Picture 2" descr="File:Josip Broz Tito lef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13279" y="0"/>
            <a:ext cx="528947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Picture 2" descr="File:Paasikivi fi01 06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-16181"/>
            <a:ext cx="5257800" cy="68764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48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8162" y="190500"/>
            <a:ext cx="8067675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65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</TotalTime>
  <Words>128</Words>
  <Application>Microsoft Office PowerPoint</Application>
  <PresentationFormat>On-screen Show (4:3)</PresentationFormat>
  <Paragraphs>90</Paragraphs>
  <Slides>46</Slides>
  <Notes>40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kc9</dc:creator>
  <cp:lastModifiedBy>KC Johnson</cp:lastModifiedBy>
  <cp:revision>29</cp:revision>
  <dcterms:created xsi:type="dcterms:W3CDTF">2009-11-08T17:56:31Z</dcterms:created>
  <dcterms:modified xsi:type="dcterms:W3CDTF">2014-11-13T18:47:09Z</dcterms:modified>
</cp:coreProperties>
</file>