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10" r:id="rId2"/>
    <p:sldId id="265" r:id="rId3"/>
    <p:sldId id="266" r:id="rId4"/>
    <p:sldId id="283" r:id="rId5"/>
    <p:sldId id="276" r:id="rId6"/>
    <p:sldId id="278" r:id="rId7"/>
    <p:sldId id="419" r:id="rId8"/>
    <p:sldId id="421" r:id="rId9"/>
    <p:sldId id="420" r:id="rId10"/>
    <p:sldId id="319" r:id="rId11"/>
    <p:sldId id="320" r:id="rId12"/>
    <p:sldId id="422" r:id="rId13"/>
    <p:sldId id="321" r:id="rId14"/>
    <p:sldId id="322" r:id="rId15"/>
    <p:sldId id="323" r:id="rId16"/>
    <p:sldId id="324" r:id="rId17"/>
    <p:sldId id="325" r:id="rId18"/>
    <p:sldId id="326" r:id="rId19"/>
    <p:sldId id="327" r:id="rId20"/>
    <p:sldId id="386" r:id="rId21"/>
    <p:sldId id="387" r:id="rId22"/>
    <p:sldId id="388" r:id="rId23"/>
    <p:sldId id="391" r:id="rId24"/>
    <p:sldId id="380" r:id="rId25"/>
    <p:sldId id="378" r:id="rId26"/>
    <p:sldId id="373" r:id="rId27"/>
    <p:sldId id="375" r:id="rId28"/>
    <p:sldId id="374" r:id="rId29"/>
    <p:sldId id="379" r:id="rId30"/>
    <p:sldId id="377" r:id="rId31"/>
    <p:sldId id="394" r:id="rId32"/>
    <p:sldId id="368" r:id="rId33"/>
    <p:sldId id="367" r:id="rId34"/>
    <p:sldId id="350" r:id="rId35"/>
    <p:sldId id="351" r:id="rId36"/>
    <p:sldId id="396" r:id="rId37"/>
    <p:sldId id="357" r:id="rId38"/>
    <p:sldId id="358" r:id="rId39"/>
    <p:sldId id="405" r:id="rId40"/>
    <p:sldId id="406" r:id="rId41"/>
    <p:sldId id="407" r:id="rId42"/>
    <p:sldId id="408" r:id="rId43"/>
    <p:sldId id="409" r:id="rId44"/>
    <p:sldId id="410" r:id="rId45"/>
    <p:sldId id="411" r:id="rId46"/>
    <p:sldId id="412" r:id="rId47"/>
    <p:sldId id="413" r:id="rId48"/>
    <p:sldId id="414" r:id="rId49"/>
    <p:sldId id="415" r:id="rId50"/>
    <p:sldId id="416" r:id="rId51"/>
    <p:sldId id="417" r:id="rId52"/>
    <p:sldId id="418"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A8A1FC-839B-4AC4-8695-3FF87440A4A1}" type="datetimeFigureOut">
              <a:rPr lang="en-US" smtClean="0"/>
              <a:pPr/>
              <a:t>13-Sep-14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6FDBB-06F4-45F6-A55B-CCDBA4E4F918}" type="slidenum">
              <a:rPr lang="en-US" smtClean="0"/>
              <a:pPr/>
              <a:t>‹#›</a:t>
            </a:fld>
            <a:endParaRPr lang="en-US"/>
          </a:p>
        </p:txBody>
      </p:sp>
    </p:spTree>
    <p:extLst>
      <p:ext uri="{BB962C8B-B14F-4D97-AF65-F5344CB8AC3E}">
        <p14:creationId xmlns:p14="http://schemas.microsoft.com/office/powerpoint/2010/main" val="2010930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taney</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2</a:t>
            </a:fld>
            <a:endParaRPr lang="en-US"/>
          </a:p>
        </p:txBody>
      </p:sp>
    </p:spTree>
    <p:extLst>
      <p:ext uri="{BB962C8B-B14F-4D97-AF65-F5344CB8AC3E}">
        <p14:creationId xmlns:p14="http://schemas.microsoft.com/office/powerpoint/2010/main" val="2607605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a:t>
            </a:fld>
            <a:endParaRPr lang="en-US"/>
          </a:p>
        </p:txBody>
      </p:sp>
    </p:spTree>
    <p:extLst>
      <p:ext uri="{BB962C8B-B14F-4D97-AF65-F5344CB8AC3E}">
        <p14:creationId xmlns:p14="http://schemas.microsoft.com/office/powerpoint/2010/main" val="3465512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4</a:t>
            </a:fld>
            <a:endParaRPr lang="en-US"/>
          </a:p>
        </p:txBody>
      </p:sp>
    </p:spTree>
    <p:extLst>
      <p:ext uri="{BB962C8B-B14F-4D97-AF65-F5344CB8AC3E}">
        <p14:creationId xmlns:p14="http://schemas.microsoft.com/office/powerpoint/2010/main" val="4120673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5</a:t>
            </a:fld>
            <a:endParaRPr lang="en-US"/>
          </a:p>
        </p:txBody>
      </p:sp>
    </p:spTree>
    <p:extLst>
      <p:ext uri="{BB962C8B-B14F-4D97-AF65-F5344CB8AC3E}">
        <p14:creationId xmlns:p14="http://schemas.microsoft.com/office/powerpoint/2010/main" val="4078284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6</a:t>
            </a:fld>
            <a:endParaRPr lang="en-US"/>
          </a:p>
        </p:txBody>
      </p:sp>
    </p:spTree>
    <p:extLst>
      <p:ext uri="{BB962C8B-B14F-4D97-AF65-F5344CB8AC3E}">
        <p14:creationId xmlns:p14="http://schemas.microsoft.com/office/powerpoint/2010/main" val="3632945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51683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910965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45404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016940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827926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a:t>
            </a:r>
            <a:r>
              <a:rPr lang="en-US" dirty="0" err="1" smtClean="0"/>
              <a:t>merryman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496720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921625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121167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973192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a:t>
            </a:r>
            <a:r>
              <a:rPr lang="en-US" baseline="30000" dirty="0" smtClean="0"/>
              <a:t>rd</a:t>
            </a:r>
            <a:r>
              <a:rPr lang="en-US" dirty="0" smtClean="0"/>
              <a:t>—Edward bates, ag, 4—Montgomery </a:t>
            </a:r>
            <a:r>
              <a:rPr lang="en-US" dirty="0" err="1" smtClean="0"/>
              <a:t>blair</a:t>
            </a:r>
            <a:r>
              <a:rPr lang="en-US" dirty="0" smtClean="0"/>
              <a:t>, postmaster; 5--</a:t>
            </a:r>
            <a:r>
              <a:rPr lang="en-US" dirty="0" err="1" smtClean="0"/>
              <a:t>stanton</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20</a:t>
            </a:fld>
            <a:endParaRPr lang="en-US"/>
          </a:p>
        </p:txBody>
      </p:sp>
    </p:spTree>
    <p:extLst>
      <p:ext uri="{BB962C8B-B14F-4D97-AF65-F5344CB8AC3E}">
        <p14:creationId xmlns:p14="http://schemas.microsoft.com/office/powerpoint/2010/main" val="231444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vallandingham</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347259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Nyc</a:t>
            </a:r>
            <a:r>
              <a:rPr lang="en-US" dirty="0" smtClean="0"/>
              <a:t> draft riots</a:t>
            </a:r>
          </a:p>
          <a:p>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259141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mcclellan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273006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923558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41821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677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574338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766641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116311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914031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204256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Wilhelm </a:t>
            </a:r>
            <a:r>
              <a:rPr lang="en-US" dirty="0" err="1" smtClean="0"/>
              <a:t>i</a:t>
            </a:r>
            <a:endParaRPr lang="en-US" dirty="0"/>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067129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4611377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024094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0577758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7062991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7042448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7038801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garibaldi</a:t>
            </a:r>
            <a:endParaRPr lang="en-US" dirty="0"/>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3545962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5477616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3123386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208868-4DA3-4F6E-B5A9-D1EC020B227A}"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2031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13-Sep-14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13-Sep-14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ED931F-100F-455A-9E02-4650CCE6CEAD}" type="datetimeFigureOut">
              <a:rPr lang="en-US" smtClean="0"/>
              <a:pPr/>
              <a:t>13-Sep-14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ED931F-100F-455A-9E02-4650CCE6CEAD}" type="datetimeFigureOut">
              <a:rPr lang="en-US" smtClean="0"/>
              <a:pPr/>
              <a:t>13-Sep-14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ED931F-100F-455A-9E02-4650CCE6CEAD}" type="datetimeFigureOut">
              <a:rPr lang="en-US" smtClean="0"/>
              <a:pPr/>
              <a:t>13-Sep-14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ED931F-100F-455A-9E02-4650CCE6CEAD}" type="datetimeFigureOut">
              <a:rPr lang="en-US" smtClean="0"/>
              <a:pPr/>
              <a:t>13-Sep-14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ED931F-100F-455A-9E02-4650CCE6CEAD}" type="datetimeFigureOut">
              <a:rPr lang="en-US" smtClean="0"/>
              <a:pPr/>
              <a:t>13-Sep-14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13-Sep-14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13-Sep-14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13-Sep-14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13-Sep-14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D931F-100F-455A-9E02-4650CCE6CEAD}" type="datetimeFigureOut">
              <a:rPr lang="en-US" smtClean="0"/>
              <a:pPr/>
              <a:t>13-Sep-14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180F9-A2F3-47EE-BD9A-1C9746025C3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00680" y="-35170"/>
            <a:ext cx="7581320" cy="6893170"/>
          </a:xfrm>
          <a:prstGeom prst="rect">
            <a:avLst/>
          </a:prstGeom>
        </p:spPr>
      </p:pic>
    </p:spTree>
    <p:extLst>
      <p:ext uri="{BB962C8B-B14F-4D97-AF65-F5344CB8AC3E}">
        <p14:creationId xmlns:p14="http://schemas.microsoft.com/office/powerpoint/2010/main" val="93486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oyez.org/sites/default/files/justices/roger_b_taney/roger_b_taney_portrait_cropped.jpg"/>
          <p:cNvPicPr>
            <a:picLocks noChangeAspect="1" noChangeArrowheads="1"/>
          </p:cNvPicPr>
          <p:nvPr/>
        </p:nvPicPr>
        <p:blipFill>
          <a:blip r:embed="rId3" cstate="print"/>
          <a:srcRect/>
          <a:stretch>
            <a:fillRect/>
          </a:stretch>
        </p:blipFill>
        <p:spPr bwMode="auto">
          <a:xfrm>
            <a:off x="1916125" y="122261"/>
            <a:ext cx="5170475" cy="6430939"/>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upload.wikimedia.org/wikipedia/commons/9/97/DredScott.jpg"/>
          <p:cNvPicPr>
            <a:picLocks noChangeAspect="1" noChangeArrowheads="1"/>
          </p:cNvPicPr>
          <p:nvPr/>
        </p:nvPicPr>
        <p:blipFill>
          <a:blip r:embed="rId3" cstate="print"/>
          <a:srcRect/>
          <a:stretch>
            <a:fillRect/>
          </a:stretch>
        </p:blipFill>
        <p:spPr bwMode="auto">
          <a:xfrm>
            <a:off x="1676400" y="-95250"/>
            <a:ext cx="6096000" cy="695325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8077200" cy="6463308"/>
          </a:xfrm>
          <a:prstGeom prst="rect">
            <a:avLst/>
          </a:prstGeom>
          <a:noFill/>
        </p:spPr>
        <p:txBody>
          <a:bodyPr wrap="square" rtlCol="0">
            <a:spAutoFit/>
          </a:bodyPr>
          <a:lstStyle/>
          <a:p>
            <a:pPr algn="ctr"/>
            <a:r>
              <a:rPr lang="en-US" i="1" dirty="0" smtClean="0"/>
              <a:t>Dred Scott v. </a:t>
            </a:r>
            <a:r>
              <a:rPr lang="en-US" i="1" dirty="0" err="1" smtClean="0"/>
              <a:t>Sandford</a:t>
            </a:r>
            <a:r>
              <a:rPr lang="en-US" i="1" dirty="0" smtClean="0"/>
              <a:t> </a:t>
            </a:r>
            <a:r>
              <a:rPr lang="en-US" dirty="0" smtClean="0"/>
              <a:t>(1857)</a:t>
            </a:r>
          </a:p>
          <a:p>
            <a:endParaRPr lang="en-US" dirty="0"/>
          </a:p>
          <a:p>
            <a:r>
              <a:rPr lang="en-US" dirty="0" smtClean="0"/>
              <a:t>Does </a:t>
            </a:r>
            <a:r>
              <a:rPr lang="en-US" dirty="0"/>
              <a:t>the Constitution of the United States act upon </a:t>
            </a:r>
            <a:r>
              <a:rPr lang="en-US" dirty="0" smtClean="0"/>
              <a:t>[a slave] whenever </a:t>
            </a:r>
            <a:r>
              <a:rPr lang="en-US" dirty="0"/>
              <a:t>he shall be made free under the laws of a State, and raised there to the rank of a citizen, and immediately clothe him with all the privileges of a citizen in every other State, and in its own courts</a:t>
            </a:r>
            <a:r>
              <a:rPr lang="en-US" dirty="0" smtClean="0"/>
              <a:t>?</a:t>
            </a:r>
          </a:p>
          <a:p>
            <a:endParaRPr lang="en-US" dirty="0"/>
          </a:p>
          <a:p>
            <a:r>
              <a:rPr lang="en-US" dirty="0"/>
              <a:t>The court think the affirmative of these propositions cannot be maintained. And </a:t>
            </a:r>
            <a:r>
              <a:rPr lang="en-US" b="1" dirty="0">
                <a:solidFill>
                  <a:srgbClr val="FF0000"/>
                </a:solidFill>
              </a:rPr>
              <a:t>if it cannot, the plaintiff in error could not be a citizen of the State of Missouri within the meaning of the Constitution of the United States, and, consequently, was not entitled to sue in its </a:t>
            </a:r>
            <a:r>
              <a:rPr lang="en-US" b="1" dirty="0" smtClean="0">
                <a:solidFill>
                  <a:srgbClr val="FF0000"/>
                </a:solidFill>
              </a:rPr>
              <a:t>courts</a:t>
            </a:r>
            <a:r>
              <a:rPr lang="en-US" b="1" dirty="0" smtClean="0"/>
              <a:t>…</a:t>
            </a:r>
          </a:p>
          <a:p>
            <a:endParaRPr lang="en-US" b="1" dirty="0"/>
          </a:p>
          <a:p>
            <a:r>
              <a:rPr lang="en-US" dirty="0"/>
              <a:t>. . . The right of property in a slave is distinctly and expressly affirmed in the Constitution. The right to traffic in it, like an ordinary article of merchandise and property, was guarantied to the citizens of the United States in every State that might desire it for twenty years. And the Government in express terms is pledged to protect it in all future time if the slave escapes from his owner.</a:t>
            </a:r>
          </a:p>
          <a:p>
            <a:endParaRPr lang="en-US" dirty="0"/>
          </a:p>
          <a:p>
            <a:r>
              <a:rPr lang="en-US" b="1" dirty="0">
                <a:solidFill>
                  <a:srgbClr val="FF0000"/>
                </a:solidFill>
              </a:rPr>
              <a:t>This is done in plain words — too plain to be misunderstood. And no word can be found in the Constitution which gives Congress a greater power over slave property or which entitles property of that kind to less protection that property of any other description.</a:t>
            </a:r>
            <a:endParaRPr lang="en-US" b="1" dirty="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Abraham Lincoln 1860.jpg"/>
          <p:cNvPicPr>
            <a:picLocks noChangeAspect="1" noChangeArrowheads="1"/>
          </p:cNvPicPr>
          <p:nvPr/>
        </p:nvPicPr>
        <p:blipFill>
          <a:blip r:embed="rId3" cstate="print"/>
          <a:srcRect/>
          <a:stretch>
            <a:fillRect/>
          </a:stretch>
        </p:blipFill>
        <p:spPr bwMode="auto">
          <a:xfrm>
            <a:off x="2819400" y="-6769"/>
            <a:ext cx="4191000" cy="675141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6740307"/>
          </a:xfrm>
          <a:prstGeom prst="rect">
            <a:avLst/>
          </a:prstGeom>
          <a:noFill/>
        </p:spPr>
        <p:txBody>
          <a:bodyPr wrap="square" rtlCol="0">
            <a:spAutoFit/>
          </a:bodyPr>
          <a:lstStyle/>
          <a:p>
            <a:pPr algn="ctr"/>
            <a:r>
              <a:rPr lang="en-US" dirty="0" smtClean="0"/>
              <a:t>Lincoln “House Divided” speech (1858)</a:t>
            </a:r>
          </a:p>
          <a:p>
            <a:pPr algn="ctr"/>
            <a:endParaRPr lang="en-US" dirty="0" smtClean="0"/>
          </a:p>
          <a:p>
            <a:r>
              <a:rPr lang="en-US" dirty="0" smtClean="0"/>
              <a:t>We </a:t>
            </a:r>
            <a:r>
              <a:rPr lang="en-US" dirty="0"/>
              <a:t>are now far into the </a:t>
            </a:r>
            <a:r>
              <a:rPr lang="en-US" i="1" dirty="0"/>
              <a:t>fifth</a:t>
            </a:r>
            <a:r>
              <a:rPr lang="en-US" dirty="0"/>
              <a:t> year, since a policy was initiated, </a:t>
            </a:r>
            <a:r>
              <a:rPr lang="en-US" dirty="0" smtClean="0"/>
              <a:t>with the</a:t>
            </a:r>
            <a:r>
              <a:rPr lang="en-US" dirty="0"/>
              <a:t> </a:t>
            </a:r>
            <a:r>
              <a:rPr lang="en-US" i="1" dirty="0" smtClean="0"/>
              <a:t>avowed</a:t>
            </a:r>
            <a:r>
              <a:rPr lang="en-US" dirty="0"/>
              <a:t> </a:t>
            </a:r>
            <a:r>
              <a:rPr lang="en-US" dirty="0" smtClean="0"/>
              <a:t>object</a:t>
            </a:r>
            <a:r>
              <a:rPr lang="en-US" dirty="0"/>
              <a:t>, and </a:t>
            </a:r>
            <a:r>
              <a:rPr lang="en-US" i="1" dirty="0"/>
              <a:t>confident</a:t>
            </a:r>
            <a:r>
              <a:rPr lang="en-US" dirty="0"/>
              <a:t> promise, of putting an end to slavery agitation</a:t>
            </a:r>
            <a:r>
              <a:rPr lang="en-US" dirty="0" smtClean="0"/>
              <a:t>.</a:t>
            </a:r>
          </a:p>
          <a:p>
            <a:endParaRPr lang="en-US" dirty="0"/>
          </a:p>
          <a:p>
            <a:r>
              <a:rPr lang="en-US" dirty="0"/>
              <a:t>Under the operation of that policy, that agitation has not only, </a:t>
            </a:r>
            <a:r>
              <a:rPr lang="en-US" i="1" dirty="0"/>
              <a:t>not ceased</a:t>
            </a:r>
            <a:r>
              <a:rPr lang="en-US" dirty="0"/>
              <a:t>, but has </a:t>
            </a:r>
            <a:r>
              <a:rPr lang="en-US" i="1" dirty="0"/>
              <a:t>constantly augmented</a:t>
            </a:r>
            <a:r>
              <a:rPr lang="en-US" i="1" dirty="0" smtClean="0"/>
              <a:t>.</a:t>
            </a:r>
          </a:p>
          <a:p>
            <a:endParaRPr lang="en-US" dirty="0"/>
          </a:p>
          <a:p>
            <a:r>
              <a:rPr lang="en-US" dirty="0"/>
              <a:t>In </a:t>
            </a:r>
            <a:r>
              <a:rPr lang="en-US" i="1" dirty="0"/>
              <a:t>my</a:t>
            </a:r>
            <a:r>
              <a:rPr lang="en-US" dirty="0"/>
              <a:t> opinion, it </a:t>
            </a:r>
            <a:r>
              <a:rPr lang="en-US" i="1" dirty="0"/>
              <a:t>will</a:t>
            </a:r>
            <a:r>
              <a:rPr lang="en-US" dirty="0"/>
              <a:t> not cease, until a </a:t>
            </a:r>
            <a:r>
              <a:rPr lang="en-US" i="1" dirty="0"/>
              <a:t>crisis</a:t>
            </a:r>
            <a:r>
              <a:rPr lang="en-US" dirty="0"/>
              <a:t> shall have been reached, and passed</a:t>
            </a:r>
            <a:r>
              <a:rPr lang="en-US" dirty="0" smtClean="0"/>
              <a:t>.</a:t>
            </a:r>
          </a:p>
          <a:p>
            <a:endParaRPr lang="en-US" dirty="0"/>
          </a:p>
          <a:p>
            <a:r>
              <a:rPr lang="en-US" dirty="0"/>
              <a:t>"A house divided against itself cannot stand</a:t>
            </a:r>
            <a:r>
              <a:rPr lang="en-US" dirty="0" smtClean="0"/>
              <a:t>.“</a:t>
            </a:r>
          </a:p>
          <a:p>
            <a:endParaRPr lang="en-US" dirty="0"/>
          </a:p>
          <a:p>
            <a:r>
              <a:rPr lang="en-US" b="1" dirty="0">
                <a:solidFill>
                  <a:srgbClr val="FF0000"/>
                </a:solidFill>
              </a:rPr>
              <a:t>I believe this government cannot endure, permanently half </a:t>
            </a:r>
            <a:r>
              <a:rPr lang="en-US" b="1" i="1" dirty="0">
                <a:solidFill>
                  <a:srgbClr val="FF0000"/>
                </a:solidFill>
              </a:rPr>
              <a:t>slave</a:t>
            </a:r>
            <a:r>
              <a:rPr lang="en-US" b="1" dirty="0">
                <a:solidFill>
                  <a:srgbClr val="FF0000"/>
                </a:solidFill>
              </a:rPr>
              <a:t> and half </a:t>
            </a:r>
            <a:r>
              <a:rPr lang="en-US" b="1" i="1" dirty="0">
                <a:solidFill>
                  <a:srgbClr val="FF0000"/>
                </a:solidFill>
              </a:rPr>
              <a:t>free</a:t>
            </a:r>
            <a:r>
              <a:rPr lang="en-US" b="1" dirty="0" smtClean="0">
                <a:solidFill>
                  <a:srgbClr val="FF0000"/>
                </a:solidFill>
              </a:rPr>
              <a:t>.</a:t>
            </a:r>
          </a:p>
          <a:p>
            <a:endParaRPr lang="en-US" dirty="0"/>
          </a:p>
          <a:p>
            <a:r>
              <a:rPr lang="en-US" dirty="0"/>
              <a:t>I do not expect the Union to be </a:t>
            </a:r>
            <a:r>
              <a:rPr lang="en-US" i="1" dirty="0"/>
              <a:t>dissolved</a:t>
            </a:r>
            <a:r>
              <a:rPr lang="en-US" dirty="0"/>
              <a:t> -- I do not expect the house to </a:t>
            </a:r>
            <a:r>
              <a:rPr lang="en-US" i="1" dirty="0"/>
              <a:t>fall</a:t>
            </a:r>
            <a:r>
              <a:rPr lang="en-US" dirty="0"/>
              <a:t> -- but I </a:t>
            </a:r>
            <a:r>
              <a:rPr lang="en-US" i="1" dirty="0"/>
              <a:t>do</a:t>
            </a:r>
            <a:r>
              <a:rPr lang="en-US" dirty="0"/>
              <a:t> expect it will cease to be divided</a:t>
            </a:r>
            <a:r>
              <a:rPr lang="en-US" dirty="0" smtClean="0"/>
              <a:t>.</a:t>
            </a:r>
          </a:p>
          <a:p>
            <a:endParaRPr lang="en-US" dirty="0"/>
          </a:p>
          <a:p>
            <a:r>
              <a:rPr lang="en-US" dirty="0"/>
              <a:t>It will become </a:t>
            </a:r>
            <a:r>
              <a:rPr lang="en-US" i="1" dirty="0"/>
              <a:t>all</a:t>
            </a:r>
            <a:r>
              <a:rPr lang="en-US" dirty="0"/>
              <a:t> one thing or </a:t>
            </a:r>
            <a:r>
              <a:rPr lang="en-US" i="1" dirty="0"/>
              <a:t>all</a:t>
            </a:r>
            <a:r>
              <a:rPr lang="en-US" dirty="0"/>
              <a:t> the other</a:t>
            </a:r>
            <a:r>
              <a:rPr lang="en-US" dirty="0" smtClean="0"/>
              <a:t>.</a:t>
            </a:r>
          </a:p>
          <a:p>
            <a:endParaRPr lang="en-US" dirty="0"/>
          </a:p>
          <a:p>
            <a:r>
              <a:rPr lang="en-US" dirty="0"/>
              <a:t>Either the </a:t>
            </a:r>
            <a:r>
              <a:rPr lang="en-US" i="1" dirty="0"/>
              <a:t>opponents</a:t>
            </a:r>
            <a:r>
              <a:rPr lang="en-US" dirty="0"/>
              <a:t> of slavery, will arrest the further spread of it, and place it where the public mind shall rest in the belief that it is in the course of ultimate extinction; or its </a:t>
            </a:r>
            <a:r>
              <a:rPr lang="en-US" i="1" dirty="0"/>
              <a:t>advocates</a:t>
            </a:r>
            <a:r>
              <a:rPr lang="en-US" dirty="0"/>
              <a:t> will push it forward, till it shall become alike lawful in </a:t>
            </a:r>
            <a:r>
              <a:rPr lang="en-US" i="1" dirty="0"/>
              <a:t>all</a:t>
            </a:r>
            <a:r>
              <a:rPr lang="en-US" dirty="0"/>
              <a:t> the States, </a:t>
            </a:r>
            <a:r>
              <a:rPr lang="en-US" i="1" dirty="0"/>
              <a:t>old</a:t>
            </a:r>
            <a:r>
              <a:rPr lang="en-US" dirty="0"/>
              <a:t> as well as </a:t>
            </a:r>
            <a:r>
              <a:rPr lang="en-US" i="1" dirty="0"/>
              <a:t>new</a:t>
            </a:r>
            <a:r>
              <a:rPr lang="en-US" dirty="0"/>
              <a:t> -- </a:t>
            </a:r>
            <a:r>
              <a:rPr lang="en-US" i="1" dirty="0"/>
              <a:t>North</a:t>
            </a:r>
            <a:r>
              <a:rPr lang="en-US" dirty="0"/>
              <a:t> as well as </a:t>
            </a:r>
            <a:r>
              <a:rPr lang="en-US" i="1" dirty="0"/>
              <a:t>South</a:t>
            </a:r>
            <a:r>
              <a:rPr lang="en-US" dirty="0"/>
              <a: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045_SlaveryMap.gif"/>
          <p:cNvPicPr>
            <a:picLocks noChangeAspect="1"/>
          </p:cNvPicPr>
          <p:nvPr/>
        </p:nvPicPr>
        <p:blipFill>
          <a:blip r:embed="rId3" cstate="print"/>
          <a:stretch>
            <a:fillRect/>
          </a:stretch>
        </p:blipFill>
        <p:spPr>
          <a:xfrm>
            <a:off x="2151693" y="-152400"/>
            <a:ext cx="4840614" cy="7162801"/>
          </a:xfrm>
          <a:prstGeom prst="rect">
            <a:avLst/>
          </a:prstGeom>
        </p:spPr>
      </p:pic>
    </p:spTree>
    <p:extLst>
      <p:ext uri="{BB962C8B-B14F-4D97-AF65-F5344CB8AC3E}">
        <p14:creationId xmlns:p14="http://schemas.microsoft.com/office/powerpoint/2010/main" val="3419468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837489" cy="6443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3296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ectoralcollege1860_large.png"/>
          <p:cNvPicPr>
            <a:picLocks noChangeAspect="1"/>
          </p:cNvPicPr>
          <p:nvPr/>
        </p:nvPicPr>
        <p:blipFill>
          <a:blip r:embed="rId3" cstate="print"/>
          <a:stretch>
            <a:fillRect/>
          </a:stretch>
        </p:blipFill>
        <p:spPr>
          <a:xfrm>
            <a:off x="0" y="972807"/>
            <a:ext cx="9144000" cy="4912386"/>
          </a:xfrm>
          <a:prstGeom prst="rect">
            <a:avLst/>
          </a:prstGeom>
        </p:spPr>
      </p:pic>
    </p:spTree>
    <p:extLst>
      <p:ext uri="{BB962C8B-B14F-4D97-AF65-F5344CB8AC3E}">
        <p14:creationId xmlns:p14="http://schemas.microsoft.com/office/powerpoint/2010/main" val="3932109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dlt.ncssm.edu/lmtm/lessonplans/ScottMcDowell/Civil_War_Causes/Secession_Map.jpg"/>
          <p:cNvPicPr>
            <a:picLocks noChangeAspect="1" noChangeArrowheads="1"/>
          </p:cNvPicPr>
          <p:nvPr/>
        </p:nvPicPr>
        <p:blipFill>
          <a:blip r:embed="rId3" cstate="print"/>
          <a:srcRect/>
          <a:stretch>
            <a:fillRect/>
          </a:stretch>
        </p:blipFill>
        <p:spPr bwMode="auto">
          <a:xfrm>
            <a:off x="-215821" y="412749"/>
            <a:ext cx="9359821" cy="5911851"/>
          </a:xfrm>
          <a:prstGeom prst="rect">
            <a:avLst/>
          </a:prstGeom>
          <a:noFill/>
        </p:spPr>
      </p:pic>
    </p:spTree>
    <p:extLst>
      <p:ext uri="{BB962C8B-B14F-4D97-AF65-F5344CB8AC3E}">
        <p14:creationId xmlns:p14="http://schemas.microsoft.com/office/powerpoint/2010/main" val="39608294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charlestonbatterytour.com/fort-sumter-fire.jpg"/>
          <p:cNvPicPr>
            <a:picLocks noChangeAspect="1" noChangeArrowheads="1"/>
          </p:cNvPicPr>
          <p:nvPr/>
        </p:nvPicPr>
        <p:blipFill>
          <a:blip r:embed="rId3" cstate="print"/>
          <a:srcRect/>
          <a:stretch>
            <a:fillRect/>
          </a:stretch>
        </p:blipFill>
        <p:spPr bwMode="auto">
          <a:xfrm>
            <a:off x="28127" y="-8096"/>
            <a:ext cx="9115873" cy="6637496"/>
          </a:xfrm>
          <a:prstGeom prst="rect">
            <a:avLst/>
          </a:prstGeom>
          <a:noFill/>
        </p:spPr>
      </p:pic>
    </p:spTree>
    <p:extLst>
      <p:ext uri="{BB962C8B-B14F-4D97-AF65-F5344CB8AC3E}">
        <p14:creationId xmlns:p14="http://schemas.microsoft.com/office/powerpoint/2010/main" val="3375717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_of_civil_war_battles.htm_txt_civil_war_map.gif"/>
          <p:cNvPicPr>
            <a:picLocks noChangeAspect="1"/>
          </p:cNvPicPr>
          <p:nvPr/>
        </p:nvPicPr>
        <p:blipFill>
          <a:blip r:embed="rId3" cstate="print"/>
          <a:stretch>
            <a:fillRect/>
          </a:stretch>
        </p:blipFill>
        <p:spPr>
          <a:xfrm>
            <a:off x="0" y="236080"/>
            <a:ext cx="9144000" cy="6385840"/>
          </a:xfrm>
          <a:prstGeom prst="rect">
            <a:avLst/>
          </a:prstGeom>
        </p:spPr>
      </p:pic>
    </p:spTree>
    <p:extLst>
      <p:ext uri="{BB962C8B-B14F-4D97-AF65-F5344CB8AC3E}">
        <p14:creationId xmlns:p14="http://schemas.microsoft.com/office/powerpoint/2010/main" val="1917196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 y="180975"/>
            <a:ext cx="8553450" cy="649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9309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76199"/>
            <a:ext cx="7794170" cy="6819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3567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1066800"/>
            <a:ext cx="5334000" cy="4247317"/>
          </a:xfrm>
          <a:prstGeom prst="rect">
            <a:avLst/>
          </a:prstGeom>
        </p:spPr>
        <p:txBody>
          <a:bodyPr wrap="square">
            <a:spAutoFit/>
          </a:bodyPr>
          <a:lstStyle/>
          <a:p>
            <a:pPr algn="ctr"/>
            <a:r>
              <a:rPr lang="en-US" dirty="0">
                <a:solidFill>
                  <a:prstClr val="black"/>
                </a:solidFill>
              </a:rPr>
              <a:t>To the Commanding </a:t>
            </a:r>
            <a:r>
              <a:rPr lang="en-US" dirty="0" smtClean="0">
                <a:solidFill>
                  <a:prstClr val="black"/>
                </a:solidFill>
              </a:rPr>
              <a:t>General,</a:t>
            </a:r>
          </a:p>
          <a:p>
            <a:pPr algn="ctr"/>
            <a:r>
              <a:rPr lang="en-US" dirty="0" smtClean="0">
                <a:solidFill>
                  <a:prstClr val="black"/>
                </a:solidFill>
              </a:rPr>
              <a:t>Army </a:t>
            </a:r>
            <a:r>
              <a:rPr lang="en-US" dirty="0">
                <a:solidFill>
                  <a:prstClr val="black"/>
                </a:solidFill>
              </a:rPr>
              <a:t>of the United </a:t>
            </a:r>
            <a:r>
              <a:rPr lang="en-US" dirty="0" smtClean="0">
                <a:solidFill>
                  <a:prstClr val="black"/>
                </a:solidFill>
              </a:rPr>
              <a:t>States</a:t>
            </a:r>
          </a:p>
          <a:p>
            <a:endParaRPr lang="en-US" dirty="0">
              <a:solidFill>
                <a:prstClr val="black"/>
              </a:solidFill>
            </a:endParaRPr>
          </a:p>
          <a:p>
            <a:r>
              <a:rPr lang="en-US" dirty="0">
                <a:solidFill>
                  <a:prstClr val="black"/>
                </a:solidFill>
              </a:rPr>
              <a:t>You are engaged in suppressing an insurrection against the laws of the United States. If at any point on or in the vicinity of any military line which is now or which shall be used between the city of Philadelphia and the city of Washington you find resistance which renders it necessary to suspend the writ of habeas corpus for the public safety, you personally, or through the officer in command at the point at which resistance occurs, are authorized to suspend that writ</a:t>
            </a:r>
            <a:r>
              <a:rPr lang="en-US" dirty="0" smtClean="0">
                <a:solidFill>
                  <a:prstClr val="black"/>
                </a:solidFill>
              </a:rPr>
              <a:t>.</a:t>
            </a:r>
          </a:p>
          <a:p>
            <a:endParaRPr lang="en-US" dirty="0">
              <a:solidFill>
                <a:prstClr val="black"/>
              </a:solidFill>
            </a:endParaRPr>
          </a:p>
          <a:p>
            <a:pPr algn="r"/>
            <a:r>
              <a:rPr lang="en-US" dirty="0">
                <a:solidFill>
                  <a:prstClr val="black"/>
                </a:solidFill>
              </a:rPr>
              <a:t>Abraham Lincoln.</a:t>
            </a:r>
          </a:p>
          <a:p>
            <a:pPr algn="r"/>
            <a:r>
              <a:rPr lang="en-US" dirty="0">
                <a:solidFill>
                  <a:prstClr val="black"/>
                </a:solidFill>
              </a:rPr>
              <a:t>Washington, April 27, 1861</a:t>
            </a:r>
          </a:p>
        </p:txBody>
      </p:sp>
    </p:spTree>
    <p:extLst>
      <p:ext uri="{BB962C8B-B14F-4D97-AF65-F5344CB8AC3E}">
        <p14:creationId xmlns:p14="http://schemas.microsoft.com/office/powerpoint/2010/main" val="463306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371" y="533400"/>
            <a:ext cx="4495198"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3304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law.umkc.edu/faculty/projects/ftrials/conlaw/taney.jpg"/>
          <p:cNvPicPr>
            <a:picLocks noChangeAspect="1" noChangeArrowheads="1"/>
          </p:cNvPicPr>
          <p:nvPr/>
        </p:nvPicPr>
        <p:blipFill>
          <a:blip r:embed="rId3" cstate="print"/>
          <a:srcRect/>
          <a:stretch>
            <a:fillRect/>
          </a:stretch>
        </p:blipFill>
        <p:spPr bwMode="auto">
          <a:xfrm>
            <a:off x="1313398" y="-151412"/>
            <a:ext cx="6611402" cy="7009412"/>
          </a:xfrm>
          <a:prstGeom prst="rect">
            <a:avLst/>
          </a:prstGeom>
          <a:noFill/>
        </p:spPr>
      </p:pic>
    </p:spTree>
    <p:extLst>
      <p:ext uri="{BB962C8B-B14F-4D97-AF65-F5344CB8AC3E}">
        <p14:creationId xmlns:p14="http://schemas.microsoft.com/office/powerpoint/2010/main" val="2879597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924800" cy="5078313"/>
          </a:xfrm>
          <a:prstGeom prst="rect">
            <a:avLst/>
          </a:prstGeom>
          <a:noFill/>
        </p:spPr>
        <p:txBody>
          <a:bodyPr wrap="square" rtlCol="0">
            <a:spAutoFit/>
          </a:bodyPr>
          <a:lstStyle/>
          <a:p>
            <a:pPr algn="ctr"/>
            <a:r>
              <a:rPr lang="en-US" i="1" dirty="0" smtClean="0">
                <a:solidFill>
                  <a:prstClr val="black"/>
                </a:solidFill>
              </a:rPr>
              <a:t>Ex Parte </a:t>
            </a:r>
            <a:r>
              <a:rPr lang="en-US" i="1" dirty="0" err="1" smtClean="0">
                <a:solidFill>
                  <a:prstClr val="black"/>
                </a:solidFill>
              </a:rPr>
              <a:t>Merryman</a:t>
            </a:r>
            <a:r>
              <a:rPr lang="en-US" i="1" dirty="0" smtClean="0">
                <a:solidFill>
                  <a:prstClr val="black"/>
                </a:solidFill>
              </a:rPr>
              <a:t> </a:t>
            </a:r>
            <a:r>
              <a:rPr lang="en-US" dirty="0" smtClean="0">
                <a:solidFill>
                  <a:prstClr val="black"/>
                </a:solidFill>
              </a:rPr>
              <a:t>(1861)</a:t>
            </a:r>
          </a:p>
          <a:p>
            <a:endParaRPr lang="en-US" dirty="0">
              <a:solidFill>
                <a:prstClr val="black"/>
              </a:solidFill>
            </a:endParaRPr>
          </a:p>
          <a:p>
            <a:r>
              <a:rPr lang="en-US" dirty="0" smtClean="0">
                <a:solidFill>
                  <a:prstClr val="black"/>
                </a:solidFill>
              </a:rPr>
              <a:t>The </a:t>
            </a:r>
            <a:r>
              <a:rPr lang="en-US" dirty="0">
                <a:solidFill>
                  <a:prstClr val="black"/>
                </a:solidFill>
              </a:rPr>
              <a:t>case, then, is simply this: A military officer residing in Pennsylvania issues an order to arrest a citizen of Maryland, upon vague and indefinite charges, without any proof, so far as </a:t>
            </a:r>
            <a:r>
              <a:rPr lang="en-US" dirty="0" smtClean="0">
                <a:solidFill>
                  <a:prstClr val="black"/>
                </a:solidFill>
              </a:rPr>
              <a:t>appears . . . </a:t>
            </a:r>
          </a:p>
          <a:p>
            <a:r>
              <a:rPr lang="en-US" dirty="0" smtClean="0">
                <a:solidFill>
                  <a:prstClr val="black"/>
                </a:solidFill>
              </a:rPr>
              <a:t/>
            </a:r>
            <a:br>
              <a:rPr lang="en-US" dirty="0" smtClean="0">
                <a:solidFill>
                  <a:prstClr val="black"/>
                </a:solidFill>
              </a:rPr>
            </a:br>
            <a:r>
              <a:rPr lang="en-US" dirty="0">
                <a:solidFill>
                  <a:prstClr val="black"/>
                </a:solidFill>
              </a:rPr>
              <a:t>With such provisions in the Constitution, expressed in language too clear to be misunderstood by any one, I can see no ground whatever for supposing that the President, in any emergency or in any state of things, can authorize the suspension of the privilege of the writ of </a:t>
            </a:r>
            <a:r>
              <a:rPr lang="en-US" i="1" dirty="0">
                <a:solidFill>
                  <a:prstClr val="black"/>
                </a:solidFill>
              </a:rPr>
              <a:t>habeas corpus,</a:t>
            </a:r>
            <a:r>
              <a:rPr lang="en-US" dirty="0">
                <a:solidFill>
                  <a:prstClr val="black"/>
                </a:solidFill>
              </a:rPr>
              <a:t> or arrest a citizen, except in aid of the judicial power. </a:t>
            </a:r>
            <a:r>
              <a:rPr lang="en-US" b="1" dirty="0">
                <a:solidFill>
                  <a:srgbClr val="FF0000"/>
                </a:solidFill>
              </a:rPr>
              <a:t>He certainly does not faithfully execute the laws if he takes upon himself legislative power by suspending the writ of </a:t>
            </a:r>
            <a:r>
              <a:rPr lang="en-US" b="1" i="1" dirty="0">
                <a:solidFill>
                  <a:srgbClr val="FF0000"/>
                </a:solidFill>
              </a:rPr>
              <a:t>habeas corpus </a:t>
            </a:r>
            <a:r>
              <a:rPr lang="en-US" b="1" dirty="0" smtClean="0">
                <a:solidFill>
                  <a:srgbClr val="FF0000"/>
                </a:solidFill>
              </a:rPr>
              <a:t>and </a:t>
            </a:r>
            <a:r>
              <a:rPr lang="en-US" b="1" dirty="0">
                <a:solidFill>
                  <a:srgbClr val="FF0000"/>
                </a:solidFill>
              </a:rPr>
              <a:t>the judicial power, also, by arresting and imprisoning a person without due process of </a:t>
            </a:r>
            <a:r>
              <a:rPr lang="en-US" b="1" dirty="0" smtClean="0">
                <a:solidFill>
                  <a:srgbClr val="FF0000"/>
                </a:solidFill>
              </a:rPr>
              <a:t>law</a:t>
            </a:r>
            <a:r>
              <a:rPr lang="en-US" dirty="0" smtClean="0">
                <a:solidFill>
                  <a:srgbClr val="FF0000"/>
                </a:solidFill>
              </a:rPr>
              <a:t>. . </a:t>
            </a:r>
            <a:r>
              <a:rPr lang="en-US" dirty="0" smtClean="0">
                <a:solidFill>
                  <a:prstClr val="black"/>
                </a:solidFill>
              </a:rPr>
              <a:t>. </a:t>
            </a:r>
          </a:p>
          <a:p>
            <a:endParaRPr lang="en-US" dirty="0">
              <a:solidFill>
                <a:prstClr val="black"/>
              </a:solidFill>
            </a:endParaRPr>
          </a:p>
          <a:p>
            <a:r>
              <a:rPr lang="en-US" b="1" dirty="0" smtClean="0">
                <a:solidFill>
                  <a:srgbClr val="FF0000"/>
                </a:solidFill>
              </a:rPr>
              <a:t>The </a:t>
            </a:r>
            <a:r>
              <a:rPr lang="en-US" b="1" dirty="0">
                <a:solidFill>
                  <a:srgbClr val="FF0000"/>
                </a:solidFill>
              </a:rPr>
              <a:t>Government of the United States is one of delegated and limited powers. It derives it existence and authority altogether from the Constitution, and neither of its </a:t>
            </a:r>
            <a:r>
              <a:rPr lang="en-US" b="1" dirty="0" smtClean="0">
                <a:solidFill>
                  <a:srgbClr val="FF0000"/>
                </a:solidFill>
              </a:rPr>
              <a:t>branches--executive</a:t>
            </a:r>
            <a:r>
              <a:rPr lang="en-US" b="1" dirty="0">
                <a:solidFill>
                  <a:srgbClr val="FF0000"/>
                </a:solidFill>
              </a:rPr>
              <a:t>, legislative or </a:t>
            </a:r>
            <a:r>
              <a:rPr lang="en-US" b="1" dirty="0" smtClean="0">
                <a:solidFill>
                  <a:srgbClr val="FF0000"/>
                </a:solidFill>
              </a:rPr>
              <a:t>judicial--can </a:t>
            </a:r>
            <a:r>
              <a:rPr lang="en-US" b="1" dirty="0">
                <a:solidFill>
                  <a:srgbClr val="FF0000"/>
                </a:solidFill>
              </a:rPr>
              <a:t>exercise any of the powers of government beyond those specified and granted. </a:t>
            </a:r>
          </a:p>
        </p:txBody>
      </p:sp>
    </p:spTree>
    <p:extLst>
      <p:ext uri="{BB962C8B-B14F-4D97-AF65-F5344CB8AC3E}">
        <p14:creationId xmlns:p14="http://schemas.microsoft.com/office/powerpoint/2010/main" val="19515327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7543800" cy="6093976"/>
          </a:xfrm>
          <a:prstGeom prst="rect">
            <a:avLst/>
          </a:prstGeom>
          <a:noFill/>
        </p:spPr>
        <p:txBody>
          <a:bodyPr wrap="square" rtlCol="0">
            <a:spAutoFit/>
          </a:bodyPr>
          <a:lstStyle/>
          <a:p>
            <a:pPr algn="ctr"/>
            <a:r>
              <a:rPr lang="en-US" dirty="0" smtClean="0">
                <a:solidFill>
                  <a:prstClr val="black"/>
                </a:solidFill>
              </a:rPr>
              <a:t>Lincoln, 4 July 1861 special session message</a:t>
            </a:r>
          </a:p>
          <a:p>
            <a:endParaRPr lang="en-US" dirty="0">
              <a:solidFill>
                <a:prstClr val="black"/>
              </a:solidFill>
            </a:endParaRPr>
          </a:p>
          <a:p>
            <a:r>
              <a:rPr lang="en-US" sz="2000" b="1" dirty="0" smtClean="0">
                <a:solidFill>
                  <a:srgbClr val="FF0000"/>
                </a:solidFill>
              </a:rPr>
              <a:t>To </a:t>
            </a:r>
            <a:r>
              <a:rPr lang="en-US" sz="2000" b="1" dirty="0">
                <a:solidFill>
                  <a:srgbClr val="FF0000"/>
                </a:solidFill>
              </a:rPr>
              <a:t>state the question more directly, Are all the laws</a:t>
            </a:r>
            <a:r>
              <a:rPr lang="en-US" sz="2000" b="1" i="1" dirty="0">
                <a:solidFill>
                  <a:srgbClr val="FF0000"/>
                </a:solidFill>
              </a:rPr>
              <a:t> but one</a:t>
            </a:r>
            <a:r>
              <a:rPr lang="en-US" sz="2000" b="1" dirty="0">
                <a:solidFill>
                  <a:srgbClr val="FF0000"/>
                </a:solidFill>
              </a:rPr>
              <a:t> to go unexecuted, and the Government itself go to pieces lest that one be violated? Even in such a case, would not the official oath be broken if the Government should be overthrown when it was believed that disregarding the single law would tend to preserve it?</a:t>
            </a:r>
            <a:r>
              <a:rPr lang="en-US" sz="2000" dirty="0">
                <a:solidFill>
                  <a:srgbClr val="FF0000"/>
                </a:solidFill>
              </a:rPr>
              <a:t> </a:t>
            </a:r>
            <a:r>
              <a:rPr lang="en-US" sz="2000" dirty="0" smtClean="0">
                <a:solidFill>
                  <a:srgbClr val="FF0000"/>
                </a:solidFill>
              </a:rPr>
              <a:t>…</a:t>
            </a:r>
          </a:p>
          <a:p>
            <a:endParaRPr lang="en-US" sz="2000" dirty="0">
              <a:solidFill>
                <a:srgbClr val="FF0000"/>
              </a:solidFill>
            </a:endParaRPr>
          </a:p>
          <a:p>
            <a:r>
              <a:rPr lang="en-US" dirty="0">
                <a:solidFill>
                  <a:prstClr val="black"/>
                </a:solidFill>
              </a:rPr>
              <a:t>This issue embraces more than the fate of these United States. It presents to the whole family of man the question whether a constitutional republic, or democracy--a government of the people by the same people--can or can not maintain its territorial integrity against its own domestic foes. It presents the question whether discontented individuals, too few in numbers to control administration according to organic law in any case, can always, upon the pretenses made in this case, or on any other pretenses, or arbitrarily without any pretense, break up their government, and thus practically put an end to free government upon the earth. It forces us to ask, Is there in all republics this inherent and fatal weakness? </a:t>
            </a:r>
            <a:r>
              <a:rPr lang="en-US" b="1" dirty="0">
                <a:solidFill>
                  <a:srgbClr val="FF0000"/>
                </a:solidFill>
              </a:rPr>
              <a:t>Must a government of necessity be too</a:t>
            </a:r>
            <a:r>
              <a:rPr lang="en-US" b="1" i="1" dirty="0">
                <a:solidFill>
                  <a:srgbClr val="FF0000"/>
                </a:solidFill>
              </a:rPr>
              <a:t> strong</a:t>
            </a:r>
            <a:r>
              <a:rPr lang="en-US" b="1" dirty="0">
                <a:solidFill>
                  <a:srgbClr val="FF0000"/>
                </a:solidFill>
              </a:rPr>
              <a:t> for the liberties of its own people, or too</a:t>
            </a:r>
            <a:r>
              <a:rPr lang="en-US" b="1" i="1" dirty="0">
                <a:solidFill>
                  <a:srgbClr val="FF0000"/>
                </a:solidFill>
              </a:rPr>
              <a:t> weak</a:t>
            </a:r>
            <a:r>
              <a:rPr lang="en-US" b="1" dirty="0">
                <a:solidFill>
                  <a:srgbClr val="FF0000"/>
                </a:solidFill>
              </a:rPr>
              <a:t> to maintain its own existence</a:t>
            </a:r>
            <a:r>
              <a:rPr lang="en-US" b="1" dirty="0" smtClean="0">
                <a:solidFill>
                  <a:srgbClr val="FF0000"/>
                </a:solidFill>
              </a:rPr>
              <a:t>?</a:t>
            </a:r>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4984607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8600" y="152400"/>
            <a:ext cx="2143125" cy="2886075"/>
          </a:xfrm>
          <a:prstGeom prst="rect">
            <a:avLst/>
          </a:prstGeom>
        </p:spPr>
      </p:pic>
      <p:pic>
        <p:nvPicPr>
          <p:cNvPr id="3" name="Picture 2"/>
          <p:cNvPicPr>
            <a:picLocks noChangeAspect="1"/>
          </p:cNvPicPr>
          <p:nvPr/>
        </p:nvPicPr>
        <p:blipFill>
          <a:blip r:embed="rId4"/>
          <a:stretch>
            <a:fillRect/>
          </a:stretch>
        </p:blipFill>
        <p:spPr>
          <a:xfrm>
            <a:off x="3657600" y="214944"/>
            <a:ext cx="2286000" cy="2857500"/>
          </a:xfrm>
          <a:prstGeom prst="rect">
            <a:avLst/>
          </a:prstGeom>
        </p:spPr>
      </p:pic>
      <p:pic>
        <p:nvPicPr>
          <p:cNvPr id="4" name="Picture 3"/>
          <p:cNvPicPr>
            <a:picLocks noChangeAspect="1"/>
          </p:cNvPicPr>
          <p:nvPr/>
        </p:nvPicPr>
        <p:blipFill>
          <a:blip r:embed="rId5"/>
          <a:stretch>
            <a:fillRect/>
          </a:stretch>
        </p:blipFill>
        <p:spPr>
          <a:xfrm>
            <a:off x="7010400" y="251667"/>
            <a:ext cx="1943100" cy="2896985"/>
          </a:xfrm>
          <a:prstGeom prst="rect">
            <a:avLst/>
          </a:prstGeom>
        </p:spPr>
      </p:pic>
      <p:pic>
        <p:nvPicPr>
          <p:cNvPr id="5" name="Picture 4"/>
          <p:cNvPicPr>
            <a:picLocks noChangeAspect="1"/>
          </p:cNvPicPr>
          <p:nvPr/>
        </p:nvPicPr>
        <p:blipFill>
          <a:blip r:embed="rId6"/>
          <a:stretch>
            <a:fillRect/>
          </a:stretch>
        </p:blipFill>
        <p:spPr>
          <a:xfrm>
            <a:off x="1905000" y="3810000"/>
            <a:ext cx="2095500" cy="2638425"/>
          </a:xfrm>
          <a:prstGeom prst="rect">
            <a:avLst/>
          </a:prstGeom>
        </p:spPr>
      </p:pic>
      <p:pic>
        <p:nvPicPr>
          <p:cNvPr id="6" name="Picture 5"/>
          <p:cNvPicPr>
            <a:picLocks noChangeAspect="1"/>
          </p:cNvPicPr>
          <p:nvPr/>
        </p:nvPicPr>
        <p:blipFill>
          <a:blip r:embed="rId7"/>
          <a:stretch>
            <a:fillRect/>
          </a:stretch>
        </p:blipFill>
        <p:spPr>
          <a:xfrm>
            <a:off x="5486400" y="3679748"/>
            <a:ext cx="2095500" cy="2762250"/>
          </a:xfrm>
          <a:prstGeom prst="rect">
            <a:avLst/>
          </a:prstGeom>
        </p:spPr>
      </p:pic>
    </p:spTree>
    <p:extLst>
      <p:ext uri="{BB962C8B-B14F-4D97-AF65-F5344CB8AC3E}">
        <p14:creationId xmlns:p14="http://schemas.microsoft.com/office/powerpoint/2010/main" val="1557294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Clement Vallandigham - Brady-Handy.jpg"/>
          <p:cNvPicPr>
            <a:picLocks noChangeAspect="1" noChangeArrowheads="1"/>
          </p:cNvPicPr>
          <p:nvPr/>
        </p:nvPicPr>
        <p:blipFill>
          <a:blip r:embed="rId3" cstate="print"/>
          <a:srcRect/>
          <a:stretch>
            <a:fillRect/>
          </a:stretch>
        </p:blipFill>
        <p:spPr bwMode="auto">
          <a:xfrm>
            <a:off x="2401000" y="24408"/>
            <a:ext cx="4380800" cy="6833592"/>
          </a:xfrm>
          <a:prstGeom prst="rect">
            <a:avLst/>
          </a:prstGeom>
          <a:noFill/>
        </p:spPr>
      </p:pic>
    </p:spTree>
    <p:extLst>
      <p:ext uri="{BB962C8B-B14F-4D97-AF65-F5344CB8AC3E}">
        <p14:creationId xmlns:p14="http://schemas.microsoft.com/office/powerpoint/2010/main" val="24196729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mstartzman.pbworks.com/f/New%20York%20Draft%20Riots.jpg"/>
          <p:cNvPicPr>
            <a:picLocks noChangeAspect="1" noChangeArrowheads="1"/>
          </p:cNvPicPr>
          <p:nvPr/>
        </p:nvPicPr>
        <p:blipFill>
          <a:blip r:embed="rId3" cstate="print"/>
          <a:srcRect/>
          <a:stretch>
            <a:fillRect/>
          </a:stretch>
        </p:blipFill>
        <p:spPr bwMode="auto">
          <a:xfrm>
            <a:off x="-133523" y="228600"/>
            <a:ext cx="9283814" cy="6324600"/>
          </a:xfrm>
          <a:prstGeom prst="rect">
            <a:avLst/>
          </a:prstGeom>
          <a:noFill/>
        </p:spPr>
      </p:pic>
    </p:spTree>
    <p:extLst>
      <p:ext uri="{BB962C8B-B14F-4D97-AF65-F5344CB8AC3E}">
        <p14:creationId xmlns:p14="http://schemas.microsoft.com/office/powerpoint/2010/main" val="34907160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niahd.wm.edu/attachments/33930.jpg"/>
          <p:cNvPicPr>
            <a:picLocks noChangeAspect="1" noChangeArrowheads="1"/>
          </p:cNvPicPr>
          <p:nvPr/>
        </p:nvPicPr>
        <p:blipFill>
          <a:blip r:embed="rId3" cstate="print"/>
          <a:srcRect/>
          <a:stretch>
            <a:fillRect/>
          </a:stretch>
        </p:blipFill>
        <p:spPr bwMode="auto">
          <a:xfrm>
            <a:off x="1855639" y="-44377"/>
            <a:ext cx="5307161" cy="6902377"/>
          </a:xfrm>
          <a:prstGeom prst="rect">
            <a:avLst/>
          </a:prstGeom>
          <a:noFill/>
        </p:spPr>
      </p:pic>
    </p:spTree>
    <p:extLst>
      <p:ext uri="{BB962C8B-B14F-4D97-AF65-F5344CB8AC3E}">
        <p14:creationId xmlns:p14="http://schemas.microsoft.com/office/powerpoint/2010/main" val="13881774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8991600"/>
            <a:ext cx="7162800" cy="15604272"/>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algn="ctr"/>
            <a:r>
              <a:rPr lang="en-US" dirty="0" smtClean="0"/>
              <a:t>Emancipation Proclamation</a:t>
            </a:r>
            <a:endParaRPr lang="en-US" dirty="0"/>
          </a:p>
          <a:p>
            <a:endParaRPr lang="en-US" dirty="0" smtClean="0"/>
          </a:p>
          <a:p>
            <a:r>
              <a:rPr lang="en-US" dirty="0" smtClean="0"/>
              <a:t>That </a:t>
            </a:r>
            <a:r>
              <a:rPr lang="en-US" dirty="0"/>
              <a:t>on the 1st day of January, A.D. 1863, all persons held as slaves within any State or designated part of a State the people whereof shall then be in rebellion against the United States shall be then, thenceforward, and forever free; and the executive government of the United States, including the military and naval authority thereof, will recognize and maintain the freedom of such persons and will do no act or acts to repress such persons, or any of them, in any efforts they may make for their actual </a:t>
            </a:r>
            <a:r>
              <a:rPr lang="en-US" dirty="0" smtClean="0"/>
              <a:t>freedom…</a:t>
            </a:r>
          </a:p>
          <a:p>
            <a:endParaRPr lang="en-US" dirty="0"/>
          </a:p>
          <a:p>
            <a:r>
              <a:rPr lang="en-US" b="1" dirty="0">
                <a:solidFill>
                  <a:srgbClr val="FF0000"/>
                </a:solidFill>
              </a:rPr>
              <a:t>Now, therefore, I, Abraham Lincoln, President of the United States, by virtue of the power in me vested as Commander-In-Chief of the Army and Navy of the United States in time of actual armed rebellion against the authority and government of the United States</a:t>
            </a:r>
            <a:r>
              <a:rPr lang="en-US" dirty="0"/>
              <a:t>, and as a fit and necessary war measure for </a:t>
            </a:r>
            <a:r>
              <a:rPr lang="en-US" dirty="0" err="1"/>
              <a:t>supressing</a:t>
            </a:r>
            <a:r>
              <a:rPr lang="en-US" dirty="0"/>
              <a:t> said </a:t>
            </a:r>
            <a:r>
              <a:rPr lang="en-US" dirty="0" smtClean="0"/>
              <a:t>rebellion…</a:t>
            </a:r>
            <a:endParaRPr lang="en-US" dirty="0"/>
          </a:p>
          <a:p>
            <a:endParaRPr lang="en-US" dirty="0"/>
          </a:p>
          <a:p>
            <a:r>
              <a:rPr lang="en-US" dirty="0"/>
              <a:t>And by virtue of the power and for the purpose aforesaid, I do order and declare that all persons held as slaves within said designated States and parts of States are, and henceforward shall be, free; and that the Executive Government of the United States, including the military and naval authorities thereof, will recognize and maintain the freedom of said persons.</a:t>
            </a:r>
          </a:p>
          <a:p>
            <a:endParaRPr lang="en-US" dirty="0"/>
          </a:p>
        </p:txBody>
      </p:sp>
    </p:spTree>
    <p:extLst>
      <p:ext uri="{BB962C8B-B14F-4D97-AF65-F5344CB8AC3E}">
        <p14:creationId xmlns:p14="http://schemas.microsoft.com/office/powerpoint/2010/main" val="2060158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0" y="49287"/>
            <a:ext cx="5410200" cy="6665544"/>
          </a:xfrm>
          <a:prstGeom prst="rect">
            <a:avLst/>
          </a:prstGeom>
        </p:spPr>
      </p:pic>
    </p:spTree>
    <p:extLst>
      <p:ext uri="{BB962C8B-B14F-4D97-AF65-F5344CB8AC3E}">
        <p14:creationId xmlns:p14="http://schemas.microsoft.com/office/powerpoint/2010/main" val="964715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350559"/>
            <a:ext cx="8610600" cy="6102874"/>
          </a:xfrm>
          <a:prstGeom prst="rect">
            <a:avLst/>
          </a:prstGeom>
        </p:spPr>
      </p:pic>
    </p:spTree>
    <p:extLst>
      <p:ext uri="{BB962C8B-B14F-4D97-AF65-F5344CB8AC3E}">
        <p14:creationId xmlns:p14="http://schemas.microsoft.com/office/powerpoint/2010/main" val="2232371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603147"/>
            <a:ext cx="7924800" cy="8125301"/>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Four </a:t>
            </a:r>
            <a:r>
              <a:rPr lang="en-US" dirty="0"/>
              <a:t>score and seven years ago our fathers brought forth on this continent, a new nation, conceived in Liberty, and dedicated to the proposition that all men are created equal.</a:t>
            </a:r>
          </a:p>
          <a:p>
            <a:endParaRPr lang="en-US" dirty="0"/>
          </a:p>
          <a:p>
            <a:r>
              <a:rPr lang="en-US" dirty="0"/>
              <a:t>Now we are engaged in a great civil war, testing whether that nation, or any nation so conceived and so dedicated, can long endure. We are met on a great battle-field of that war. We have come to dedicate a portion of that field, as a final resting place for those who here gave their lives that that nation might live. It is altogether fitting and proper that we should do this.</a:t>
            </a:r>
          </a:p>
          <a:p>
            <a:endParaRPr lang="en-US" dirty="0"/>
          </a:p>
          <a:p>
            <a:r>
              <a:rPr lang="en-US" dirty="0"/>
              <a:t>But, in a larger sense, we can not dedicate -- we can not consecrate -- we can not hallow -- this ground. The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 -- that from these honored dead we take increased devotion to that cause for which they gave the last full measure of devotion -- </a:t>
            </a:r>
            <a:r>
              <a:rPr lang="en-US" b="1" dirty="0">
                <a:solidFill>
                  <a:srgbClr val="FF0000"/>
                </a:solidFill>
              </a:rPr>
              <a:t>that we here highly resolve that these dead shall not have died in vain -- that this nation, under God, shall have a new birth of freedom -- and that government of the people, by the people, for the people, shall not perish from the earth.</a:t>
            </a:r>
          </a:p>
        </p:txBody>
      </p:sp>
    </p:spTree>
    <p:extLst>
      <p:ext uri="{BB962C8B-B14F-4D97-AF65-F5344CB8AC3E}">
        <p14:creationId xmlns:p14="http://schemas.microsoft.com/office/powerpoint/2010/main" val="600107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066800"/>
            <a:ext cx="6019800" cy="3970318"/>
          </a:xfrm>
          <a:prstGeom prst="rect">
            <a:avLst/>
          </a:prstGeom>
        </p:spPr>
        <p:txBody>
          <a:bodyPr wrap="square">
            <a:spAutoFit/>
          </a:bodyPr>
          <a:lstStyle/>
          <a:p>
            <a:pPr algn="ctr"/>
            <a:r>
              <a:rPr lang="en-US" dirty="0" smtClean="0"/>
              <a:t>Contemporary Reaction (Democratic newspapers)</a:t>
            </a:r>
          </a:p>
          <a:p>
            <a:endParaRPr lang="en-US" dirty="0"/>
          </a:p>
          <a:p>
            <a:endParaRPr lang="en-US" dirty="0" smtClean="0"/>
          </a:p>
          <a:p>
            <a:r>
              <a:rPr lang="en-US" dirty="0" smtClean="0"/>
              <a:t>“The </a:t>
            </a:r>
            <a:r>
              <a:rPr lang="en-US" dirty="0"/>
              <a:t>cheek of every American must tingle with shame as he reads the silly, flat and </a:t>
            </a:r>
            <a:r>
              <a:rPr lang="en-US" dirty="0" err="1"/>
              <a:t>dishwatery</a:t>
            </a:r>
            <a:r>
              <a:rPr lang="en-US" dirty="0"/>
              <a:t> utterances of the man who has to be pointed out to intelligent foreigners as the President of the United </a:t>
            </a:r>
            <a:r>
              <a:rPr lang="en-US" dirty="0" smtClean="0"/>
              <a:t>States.”</a:t>
            </a:r>
          </a:p>
          <a:p>
            <a:r>
              <a:rPr lang="en-US" dirty="0"/>
              <a:t>	</a:t>
            </a:r>
            <a:r>
              <a:rPr lang="en-US" dirty="0" smtClean="0"/>
              <a:t>			      </a:t>
            </a:r>
          </a:p>
          <a:p>
            <a:r>
              <a:rPr lang="en-US" dirty="0"/>
              <a:t>	</a:t>
            </a:r>
            <a:r>
              <a:rPr lang="en-US" dirty="0" smtClean="0"/>
              <a:t>			       --</a:t>
            </a:r>
            <a:r>
              <a:rPr lang="en-US" i="1" dirty="0" smtClean="0"/>
              <a:t>Chicago Times</a:t>
            </a:r>
            <a:endParaRPr lang="en-US" i="1" dirty="0"/>
          </a:p>
          <a:p>
            <a:endParaRPr lang="en-US" dirty="0"/>
          </a:p>
          <a:p>
            <a:r>
              <a:rPr lang="en-US" dirty="0" smtClean="0"/>
              <a:t>Pray “that </a:t>
            </a:r>
            <a:r>
              <a:rPr lang="en-US" dirty="0"/>
              <a:t>the veil of oblivion shall be dropped over them and that they shall no more be repeated or thought of</a:t>
            </a:r>
            <a:r>
              <a:rPr lang="en-US" dirty="0" smtClean="0"/>
              <a:t>.”</a:t>
            </a:r>
          </a:p>
          <a:p>
            <a:endParaRPr lang="en-US" dirty="0"/>
          </a:p>
          <a:p>
            <a:r>
              <a:rPr lang="en-US" dirty="0" smtClean="0"/>
              <a:t>			 -- </a:t>
            </a:r>
            <a:r>
              <a:rPr lang="en-US" i="1" dirty="0"/>
              <a:t>Harrisburg Patriot and Union </a:t>
            </a:r>
          </a:p>
        </p:txBody>
      </p:sp>
    </p:spTree>
    <p:extLst>
      <p:ext uri="{BB962C8B-B14F-4D97-AF65-F5344CB8AC3E}">
        <p14:creationId xmlns:p14="http://schemas.microsoft.com/office/powerpoint/2010/main" val="3749400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9287" y="-152400"/>
            <a:ext cx="5305425" cy="7162800"/>
          </a:xfrm>
          <a:prstGeom prst="rect">
            <a:avLst/>
          </a:prstGeom>
        </p:spPr>
      </p:pic>
    </p:spTree>
    <p:extLst>
      <p:ext uri="{BB962C8B-B14F-4D97-AF65-F5344CB8AC3E}">
        <p14:creationId xmlns:p14="http://schemas.microsoft.com/office/powerpoint/2010/main" val="592033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5714"/>
            <a:ext cx="9067800" cy="6789516"/>
          </a:xfrm>
          <a:prstGeom prst="rect">
            <a:avLst/>
          </a:prstGeom>
        </p:spPr>
      </p:pic>
    </p:spTree>
    <p:extLst>
      <p:ext uri="{BB962C8B-B14F-4D97-AF65-F5344CB8AC3E}">
        <p14:creationId xmlns:p14="http://schemas.microsoft.com/office/powerpoint/2010/main" val="2596296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257" y="914400"/>
            <a:ext cx="9182259" cy="5486400"/>
          </a:xfrm>
          <a:prstGeom prst="rect">
            <a:avLst/>
          </a:prstGeom>
        </p:spPr>
      </p:pic>
    </p:spTree>
    <p:extLst>
      <p:ext uri="{BB962C8B-B14F-4D97-AF65-F5344CB8AC3E}">
        <p14:creationId xmlns:p14="http://schemas.microsoft.com/office/powerpoint/2010/main" val="1567726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344119"/>
            <a:ext cx="8610600" cy="6010198"/>
          </a:xfrm>
          <a:prstGeom prst="rect">
            <a:avLst/>
          </a:prstGeom>
        </p:spPr>
      </p:pic>
    </p:spTree>
    <p:extLst>
      <p:ext uri="{BB962C8B-B14F-4D97-AF65-F5344CB8AC3E}">
        <p14:creationId xmlns:p14="http://schemas.microsoft.com/office/powerpoint/2010/main" val="183195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24192"/>
            <a:ext cx="7543800" cy="6976858"/>
          </a:xfrm>
          <a:prstGeom prst="rect">
            <a:avLst/>
          </a:prstGeom>
        </p:spPr>
      </p:pic>
    </p:spTree>
    <p:extLst>
      <p:ext uri="{BB962C8B-B14F-4D97-AF65-F5344CB8AC3E}">
        <p14:creationId xmlns:p14="http://schemas.microsoft.com/office/powerpoint/2010/main" val="3660236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6477000" cy="3170099"/>
          </a:xfrm>
          <a:prstGeom prst="rect">
            <a:avLst/>
          </a:prstGeom>
          <a:noFill/>
        </p:spPr>
        <p:txBody>
          <a:bodyPr wrap="square" rtlCol="0">
            <a:spAutoFit/>
          </a:bodyPr>
          <a:lstStyle/>
          <a:p>
            <a:pPr algn="ctr"/>
            <a:r>
              <a:rPr lang="en-US" sz="2000" dirty="0" smtClean="0">
                <a:solidFill>
                  <a:prstClr val="black"/>
                </a:solidFill>
              </a:rPr>
              <a:t>13</a:t>
            </a:r>
            <a:r>
              <a:rPr lang="en-US" sz="2000" baseline="30000" dirty="0" smtClean="0">
                <a:solidFill>
                  <a:prstClr val="black"/>
                </a:solidFill>
              </a:rPr>
              <a:t>th</a:t>
            </a:r>
            <a:r>
              <a:rPr lang="en-US" sz="2000" dirty="0" smtClean="0">
                <a:solidFill>
                  <a:prstClr val="black"/>
                </a:solidFill>
              </a:rPr>
              <a:t> Amendment</a:t>
            </a:r>
          </a:p>
          <a:p>
            <a:endParaRPr lang="en-US" sz="2000" dirty="0">
              <a:solidFill>
                <a:prstClr val="black"/>
              </a:solidFill>
            </a:endParaRPr>
          </a:p>
          <a:p>
            <a:r>
              <a:rPr lang="en-US" sz="2000" b="1" dirty="0">
                <a:solidFill>
                  <a:prstClr val="black"/>
                </a:solidFill>
              </a:rPr>
              <a:t>Section 1.</a:t>
            </a:r>
            <a:r>
              <a:rPr lang="en-US" sz="2000" dirty="0">
                <a:solidFill>
                  <a:prstClr val="black"/>
                </a:solidFill>
              </a:rPr>
              <a:t> Neither slavery nor involuntary servitude, except as a punishment for crime whereof the party shall have been duly convicted, shall exist within the United States, or any place subject to their jurisdiction</a:t>
            </a:r>
            <a:r>
              <a:rPr lang="en-US" sz="2000" dirty="0" smtClean="0">
                <a:solidFill>
                  <a:prstClr val="black"/>
                </a:solidFill>
              </a:rPr>
              <a:t>.</a:t>
            </a:r>
          </a:p>
          <a:p>
            <a:endParaRPr lang="en-US" sz="2000" b="1" dirty="0">
              <a:solidFill>
                <a:prstClr val="black"/>
              </a:solidFill>
            </a:endParaRPr>
          </a:p>
          <a:p>
            <a:r>
              <a:rPr lang="en-US" sz="2000" b="1" dirty="0" smtClean="0">
                <a:solidFill>
                  <a:prstClr val="black"/>
                </a:solidFill>
              </a:rPr>
              <a:t>Section </a:t>
            </a:r>
            <a:r>
              <a:rPr lang="en-US" sz="2000" b="1" dirty="0">
                <a:solidFill>
                  <a:prstClr val="black"/>
                </a:solidFill>
              </a:rPr>
              <a:t>2.</a:t>
            </a:r>
            <a:r>
              <a:rPr lang="en-US" sz="2000" dirty="0">
                <a:solidFill>
                  <a:prstClr val="black"/>
                </a:solidFill>
              </a:rPr>
              <a:t> Congress shall have power to enforce this article by appropriate legislation.</a:t>
            </a:r>
          </a:p>
          <a:p>
            <a:endParaRPr lang="en-US" sz="2000" dirty="0">
              <a:solidFill>
                <a:prstClr val="black"/>
              </a:solidFill>
            </a:endParaRPr>
          </a:p>
        </p:txBody>
      </p:sp>
    </p:spTree>
    <p:extLst>
      <p:ext uri="{BB962C8B-B14F-4D97-AF65-F5344CB8AC3E}">
        <p14:creationId xmlns:p14="http://schemas.microsoft.com/office/powerpoint/2010/main" val="39712388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
            <a:ext cx="7848600" cy="5324535"/>
          </a:xfrm>
          <a:prstGeom prst="rect">
            <a:avLst/>
          </a:prstGeom>
          <a:noFill/>
        </p:spPr>
        <p:txBody>
          <a:bodyPr wrap="square" rtlCol="0">
            <a:spAutoFit/>
          </a:bodyPr>
          <a:lstStyle/>
          <a:p>
            <a:pPr algn="ctr"/>
            <a:r>
              <a:rPr lang="en-US" sz="2000" dirty="0" smtClean="0">
                <a:solidFill>
                  <a:prstClr val="black"/>
                </a:solidFill>
              </a:rPr>
              <a:t>1866 Civil Rights Act</a:t>
            </a:r>
          </a:p>
          <a:p>
            <a:endParaRPr lang="en-US" sz="2000" dirty="0">
              <a:solidFill>
                <a:prstClr val="black"/>
              </a:solidFill>
            </a:endParaRPr>
          </a:p>
          <a:p>
            <a:r>
              <a:rPr lang="en-US" sz="2000" dirty="0">
                <a:solidFill>
                  <a:prstClr val="black"/>
                </a:solidFill>
              </a:rPr>
              <a:t>That all persons born in the United States and not subject to any foreign power, excluding Indians not taxed, are </a:t>
            </a:r>
            <a:r>
              <a:rPr lang="en-US" sz="2000" b="1" dirty="0">
                <a:solidFill>
                  <a:srgbClr val="FF0000"/>
                </a:solidFill>
              </a:rPr>
              <a:t>hereby declared to be citizens of the United States; </a:t>
            </a:r>
            <a:r>
              <a:rPr lang="en-US" sz="2000" b="1" dirty="0" smtClean="0">
                <a:solidFill>
                  <a:srgbClr val="FF0000"/>
                </a:solidFill>
              </a:rPr>
              <a:t>and . . . shall </a:t>
            </a:r>
            <a:r>
              <a:rPr lang="en-US" sz="2000" b="1" dirty="0">
                <a:solidFill>
                  <a:srgbClr val="FF0000"/>
                </a:solidFill>
              </a:rPr>
              <a:t>have the same right, in every State and Territory in the United States</a:t>
            </a:r>
            <a:r>
              <a:rPr lang="en-US" sz="2000" dirty="0">
                <a:solidFill>
                  <a:prstClr val="black"/>
                </a:solidFill>
              </a:rPr>
              <a:t>, to make and enforce contracts, to sue, be parties, and give evidence, to inherit, purchase, lease, sell, hold, and convey real and personal property, and to </a:t>
            </a:r>
            <a:r>
              <a:rPr lang="en-US" sz="2000" b="1" dirty="0">
                <a:solidFill>
                  <a:srgbClr val="FF0000"/>
                </a:solidFill>
              </a:rPr>
              <a:t>full and equal benefit of all laws and proceedings for the security of person and property, as is enjoyed by white citizens</a:t>
            </a:r>
            <a:r>
              <a:rPr lang="en-US" sz="2000" dirty="0">
                <a:solidFill>
                  <a:prstClr val="black"/>
                </a:solidFill>
              </a:rPr>
              <a:t>, and shall be subject to like punishment, pains, and penalties, and to none other, any law, statute, ordinance, regulation, or custom, to the contrary </a:t>
            </a:r>
            <a:r>
              <a:rPr lang="en-US" sz="2000" dirty="0" smtClean="0">
                <a:solidFill>
                  <a:prstClr val="black"/>
                </a:solidFill>
              </a:rPr>
              <a:t>notwithstanding . . .</a:t>
            </a:r>
          </a:p>
          <a:p>
            <a:endParaRPr lang="en-US" sz="2000" dirty="0">
              <a:solidFill>
                <a:prstClr val="black"/>
              </a:solidFill>
            </a:endParaRPr>
          </a:p>
          <a:p>
            <a:r>
              <a:rPr lang="en-US" sz="2000" dirty="0" smtClean="0">
                <a:solidFill>
                  <a:prstClr val="black"/>
                </a:solidFill>
              </a:rPr>
              <a:t>That </a:t>
            </a:r>
            <a:r>
              <a:rPr lang="en-US" sz="2000" dirty="0">
                <a:solidFill>
                  <a:prstClr val="black"/>
                </a:solidFill>
              </a:rPr>
              <a:t>the district courts of the United States, within their respective districts, shall have, </a:t>
            </a:r>
            <a:r>
              <a:rPr lang="en-US" sz="2000" b="1" dirty="0">
                <a:solidFill>
                  <a:srgbClr val="FF0000"/>
                </a:solidFill>
              </a:rPr>
              <a:t>exclusively of the courts of the several States</a:t>
            </a:r>
            <a:r>
              <a:rPr lang="en-US" sz="2000" dirty="0">
                <a:solidFill>
                  <a:prstClr val="black"/>
                </a:solidFill>
              </a:rPr>
              <a:t>, cognizance of all crimes and offences committed against the provisions of this </a:t>
            </a:r>
            <a:r>
              <a:rPr lang="en-US" sz="2000" dirty="0" smtClean="0">
                <a:solidFill>
                  <a:prstClr val="black"/>
                </a:solidFill>
              </a:rPr>
              <a:t>act</a:t>
            </a:r>
            <a:r>
              <a:rPr lang="en-US" sz="2000" dirty="0">
                <a:solidFill>
                  <a:prstClr val="black"/>
                </a:solidFill>
              </a:rPr>
              <a:t> </a:t>
            </a:r>
            <a:r>
              <a:rPr lang="en-US" sz="2000" dirty="0" smtClean="0">
                <a:solidFill>
                  <a:prstClr val="black"/>
                </a:solidFill>
              </a:rPr>
              <a:t>. . .</a:t>
            </a:r>
            <a:endParaRPr lang="en-US" sz="2000" dirty="0">
              <a:solidFill>
                <a:prstClr val="black"/>
              </a:solidFill>
            </a:endParaRPr>
          </a:p>
        </p:txBody>
      </p:sp>
    </p:spTree>
    <p:extLst>
      <p:ext uri="{BB962C8B-B14F-4D97-AF65-F5344CB8AC3E}">
        <p14:creationId xmlns:p14="http://schemas.microsoft.com/office/powerpoint/2010/main" val="20303028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457200"/>
            <a:ext cx="8305800" cy="5909310"/>
          </a:xfrm>
          <a:prstGeom prst="rect">
            <a:avLst/>
          </a:prstGeom>
          <a:noFill/>
        </p:spPr>
        <p:txBody>
          <a:bodyPr wrap="square" rtlCol="0">
            <a:spAutoFit/>
          </a:bodyPr>
          <a:lstStyle/>
          <a:p>
            <a:pPr algn="ctr"/>
            <a:r>
              <a:rPr lang="en-US" sz="2000" dirty="0" smtClean="0">
                <a:solidFill>
                  <a:prstClr val="black"/>
                </a:solidFill>
              </a:rPr>
              <a:t>14</a:t>
            </a:r>
            <a:r>
              <a:rPr lang="en-US" sz="2000" baseline="30000" dirty="0" smtClean="0">
                <a:solidFill>
                  <a:prstClr val="black"/>
                </a:solidFill>
              </a:rPr>
              <a:t>th</a:t>
            </a:r>
            <a:r>
              <a:rPr lang="en-US" sz="2000" dirty="0" smtClean="0">
                <a:solidFill>
                  <a:prstClr val="black"/>
                </a:solidFill>
              </a:rPr>
              <a:t> Amendment (1866-8)</a:t>
            </a:r>
          </a:p>
          <a:p>
            <a:pPr algn="ctr"/>
            <a:endParaRPr lang="en-US" sz="2000" dirty="0">
              <a:solidFill>
                <a:prstClr val="black"/>
              </a:solidFill>
            </a:endParaRPr>
          </a:p>
          <a:p>
            <a:r>
              <a:rPr lang="en-US" sz="2000" dirty="0">
                <a:solidFill>
                  <a:prstClr val="black"/>
                </a:solidFill>
              </a:rPr>
              <a:t>Section 1.</a:t>
            </a:r>
          </a:p>
          <a:p>
            <a:r>
              <a:rPr lang="en-US" sz="2000" dirty="0">
                <a:solidFill>
                  <a:prstClr val="black"/>
                </a:solidFill>
              </a:rPr>
              <a:t>All persons born or naturalized in the United States, and subject to the jurisdiction thereof, </a:t>
            </a:r>
            <a:r>
              <a:rPr lang="en-US" sz="2000" b="1" dirty="0">
                <a:solidFill>
                  <a:srgbClr val="FF0000"/>
                </a:solidFill>
              </a:rPr>
              <a:t>are citizens of the United States and of the state wherein they reside. No state shall make or enforce any law which shall abridge the privileges or immunities of citizens of the United States</a:t>
            </a:r>
            <a:r>
              <a:rPr lang="en-US" sz="2000" dirty="0">
                <a:solidFill>
                  <a:prstClr val="black"/>
                </a:solidFill>
              </a:rPr>
              <a:t>; nor shall any state deprive any person of life, liberty, or property, without due process of law; nor deny to any person within its jurisdiction the equal protection of the laws</a:t>
            </a:r>
            <a:r>
              <a:rPr lang="en-US" sz="2000" dirty="0" smtClean="0">
                <a:solidFill>
                  <a:prstClr val="black"/>
                </a:solidFill>
              </a:rPr>
              <a:t>.</a:t>
            </a:r>
          </a:p>
          <a:p>
            <a:endParaRPr lang="en-US" sz="2000" dirty="0">
              <a:solidFill>
                <a:prstClr val="black"/>
              </a:solidFill>
            </a:endParaRPr>
          </a:p>
          <a:p>
            <a:r>
              <a:rPr lang="en-US" sz="2000" dirty="0">
                <a:solidFill>
                  <a:prstClr val="black"/>
                </a:solidFill>
              </a:rPr>
              <a:t>Section 2.</a:t>
            </a:r>
          </a:p>
          <a:p>
            <a:r>
              <a:rPr lang="en-US" sz="2000" dirty="0" smtClean="0">
                <a:solidFill>
                  <a:prstClr val="black"/>
                </a:solidFill>
              </a:rPr>
              <a:t>[States that deny right to vote lose representatives for voters disenfranchised.]</a:t>
            </a:r>
          </a:p>
          <a:p>
            <a:endParaRPr lang="en-US" sz="2000" dirty="0">
              <a:solidFill>
                <a:prstClr val="black"/>
              </a:solidFill>
            </a:endParaRPr>
          </a:p>
          <a:p>
            <a:r>
              <a:rPr lang="en-US" sz="2000" dirty="0">
                <a:solidFill>
                  <a:prstClr val="black"/>
                </a:solidFill>
              </a:rPr>
              <a:t>Section 3.</a:t>
            </a:r>
          </a:p>
          <a:p>
            <a:r>
              <a:rPr lang="en-US" sz="2000" dirty="0" smtClean="0">
                <a:solidFill>
                  <a:prstClr val="black"/>
                </a:solidFill>
              </a:rPr>
              <a:t>[No Confederate officeholder or military officer can serve in Congress.]</a:t>
            </a:r>
          </a:p>
          <a:p>
            <a:endParaRPr lang="en-US" sz="2000" dirty="0">
              <a:solidFill>
                <a:prstClr val="black"/>
              </a:solidFill>
            </a:endParaRPr>
          </a:p>
          <a:p>
            <a:r>
              <a:rPr lang="en-US" sz="2000" dirty="0">
                <a:solidFill>
                  <a:prstClr val="black"/>
                </a:solidFill>
              </a:rPr>
              <a:t>Section 4.</a:t>
            </a:r>
          </a:p>
          <a:p>
            <a:r>
              <a:rPr lang="en-US" sz="2000" dirty="0" smtClean="0">
                <a:solidFill>
                  <a:prstClr val="black"/>
                </a:solidFill>
              </a:rPr>
              <a:t>[Confederate debt repudiated.]</a:t>
            </a:r>
            <a:r>
              <a:rPr lang="en-US" dirty="0">
                <a:solidFill>
                  <a:prstClr val="black"/>
                </a:solidFill>
              </a:rPr>
              <a:t/>
            </a:r>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9944555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391400" cy="4278094"/>
          </a:xfrm>
          <a:prstGeom prst="rect">
            <a:avLst/>
          </a:prstGeom>
          <a:noFill/>
        </p:spPr>
        <p:txBody>
          <a:bodyPr wrap="square" rtlCol="0">
            <a:spAutoFit/>
          </a:bodyPr>
          <a:lstStyle/>
          <a:p>
            <a:pPr algn="ctr"/>
            <a:r>
              <a:rPr lang="en-US" dirty="0" smtClean="0">
                <a:solidFill>
                  <a:prstClr val="black"/>
                </a:solidFill>
              </a:rPr>
              <a:t>Reconstruction Acts (1867)</a:t>
            </a:r>
          </a:p>
          <a:p>
            <a:endParaRPr lang="en-US" dirty="0" smtClean="0">
              <a:solidFill>
                <a:prstClr val="black"/>
              </a:solidFill>
            </a:endParaRPr>
          </a:p>
          <a:p>
            <a:pPr>
              <a:buFont typeface="Arial" pitchFamily="34" charset="0"/>
              <a:buChar char="•"/>
            </a:pPr>
            <a:r>
              <a:rPr lang="en-US" sz="2000" dirty="0">
                <a:solidFill>
                  <a:prstClr val="black"/>
                </a:solidFill>
              </a:rPr>
              <a:t>Creation of five military districts in the seceded states not including Tennessee, which had ratified the Fourteenth Amendment to the United States Constitution and was readmitted to the </a:t>
            </a:r>
            <a:r>
              <a:rPr lang="en-US" sz="2000" dirty="0" smtClean="0">
                <a:solidFill>
                  <a:prstClr val="black"/>
                </a:solidFill>
              </a:rPr>
              <a:t>Union;</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Requiring congressional approval for new state constitutions (which were required for Confederate states to rejoin the Union</a:t>
            </a:r>
            <a:r>
              <a:rPr lang="en-US" sz="2000" dirty="0" smtClean="0">
                <a:solidFill>
                  <a:prstClr val="black"/>
                </a:solidFill>
              </a:rPr>
              <a:t>);</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Confederate states give voting rights </a:t>
            </a:r>
            <a:r>
              <a:rPr lang="en-US" sz="2000" dirty="0" smtClean="0">
                <a:solidFill>
                  <a:prstClr val="black"/>
                </a:solidFill>
              </a:rPr>
              <a:t>to all</a:t>
            </a:r>
            <a:r>
              <a:rPr lang="en-US" sz="2000" dirty="0">
                <a:solidFill>
                  <a:prstClr val="black"/>
                </a:solidFill>
              </a:rPr>
              <a:t> </a:t>
            </a:r>
            <a:r>
              <a:rPr lang="en-US" sz="2000" dirty="0" smtClean="0">
                <a:solidFill>
                  <a:prstClr val="black"/>
                </a:solidFill>
              </a:rPr>
              <a:t>men;</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All former Confederate states must ratify the </a:t>
            </a:r>
            <a:r>
              <a:rPr lang="en-US" sz="2000" dirty="0" smtClean="0">
                <a:solidFill>
                  <a:prstClr val="black"/>
                </a:solidFill>
              </a:rPr>
              <a:t>14</a:t>
            </a:r>
            <a:r>
              <a:rPr lang="en-US" sz="2000" baseline="30000" dirty="0" smtClean="0">
                <a:solidFill>
                  <a:prstClr val="black"/>
                </a:solidFill>
              </a:rPr>
              <a:t>th</a:t>
            </a:r>
            <a:r>
              <a:rPr lang="en-US" sz="2000" dirty="0" smtClean="0">
                <a:solidFill>
                  <a:prstClr val="black"/>
                </a:solidFill>
              </a:rPr>
              <a:t> Amendment.</a:t>
            </a:r>
            <a:endParaRPr lang="en-US" sz="2000" dirty="0">
              <a:solidFill>
                <a:prstClr val="black"/>
              </a:solidFill>
            </a:endParaRPr>
          </a:p>
          <a:p>
            <a:r>
              <a:rPr lang="en-US" dirty="0" smtClean="0">
                <a:solidFill>
                  <a:prstClr val="black"/>
                </a:solidFill>
              </a:rPr>
              <a:t/>
            </a:r>
            <a:br>
              <a:rPr lang="en-US" dirty="0" smtClean="0">
                <a:solidFill>
                  <a:prstClr val="black"/>
                </a:solidFill>
              </a:rPr>
            </a:br>
            <a:endParaRPr lang="en-US" dirty="0">
              <a:solidFill>
                <a:prstClr val="black"/>
              </a:solidFill>
            </a:endParaRPr>
          </a:p>
        </p:txBody>
      </p:sp>
    </p:spTree>
    <p:extLst>
      <p:ext uri="{BB962C8B-B14F-4D97-AF65-F5344CB8AC3E}">
        <p14:creationId xmlns:p14="http://schemas.microsoft.com/office/powerpoint/2010/main" val="13860360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venthgradehistory.wikispaces.com/file/view/map-reconstruction.jpg/154772513/map-reconstruction.jpg"/>
          <p:cNvPicPr>
            <a:picLocks noChangeAspect="1" noChangeArrowheads="1"/>
          </p:cNvPicPr>
          <p:nvPr/>
        </p:nvPicPr>
        <p:blipFill>
          <a:blip r:embed="rId3" cstate="print"/>
          <a:srcRect/>
          <a:stretch>
            <a:fillRect/>
          </a:stretch>
        </p:blipFill>
        <p:spPr bwMode="auto">
          <a:xfrm>
            <a:off x="-376581" y="304800"/>
            <a:ext cx="9497390" cy="6553200"/>
          </a:xfrm>
          <a:prstGeom prst="rect">
            <a:avLst/>
          </a:prstGeom>
          <a:noFill/>
        </p:spPr>
      </p:pic>
    </p:spTree>
    <p:extLst>
      <p:ext uri="{BB962C8B-B14F-4D97-AF65-F5344CB8AC3E}">
        <p14:creationId xmlns:p14="http://schemas.microsoft.com/office/powerpoint/2010/main" val="6539256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jimp.jpg"/>
          <p:cNvPicPr>
            <a:picLocks noChangeAspect="1"/>
          </p:cNvPicPr>
          <p:nvPr/>
        </p:nvPicPr>
        <p:blipFill>
          <a:blip r:embed="rId3" cstate="print"/>
          <a:stretch>
            <a:fillRect/>
          </a:stretch>
        </p:blipFill>
        <p:spPr>
          <a:xfrm>
            <a:off x="686918" y="685800"/>
            <a:ext cx="7565686" cy="5638800"/>
          </a:xfrm>
          <a:prstGeom prst="rect">
            <a:avLst/>
          </a:prstGeom>
        </p:spPr>
      </p:pic>
    </p:spTree>
    <p:extLst>
      <p:ext uri="{BB962C8B-B14F-4D97-AF65-F5344CB8AC3E}">
        <p14:creationId xmlns:p14="http://schemas.microsoft.com/office/powerpoint/2010/main" val="2177856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blackgirlthinking.files.wordpress.com/2008/11/kkk2.jpg"/>
          <p:cNvPicPr>
            <a:picLocks noChangeAspect="1" noChangeArrowheads="1"/>
          </p:cNvPicPr>
          <p:nvPr/>
        </p:nvPicPr>
        <p:blipFill>
          <a:blip r:embed="rId3" cstate="print"/>
          <a:srcRect/>
          <a:stretch>
            <a:fillRect/>
          </a:stretch>
        </p:blipFill>
        <p:spPr bwMode="auto">
          <a:xfrm>
            <a:off x="1085581" y="304800"/>
            <a:ext cx="6903933" cy="5562600"/>
          </a:xfrm>
          <a:prstGeom prst="rect">
            <a:avLst/>
          </a:prstGeom>
          <a:noFill/>
        </p:spPr>
      </p:pic>
    </p:spTree>
    <p:extLst>
      <p:ext uri="{BB962C8B-B14F-4D97-AF65-F5344CB8AC3E}">
        <p14:creationId xmlns:p14="http://schemas.microsoft.com/office/powerpoint/2010/main" val="3240499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ection map 1876.jpg"/>
          <p:cNvPicPr>
            <a:picLocks noChangeAspect="1"/>
          </p:cNvPicPr>
          <p:nvPr/>
        </p:nvPicPr>
        <p:blipFill>
          <a:blip r:embed="rId3" cstate="print"/>
          <a:stretch>
            <a:fillRect/>
          </a:stretch>
        </p:blipFill>
        <p:spPr>
          <a:xfrm>
            <a:off x="76796" y="990600"/>
            <a:ext cx="8990408" cy="4876800"/>
          </a:xfrm>
          <a:prstGeom prst="rect">
            <a:avLst/>
          </a:prstGeom>
        </p:spPr>
      </p:pic>
    </p:spTree>
    <p:extLst>
      <p:ext uri="{BB962C8B-B14F-4D97-AF65-F5344CB8AC3E}">
        <p14:creationId xmlns:p14="http://schemas.microsoft.com/office/powerpoint/2010/main" val="4244425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glogster.com/media/1/4/53/85/4538588.jpg"/>
          <p:cNvPicPr>
            <a:picLocks noChangeAspect="1" noChangeArrowheads="1"/>
          </p:cNvPicPr>
          <p:nvPr/>
        </p:nvPicPr>
        <p:blipFill>
          <a:blip r:embed="rId3" cstate="print"/>
          <a:srcRect/>
          <a:stretch>
            <a:fillRect/>
          </a:stretch>
        </p:blipFill>
        <p:spPr bwMode="auto">
          <a:xfrm>
            <a:off x="1823466" y="122261"/>
            <a:ext cx="5415534" cy="6735739"/>
          </a:xfrm>
          <a:prstGeom prst="rect">
            <a:avLst/>
          </a:prstGeom>
          <a:noFill/>
        </p:spPr>
      </p:pic>
    </p:spTree>
    <p:extLst>
      <p:ext uri="{BB962C8B-B14F-4D97-AF65-F5344CB8AC3E}">
        <p14:creationId xmlns:p14="http://schemas.microsoft.com/office/powerpoint/2010/main" val="40581034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n64.gif"/>
          <p:cNvPicPr>
            <a:picLocks noChangeAspect="1"/>
          </p:cNvPicPr>
          <p:nvPr/>
        </p:nvPicPr>
        <p:blipFill>
          <a:blip r:embed="rId3" cstate="print"/>
          <a:stretch>
            <a:fillRect/>
          </a:stretch>
        </p:blipFill>
        <p:spPr>
          <a:xfrm>
            <a:off x="2743200" y="75122"/>
            <a:ext cx="3657600" cy="6707754"/>
          </a:xfrm>
          <a:prstGeom prst="rect">
            <a:avLst/>
          </a:prstGeom>
        </p:spPr>
      </p:pic>
    </p:spTree>
    <p:extLst>
      <p:ext uri="{BB962C8B-B14F-4D97-AF65-F5344CB8AC3E}">
        <p14:creationId xmlns:p14="http://schemas.microsoft.com/office/powerpoint/2010/main" val="2056217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nmark1850d.jpg"/>
          <p:cNvPicPr>
            <a:picLocks noChangeAspect="1"/>
          </p:cNvPicPr>
          <p:nvPr/>
        </p:nvPicPr>
        <p:blipFill>
          <a:blip r:embed="rId3" cstate="print"/>
          <a:stretch>
            <a:fillRect/>
          </a:stretch>
        </p:blipFill>
        <p:spPr>
          <a:xfrm>
            <a:off x="963706" y="669235"/>
            <a:ext cx="7342094" cy="5426765"/>
          </a:xfrm>
          <a:prstGeom prst="rect">
            <a:avLst/>
          </a:prstGeom>
        </p:spPr>
      </p:pic>
    </p:spTree>
    <p:extLst>
      <p:ext uri="{BB962C8B-B14F-4D97-AF65-F5344CB8AC3E}">
        <p14:creationId xmlns:p14="http://schemas.microsoft.com/office/powerpoint/2010/main" val="9231054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rman_confed.gif"/>
          <p:cNvPicPr>
            <a:picLocks noChangeAspect="1"/>
          </p:cNvPicPr>
          <p:nvPr/>
        </p:nvPicPr>
        <p:blipFill>
          <a:blip r:embed="rId3" cstate="print"/>
          <a:stretch>
            <a:fillRect/>
          </a:stretch>
        </p:blipFill>
        <p:spPr>
          <a:xfrm>
            <a:off x="662112" y="762000"/>
            <a:ext cx="7418759" cy="5638800"/>
          </a:xfrm>
          <a:prstGeom prst="rect">
            <a:avLst/>
          </a:prstGeom>
        </p:spPr>
      </p:pic>
    </p:spTree>
    <p:extLst>
      <p:ext uri="{BB962C8B-B14F-4D97-AF65-F5344CB8AC3E}">
        <p14:creationId xmlns:p14="http://schemas.microsoft.com/office/powerpoint/2010/main" val="2661048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ancoPrussianWarFrontierJuly1870.jpg"/>
          <p:cNvPicPr>
            <a:picLocks noChangeAspect="1"/>
          </p:cNvPicPr>
          <p:nvPr/>
        </p:nvPicPr>
        <p:blipFill>
          <a:blip r:embed="rId3" cstate="print"/>
          <a:stretch>
            <a:fillRect/>
          </a:stretch>
        </p:blipFill>
        <p:spPr>
          <a:xfrm>
            <a:off x="925977" y="685800"/>
            <a:ext cx="6847407" cy="5867400"/>
          </a:xfrm>
          <a:prstGeom prst="rect">
            <a:avLst/>
          </a:prstGeom>
        </p:spPr>
      </p:pic>
    </p:spTree>
    <p:extLst>
      <p:ext uri="{BB962C8B-B14F-4D97-AF65-F5344CB8AC3E}">
        <p14:creationId xmlns:p14="http://schemas.microsoft.com/office/powerpoint/2010/main" val="2510639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64-71.jpg"/>
          <p:cNvPicPr>
            <a:picLocks noChangeAspect="1"/>
          </p:cNvPicPr>
          <p:nvPr/>
        </p:nvPicPr>
        <p:blipFill>
          <a:blip r:embed="rId3" cstate="print"/>
          <a:stretch>
            <a:fillRect/>
          </a:stretch>
        </p:blipFill>
        <p:spPr>
          <a:xfrm>
            <a:off x="1362075" y="809625"/>
            <a:ext cx="6419850" cy="5238750"/>
          </a:xfrm>
          <a:prstGeom prst="rect">
            <a:avLst/>
          </a:prstGeom>
        </p:spPr>
      </p:pic>
    </p:spTree>
    <p:extLst>
      <p:ext uri="{BB962C8B-B14F-4D97-AF65-F5344CB8AC3E}">
        <p14:creationId xmlns:p14="http://schemas.microsoft.com/office/powerpoint/2010/main" val="11987657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rmany1871.GIF"/>
          <p:cNvPicPr>
            <a:picLocks noChangeAspect="1"/>
          </p:cNvPicPr>
          <p:nvPr/>
        </p:nvPicPr>
        <p:blipFill>
          <a:blip r:embed="rId3" cstate="print"/>
          <a:stretch>
            <a:fillRect/>
          </a:stretch>
        </p:blipFill>
        <p:spPr>
          <a:xfrm>
            <a:off x="1395412" y="1162050"/>
            <a:ext cx="6353175" cy="4533900"/>
          </a:xfrm>
          <a:prstGeom prst="rect">
            <a:avLst/>
          </a:prstGeom>
        </p:spPr>
      </p:pic>
    </p:spTree>
    <p:extLst>
      <p:ext uri="{BB962C8B-B14F-4D97-AF65-F5344CB8AC3E}">
        <p14:creationId xmlns:p14="http://schemas.microsoft.com/office/powerpoint/2010/main" val="39608493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Giuseppe Garibaldi portrait2.jpg"/>
          <p:cNvPicPr>
            <a:picLocks noChangeAspect="1" noChangeArrowheads="1"/>
          </p:cNvPicPr>
          <p:nvPr/>
        </p:nvPicPr>
        <p:blipFill>
          <a:blip r:embed="rId3" cstate="print"/>
          <a:srcRect/>
          <a:stretch>
            <a:fillRect/>
          </a:stretch>
        </p:blipFill>
        <p:spPr bwMode="auto">
          <a:xfrm>
            <a:off x="2698624" y="152400"/>
            <a:ext cx="4292346" cy="6553200"/>
          </a:xfrm>
          <a:prstGeom prst="rect">
            <a:avLst/>
          </a:prstGeom>
          <a:noFill/>
        </p:spPr>
      </p:pic>
    </p:spTree>
    <p:extLst>
      <p:ext uri="{BB962C8B-B14F-4D97-AF65-F5344CB8AC3E}">
        <p14:creationId xmlns:p14="http://schemas.microsoft.com/office/powerpoint/2010/main" val="191959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ta.jpg"/>
          <p:cNvPicPr>
            <a:picLocks noChangeAspect="1"/>
          </p:cNvPicPr>
          <p:nvPr/>
        </p:nvPicPr>
        <p:blipFill>
          <a:blip r:embed="rId3" cstate="print"/>
          <a:stretch>
            <a:fillRect/>
          </a:stretch>
        </p:blipFill>
        <p:spPr>
          <a:xfrm>
            <a:off x="2181225" y="571500"/>
            <a:ext cx="4781550" cy="5715000"/>
          </a:xfrm>
          <a:prstGeom prst="rect">
            <a:avLst/>
          </a:prstGeom>
        </p:spPr>
      </p:pic>
    </p:spTree>
    <p:extLst>
      <p:ext uri="{BB962C8B-B14F-4D97-AF65-F5344CB8AC3E}">
        <p14:creationId xmlns:p14="http://schemas.microsoft.com/office/powerpoint/2010/main" val="703829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europe-1871-1914.jpg"/>
          <p:cNvPicPr>
            <a:picLocks noChangeAspect="1"/>
          </p:cNvPicPr>
          <p:nvPr/>
        </p:nvPicPr>
        <p:blipFill>
          <a:blip r:embed="rId3" cstate="print"/>
          <a:stretch>
            <a:fillRect/>
          </a:stretch>
        </p:blipFill>
        <p:spPr>
          <a:xfrm>
            <a:off x="1846967" y="0"/>
            <a:ext cx="5450066" cy="6858000"/>
          </a:xfrm>
          <a:prstGeom prst="rect">
            <a:avLst/>
          </a:prstGeom>
        </p:spPr>
      </p:pic>
    </p:spTree>
    <p:extLst>
      <p:ext uri="{BB962C8B-B14F-4D97-AF65-F5344CB8AC3E}">
        <p14:creationId xmlns:p14="http://schemas.microsoft.com/office/powerpoint/2010/main" val="49826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www.latinworld.com/wp-content/uploads/2009/05/benito_juarez_2.bmp"/>
          <p:cNvPicPr>
            <a:picLocks noChangeAspect="1" noChangeArrowheads="1"/>
          </p:cNvPicPr>
          <p:nvPr/>
        </p:nvPicPr>
        <p:blipFill>
          <a:blip r:embed="rId3" cstate="print"/>
          <a:srcRect/>
          <a:stretch>
            <a:fillRect/>
          </a:stretch>
        </p:blipFill>
        <p:spPr bwMode="auto">
          <a:xfrm>
            <a:off x="1764092" y="55626"/>
            <a:ext cx="5398708" cy="6802374"/>
          </a:xfrm>
          <a:prstGeom prst="rect">
            <a:avLst/>
          </a:prstGeom>
          <a:noFill/>
        </p:spPr>
      </p:pic>
    </p:spTree>
    <p:extLst>
      <p:ext uri="{BB962C8B-B14F-4D97-AF65-F5344CB8AC3E}">
        <p14:creationId xmlns:p14="http://schemas.microsoft.com/office/powerpoint/2010/main" val="11461946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3940</TotalTime>
  <Words>1426</Words>
  <Application>Microsoft Office PowerPoint</Application>
  <PresentationFormat>On-screen Show (4:3)</PresentationFormat>
  <Paragraphs>184</Paragraphs>
  <Slides>52</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59</cp:revision>
  <dcterms:created xsi:type="dcterms:W3CDTF">2011-02-17T23:27:03Z</dcterms:created>
  <dcterms:modified xsi:type="dcterms:W3CDTF">2014-09-13T23:30:13Z</dcterms:modified>
</cp:coreProperties>
</file>