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82" r:id="rId2"/>
    <p:sldId id="283" r:id="rId3"/>
    <p:sldId id="284" r:id="rId4"/>
    <p:sldId id="285" r:id="rId5"/>
    <p:sldId id="292" r:id="rId6"/>
    <p:sldId id="293" r:id="rId7"/>
    <p:sldId id="300" r:id="rId8"/>
    <p:sldId id="294" r:id="rId9"/>
    <p:sldId id="295" r:id="rId10"/>
    <p:sldId id="296" r:id="rId11"/>
    <p:sldId id="297" r:id="rId12"/>
    <p:sldId id="298" r:id="rId13"/>
    <p:sldId id="299" r:id="rId14"/>
    <p:sldId id="334" r:id="rId15"/>
    <p:sldId id="311" r:id="rId16"/>
    <p:sldId id="312" r:id="rId17"/>
    <p:sldId id="313" r:id="rId18"/>
    <p:sldId id="314" r:id="rId19"/>
    <p:sldId id="316" r:id="rId20"/>
    <p:sldId id="317" r:id="rId21"/>
    <p:sldId id="318" r:id="rId22"/>
    <p:sldId id="319" r:id="rId23"/>
    <p:sldId id="320" r:id="rId24"/>
    <p:sldId id="321" r:id="rId25"/>
    <p:sldId id="323" r:id="rId26"/>
    <p:sldId id="324" r:id="rId27"/>
    <p:sldId id="326" r:id="rId28"/>
    <p:sldId id="335" r:id="rId29"/>
    <p:sldId id="336" r:id="rId30"/>
    <p:sldId id="327" r:id="rId31"/>
    <p:sldId id="329" r:id="rId32"/>
    <p:sldId id="330" r:id="rId33"/>
    <p:sldId id="331" r:id="rId34"/>
    <p:sldId id="332" r:id="rId35"/>
    <p:sldId id="267" r:id="rId36"/>
    <p:sldId id="272" r:id="rId37"/>
    <p:sldId id="273" r:id="rId38"/>
    <p:sldId id="276" r:id="rId39"/>
    <p:sldId id="277" r:id="rId40"/>
    <p:sldId id="260" r:id="rId41"/>
    <p:sldId id="274" r:id="rId42"/>
    <p:sldId id="261" r:id="rId43"/>
    <p:sldId id="262" r:id="rId44"/>
    <p:sldId id="27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autoAdjust="0"/>
    <p:restoredTop sz="94660"/>
  </p:normalViewPr>
  <p:slideViewPr>
    <p:cSldViewPr>
      <p:cViewPr varScale="1">
        <p:scale>
          <a:sx n="87" d="100"/>
          <a:sy n="87" d="100"/>
        </p:scale>
        <p:origin x="150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E425A-F8DC-4AEB-8B44-FFE452F1D82C}" type="datetimeFigureOut">
              <a:rPr lang="en-US" smtClean="0"/>
              <a:pPr/>
              <a:t>30-Aug-14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435EA4-9429-49EA-8597-E95EE6319EF7}" type="slidenum">
              <a:rPr lang="en-US" smtClean="0"/>
              <a:pPr/>
              <a:t>‹#›</a:t>
            </a:fld>
            <a:endParaRPr lang="en-US"/>
          </a:p>
        </p:txBody>
      </p:sp>
    </p:spTree>
    <p:extLst>
      <p:ext uri="{BB962C8B-B14F-4D97-AF65-F5344CB8AC3E}">
        <p14:creationId xmlns:p14="http://schemas.microsoft.com/office/powerpoint/2010/main" val="2002040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108626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752274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66349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39689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cromwell</a:t>
            </a:r>
            <a:endParaRPr lang="en-US" dirty="0"/>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69290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william</a:t>
            </a:r>
            <a:endParaRPr lang="en-US" dirty="0"/>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223345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00363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1E47F3-F30B-4577-AC60-61576BD979C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00531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9474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66274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423051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317464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A64F24-ECAF-4E0D-A125-EB27CA9C3F7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595146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120415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02708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669964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45688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156675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a:t>
            </a:r>
            <a:r>
              <a:rPr lang="en-US" dirty="0" err="1" smtClean="0"/>
              <a:t>sarum</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990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dunwich</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623270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195021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200902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75281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040788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104408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Thomas gage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601313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gw</a:t>
            </a:r>
            <a:endParaRPr lang="en-US" dirty="0"/>
          </a:p>
        </p:txBody>
      </p:sp>
      <p:sp>
        <p:nvSpPr>
          <p:cNvPr id="4" name="Slide Number Placeholder 3"/>
          <p:cNvSpPr>
            <a:spLocks noGrp="1"/>
          </p:cNvSpPr>
          <p:nvPr>
            <p:ph type="sldNum" sz="quarter" idx="10"/>
          </p:nvPr>
        </p:nvSpPr>
        <p:spPr/>
        <p:txBody>
          <a:bodyPr/>
          <a:lstStyle/>
          <a:p>
            <a:fld id="{7C435EA4-9429-49EA-8597-E95EE6319EF7}" type="slidenum">
              <a:rPr lang="en-US" smtClean="0"/>
              <a:pPr/>
              <a:t>35</a:t>
            </a:fld>
            <a:endParaRPr lang="en-US"/>
          </a:p>
        </p:txBody>
      </p:sp>
    </p:spTree>
    <p:extLst>
      <p:ext uri="{BB962C8B-B14F-4D97-AF65-F5344CB8AC3E}">
        <p14:creationId xmlns:p14="http://schemas.microsoft.com/office/powerpoint/2010/main" val="3809829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36</a:t>
            </a:fld>
            <a:endParaRPr lang="en-US"/>
          </a:p>
        </p:txBody>
      </p:sp>
    </p:spTree>
    <p:extLst>
      <p:ext uri="{BB962C8B-B14F-4D97-AF65-F5344CB8AC3E}">
        <p14:creationId xmlns:p14="http://schemas.microsoft.com/office/powerpoint/2010/main" val="525080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37</a:t>
            </a:fld>
            <a:endParaRPr lang="en-US"/>
          </a:p>
        </p:txBody>
      </p:sp>
    </p:spTree>
    <p:extLst>
      <p:ext uri="{BB962C8B-B14F-4D97-AF65-F5344CB8AC3E}">
        <p14:creationId xmlns:p14="http://schemas.microsoft.com/office/powerpoint/2010/main" val="1250747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38</a:t>
            </a:fld>
            <a:endParaRPr lang="en-US"/>
          </a:p>
        </p:txBody>
      </p:sp>
    </p:spTree>
    <p:extLst>
      <p:ext uri="{BB962C8B-B14F-4D97-AF65-F5344CB8AC3E}">
        <p14:creationId xmlns:p14="http://schemas.microsoft.com/office/powerpoint/2010/main" val="889136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39</a:t>
            </a:fld>
            <a:endParaRPr lang="en-US"/>
          </a:p>
        </p:txBody>
      </p:sp>
    </p:spTree>
    <p:extLst>
      <p:ext uri="{BB962C8B-B14F-4D97-AF65-F5344CB8AC3E}">
        <p14:creationId xmlns:p14="http://schemas.microsoft.com/office/powerpoint/2010/main" val="3664579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40</a:t>
            </a:fld>
            <a:endParaRPr lang="en-US"/>
          </a:p>
        </p:txBody>
      </p:sp>
    </p:spTree>
    <p:extLst>
      <p:ext uri="{BB962C8B-B14F-4D97-AF65-F5344CB8AC3E}">
        <p14:creationId xmlns:p14="http://schemas.microsoft.com/office/powerpoint/2010/main" val="2115374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41</a:t>
            </a:fld>
            <a:endParaRPr lang="en-US"/>
          </a:p>
        </p:txBody>
      </p:sp>
    </p:spTree>
    <p:extLst>
      <p:ext uri="{BB962C8B-B14F-4D97-AF65-F5344CB8AC3E}">
        <p14:creationId xmlns:p14="http://schemas.microsoft.com/office/powerpoint/2010/main" val="4028714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42</a:t>
            </a:fld>
            <a:endParaRPr lang="en-US"/>
          </a:p>
        </p:txBody>
      </p:sp>
    </p:spTree>
    <p:extLst>
      <p:ext uri="{BB962C8B-B14F-4D97-AF65-F5344CB8AC3E}">
        <p14:creationId xmlns:p14="http://schemas.microsoft.com/office/powerpoint/2010/main" val="4185183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43</a:t>
            </a:fld>
            <a:endParaRPr lang="en-US"/>
          </a:p>
        </p:txBody>
      </p:sp>
    </p:spTree>
    <p:extLst>
      <p:ext uri="{BB962C8B-B14F-4D97-AF65-F5344CB8AC3E}">
        <p14:creationId xmlns:p14="http://schemas.microsoft.com/office/powerpoint/2010/main" val="3553369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C435EA4-9429-49EA-8597-E95EE6319EF7}" type="slidenum">
              <a:rPr lang="en-US" smtClean="0"/>
              <a:pPr/>
              <a:t>44</a:t>
            </a:fld>
            <a:endParaRPr lang="en-US"/>
          </a:p>
        </p:txBody>
      </p:sp>
    </p:spTree>
    <p:extLst>
      <p:ext uri="{BB962C8B-B14F-4D97-AF65-F5344CB8AC3E}">
        <p14:creationId xmlns:p14="http://schemas.microsoft.com/office/powerpoint/2010/main" val="2308803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348E70-E4F6-4A4D-BE45-D546B8B0C070}" type="datetimeFigureOut">
              <a:rPr lang="en-US" smtClean="0"/>
              <a:pPr/>
              <a:t>30-Aug-14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348E70-E4F6-4A4D-BE45-D546B8B0C070}" type="datetimeFigureOut">
              <a:rPr lang="en-US" smtClean="0"/>
              <a:pPr/>
              <a:t>30-Aug-14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348E70-E4F6-4A4D-BE45-D546B8B0C070}" type="datetimeFigureOut">
              <a:rPr lang="en-US" smtClean="0"/>
              <a:pPr/>
              <a:t>30-Aug-14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348E70-E4F6-4A4D-BE45-D546B8B0C070}" type="datetimeFigureOut">
              <a:rPr lang="en-US" smtClean="0"/>
              <a:pPr/>
              <a:t>30-Aug-14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348E70-E4F6-4A4D-BE45-D546B8B0C070}" type="datetimeFigureOut">
              <a:rPr lang="en-US" smtClean="0"/>
              <a:pPr/>
              <a:t>30-Aug-14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348E70-E4F6-4A4D-BE45-D546B8B0C070}" type="datetimeFigureOut">
              <a:rPr lang="en-US" smtClean="0"/>
              <a:pPr/>
              <a:t>30-Aug-14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348E70-E4F6-4A4D-BE45-D546B8B0C070}" type="datetimeFigureOut">
              <a:rPr lang="en-US" smtClean="0"/>
              <a:pPr/>
              <a:t>30-Aug-14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348E70-E4F6-4A4D-BE45-D546B8B0C070}" type="datetimeFigureOut">
              <a:rPr lang="en-US" smtClean="0"/>
              <a:pPr/>
              <a:t>30-Aug-14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348E70-E4F6-4A4D-BE45-D546B8B0C070}" type="datetimeFigureOut">
              <a:rPr lang="en-US" smtClean="0"/>
              <a:pPr/>
              <a:t>30-Aug-14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348E70-E4F6-4A4D-BE45-D546B8B0C070}" type="datetimeFigureOut">
              <a:rPr lang="en-US" smtClean="0"/>
              <a:pPr/>
              <a:t>30-Aug-14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348E70-E4F6-4A4D-BE45-D546B8B0C070}" type="datetimeFigureOut">
              <a:rPr lang="en-US" smtClean="0"/>
              <a:pPr/>
              <a:t>30-Aug-14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DB7C21-9099-4A1A-AE7B-4C8D51B408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48E70-E4F6-4A4D-BE45-D546B8B0C070}" type="datetimeFigureOut">
              <a:rPr lang="en-US" smtClean="0"/>
              <a:pPr/>
              <a:t>30-Aug-14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B7C21-9099-4A1A-AE7B-4C8D51B408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hyperlink" Target="http://www.theamericanrevolution.org/battles/bat_fwas.asp" TargetMode="External"/><Relationship Id="rId13" Type="http://schemas.openxmlformats.org/officeDocument/2006/relationships/hyperlink" Target="http://www.theamericanrevolution.org/battles/bat_monm.asp" TargetMode="External"/><Relationship Id="rId18" Type="http://schemas.openxmlformats.org/officeDocument/2006/relationships/hyperlink" Target="http://www.theamericanrevolution.org/battles/bat_cowp.asp" TargetMode="External"/><Relationship Id="rId3" Type="http://schemas.openxmlformats.org/officeDocument/2006/relationships/hyperlink" Target="http://www.theamericanrevolution.org/battles/bat_lex.asp" TargetMode="External"/><Relationship Id="rId21" Type="http://schemas.openxmlformats.org/officeDocument/2006/relationships/hyperlink" Target="http://www.theamericanrevolution.org/battles/bat_york.asp" TargetMode="External"/><Relationship Id="rId7" Type="http://schemas.openxmlformats.org/officeDocument/2006/relationships/hyperlink" Target="http://www.theamericanrevolution.org/battles/bat_wpla.asp" TargetMode="External"/><Relationship Id="rId12" Type="http://schemas.openxmlformats.org/officeDocument/2006/relationships/hyperlink" Target="http://www.theamericanrevolution.org/battles/bat_sara.asp" TargetMode="External"/><Relationship Id="rId17" Type="http://schemas.openxmlformats.org/officeDocument/2006/relationships/hyperlink" Target="http://www.theamericanrevolution.org/battles/bat_kmtn.asp" TargetMode="External"/><Relationship Id="rId2" Type="http://schemas.openxmlformats.org/officeDocument/2006/relationships/notesSlide" Target="../notesSlides/notesSlide35.xml"/><Relationship Id="rId16" Type="http://schemas.openxmlformats.org/officeDocument/2006/relationships/hyperlink" Target="http://www.theamericanrevolution.org/battles/bat_camd.asp" TargetMode="External"/><Relationship Id="rId20" Type="http://schemas.openxmlformats.org/officeDocument/2006/relationships/hyperlink" Target="http://www.theamericanrevolution.org/battles/bat_espr.asp" TargetMode="External"/><Relationship Id="rId1" Type="http://schemas.openxmlformats.org/officeDocument/2006/relationships/slideLayout" Target="../slideLayouts/slideLayout7.xml"/><Relationship Id="rId6" Type="http://schemas.openxmlformats.org/officeDocument/2006/relationships/hyperlink" Target="http://www.theamericanrevolution.org/battles/bat_lisl.asp" TargetMode="External"/><Relationship Id="rId11" Type="http://schemas.openxmlformats.org/officeDocument/2006/relationships/hyperlink" Target="http://www.theamericanrevolution.org/battles/bat_gtwn.asp" TargetMode="External"/><Relationship Id="rId5" Type="http://schemas.openxmlformats.org/officeDocument/2006/relationships/hyperlink" Target="http://www.theamericanrevolution.org/battles/bat_queb.asp" TargetMode="External"/><Relationship Id="rId15" Type="http://schemas.openxmlformats.org/officeDocument/2006/relationships/hyperlink" Target="http://www.theamericanrevolution.org/battles/bat_char.asp" TargetMode="External"/><Relationship Id="rId10" Type="http://schemas.openxmlformats.org/officeDocument/2006/relationships/hyperlink" Target="http://www.theamericanrevolution.org/battles/bat_prtn.asp" TargetMode="External"/><Relationship Id="rId19" Type="http://schemas.openxmlformats.org/officeDocument/2006/relationships/hyperlink" Target="http://www.theamericanrevolution.org/battles/bat_guil.asp" TargetMode="External"/><Relationship Id="rId4" Type="http://schemas.openxmlformats.org/officeDocument/2006/relationships/hyperlink" Target="http://www.theamericanrevolution.org/battles/bat_bhil.asp" TargetMode="External"/><Relationship Id="rId9" Type="http://schemas.openxmlformats.org/officeDocument/2006/relationships/hyperlink" Target="http://www.theamericanrevolution.org/battles/bat_tren.asp" TargetMode="External"/><Relationship Id="rId14" Type="http://schemas.openxmlformats.org/officeDocument/2006/relationships/hyperlink" Target="http://www.theamericanrevolution.org/battles/bat_sava.asp"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uncp.edu/home/rwb/Holy_roman_Empire_Map1.jpg"/>
          <p:cNvPicPr>
            <a:picLocks noChangeAspect="1" noChangeArrowheads="1"/>
          </p:cNvPicPr>
          <p:nvPr/>
        </p:nvPicPr>
        <p:blipFill>
          <a:blip r:embed="rId3" cstate="print"/>
          <a:srcRect/>
          <a:stretch>
            <a:fillRect/>
          </a:stretch>
        </p:blipFill>
        <p:spPr bwMode="auto">
          <a:xfrm>
            <a:off x="1981200" y="50800"/>
            <a:ext cx="5181600" cy="6908800"/>
          </a:xfrm>
          <a:prstGeom prst="rect">
            <a:avLst/>
          </a:prstGeom>
          <a:noFill/>
        </p:spPr>
      </p:pic>
    </p:spTree>
    <p:extLst>
      <p:ext uri="{BB962C8B-B14F-4D97-AF65-F5344CB8AC3E}">
        <p14:creationId xmlns:p14="http://schemas.microsoft.com/office/powerpoint/2010/main" val="606634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lesVEmpire2Sm.JPG"/>
          <p:cNvPicPr>
            <a:picLocks noChangeAspect="1"/>
          </p:cNvPicPr>
          <p:nvPr/>
        </p:nvPicPr>
        <p:blipFill>
          <a:blip r:embed="rId3" cstate="print"/>
          <a:stretch>
            <a:fillRect/>
          </a:stretch>
        </p:blipFill>
        <p:spPr>
          <a:xfrm>
            <a:off x="685800" y="181966"/>
            <a:ext cx="7924799" cy="6371538"/>
          </a:xfrm>
          <a:prstGeom prst="rect">
            <a:avLst/>
          </a:prstGeom>
        </p:spPr>
      </p:pic>
    </p:spTree>
    <p:extLst>
      <p:ext uri="{BB962C8B-B14F-4D97-AF65-F5344CB8AC3E}">
        <p14:creationId xmlns:p14="http://schemas.microsoft.com/office/powerpoint/2010/main" val="33031799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bsburg_Map_1547b.jpg"/>
          <p:cNvPicPr>
            <a:picLocks noChangeAspect="1"/>
          </p:cNvPicPr>
          <p:nvPr/>
        </p:nvPicPr>
        <p:blipFill>
          <a:blip r:embed="rId3" cstate="print"/>
          <a:stretch>
            <a:fillRect/>
          </a:stretch>
        </p:blipFill>
        <p:spPr>
          <a:xfrm>
            <a:off x="40136" y="584630"/>
            <a:ext cx="9103864" cy="5663770"/>
          </a:xfrm>
          <a:prstGeom prst="rect">
            <a:avLst/>
          </a:prstGeom>
        </p:spPr>
      </p:pic>
    </p:spTree>
    <p:extLst>
      <p:ext uri="{BB962C8B-B14F-4D97-AF65-F5344CB8AC3E}">
        <p14:creationId xmlns:p14="http://schemas.microsoft.com/office/powerpoint/2010/main" val="2371358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emersonkent.com/images/spanish_armada_map.gif"/>
          <p:cNvPicPr>
            <a:picLocks noChangeAspect="1" noChangeArrowheads="1"/>
          </p:cNvPicPr>
          <p:nvPr/>
        </p:nvPicPr>
        <p:blipFill>
          <a:blip r:embed="rId3" cstate="print"/>
          <a:srcRect/>
          <a:stretch>
            <a:fillRect/>
          </a:stretch>
        </p:blipFill>
        <p:spPr bwMode="auto">
          <a:xfrm>
            <a:off x="3276600" y="0"/>
            <a:ext cx="3009900" cy="6619876"/>
          </a:xfrm>
          <a:prstGeom prst="rect">
            <a:avLst/>
          </a:prstGeom>
          <a:noFill/>
        </p:spPr>
      </p:pic>
    </p:spTree>
    <p:extLst>
      <p:ext uri="{BB962C8B-B14F-4D97-AF65-F5344CB8AC3E}">
        <p14:creationId xmlns:p14="http://schemas.microsoft.com/office/powerpoint/2010/main" val="2841062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myartprints.com/kunst/gaspar_de_crayer/oliver_cromwell_1599_1658_hi.jpg"/>
          <p:cNvPicPr>
            <a:picLocks noChangeAspect="1" noChangeArrowheads="1"/>
          </p:cNvPicPr>
          <p:nvPr/>
        </p:nvPicPr>
        <p:blipFill>
          <a:blip r:embed="rId3" cstate="print"/>
          <a:srcRect/>
          <a:stretch>
            <a:fillRect/>
          </a:stretch>
        </p:blipFill>
        <p:spPr bwMode="auto">
          <a:xfrm>
            <a:off x="2514600" y="609600"/>
            <a:ext cx="4286250" cy="4962526"/>
          </a:xfrm>
          <a:prstGeom prst="rect">
            <a:avLst/>
          </a:prstGeom>
          <a:noFill/>
        </p:spPr>
      </p:pic>
    </p:spTree>
    <p:extLst>
      <p:ext uri="{BB962C8B-B14F-4D97-AF65-F5344CB8AC3E}">
        <p14:creationId xmlns:p14="http://schemas.microsoft.com/office/powerpoint/2010/main" val="1649624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File:King William III of England, (1650-1702).jpg"/>
          <p:cNvPicPr>
            <a:picLocks noChangeAspect="1" noChangeArrowheads="1"/>
          </p:cNvPicPr>
          <p:nvPr/>
        </p:nvPicPr>
        <p:blipFill>
          <a:blip r:embed="rId3" cstate="print"/>
          <a:srcRect/>
          <a:stretch>
            <a:fillRect/>
          </a:stretch>
        </p:blipFill>
        <p:spPr bwMode="auto">
          <a:xfrm>
            <a:off x="2743200" y="228600"/>
            <a:ext cx="4495800" cy="5715000"/>
          </a:xfrm>
          <a:prstGeom prst="rect">
            <a:avLst/>
          </a:prstGeom>
          <a:noFill/>
        </p:spPr>
      </p:pic>
    </p:spTree>
    <p:extLst>
      <p:ext uri="{BB962C8B-B14F-4D97-AF65-F5344CB8AC3E}">
        <p14:creationId xmlns:p14="http://schemas.microsoft.com/office/powerpoint/2010/main" val="216159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my sizes.GIF"/>
          <p:cNvPicPr>
            <a:picLocks noChangeAspect="1"/>
          </p:cNvPicPr>
          <p:nvPr/>
        </p:nvPicPr>
        <p:blipFill>
          <a:blip r:embed="rId3" cstate="print"/>
          <a:stretch>
            <a:fillRect/>
          </a:stretch>
        </p:blipFill>
        <p:spPr>
          <a:xfrm>
            <a:off x="0" y="990600"/>
            <a:ext cx="9144000" cy="3886199"/>
          </a:xfrm>
          <a:prstGeom prst="rect">
            <a:avLst/>
          </a:prstGeom>
        </p:spPr>
      </p:pic>
    </p:spTree>
    <p:extLst>
      <p:ext uri="{BB962C8B-B14F-4D97-AF65-F5344CB8AC3E}">
        <p14:creationId xmlns:p14="http://schemas.microsoft.com/office/powerpoint/2010/main" val="3319389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trecht map.jpg"/>
          <p:cNvPicPr>
            <a:picLocks noChangeAspect="1"/>
          </p:cNvPicPr>
          <p:nvPr/>
        </p:nvPicPr>
        <p:blipFill>
          <a:blip r:embed="rId3" cstate="print"/>
          <a:stretch>
            <a:fillRect/>
          </a:stretch>
        </p:blipFill>
        <p:spPr>
          <a:xfrm>
            <a:off x="303647" y="0"/>
            <a:ext cx="8598415" cy="6858000"/>
          </a:xfrm>
          <a:prstGeom prst="rect">
            <a:avLst/>
          </a:prstGeom>
        </p:spPr>
      </p:pic>
    </p:spTree>
    <p:extLst>
      <p:ext uri="{BB962C8B-B14F-4D97-AF65-F5344CB8AC3E}">
        <p14:creationId xmlns:p14="http://schemas.microsoft.com/office/powerpoint/2010/main" val="11720724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ttomanEmpire1550.jpg"/>
          <p:cNvPicPr>
            <a:picLocks noChangeAspect="1"/>
          </p:cNvPicPr>
          <p:nvPr/>
        </p:nvPicPr>
        <p:blipFill>
          <a:blip r:embed="rId3" cstate="print"/>
          <a:stretch>
            <a:fillRect/>
          </a:stretch>
        </p:blipFill>
        <p:spPr>
          <a:xfrm>
            <a:off x="112785" y="0"/>
            <a:ext cx="8918430" cy="6858000"/>
          </a:xfrm>
          <a:prstGeom prst="rect">
            <a:avLst/>
          </a:prstGeom>
        </p:spPr>
      </p:pic>
    </p:spTree>
    <p:extLst>
      <p:ext uri="{BB962C8B-B14F-4D97-AF65-F5344CB8AC3E}">
        <p14:creationId xmlns:p14="http://schemas.microsoft.com/office/powerpoint/2010/main" val="540562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wien-vienna.at/images4/tuerkenbelagerung72.jpg"/>
          <p:cNvPicPr>
            <a:picLocks noChangeAspect="1" noChangeArrowheads="1"/>
          </p:cNvPicPr>
          <p:nvPr/>
        </p:nvPicPr>
        <p:blipFill>
          <a:blip r:embed="rId3" cstate="print"/>
          <a:srcRect/>
          <a:stretch>
            <a:fillRect/>
          </a:stretch>
        </p:blipFill>
        <p:spPr bwMode="auto">
          <a:xfrm>
            <a:off x="287114" y="533400"/>
            <a:ext cx="8660942" cy="5105400"/>
          </a:xfrm>
          <a:prstGeom prst="rect">
            <a:avLst/>
          </a:prstGeom>
          <a:noFill/>
        </p:spPr>
      </p:pic>
    </p:spTree>
    <p:extLst>
      <p:ext uri="{BB962C8B-B14F-4D97-AF65-F5344CB8AC3E}">
        <p14:creationId xmlns:p14="http://schemas.microsoft.com/office/powerpoint/2010/main" val="1734966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ttoman_expansion_map.gif"/>
          <p:cNvPicPr>
            <a:picLocks noChangeAspect="1"/>
          </p:cNvPicPr>
          <p:nvPr/>
        </p:nvPicPr>
        <p:blipFill>
          <a:blip r:embed="rId3" cstate="print"/>
          <a:stretch>
            <a:fillRect/>
          </a:stretch>
        </p:blipFill>
        <p:spPr>
          <a:xfrm>
            <a:off x="-14035" y="228600"/>
            <a:ext cx="9065415" cy="6477000"/>
          </a:xfrm>
          <a:prstGeom prst="rect">
            <a:avLst/>
          </a:prstGeom>
        </p:spPr>
      </p:pic>
    </p:spTree>
    <p:extLst>
      <p:ext uri="{BB962C8B-B14F-4D97-AF65-F5344CB8AC3E}">
        <p14:creationId xmlns:p14="http://schemas.microsoft.com/office/powerpoint/2010/main" val="1127309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ttoman_advance_1451.jpg"/>
          <p:cNvPicPr>
            <a:picLocks noChangeAspect="1"/>
          </p:cNvPicPr>
          <p:nvPr/>
        </p:nvPicPr>
        <p:blipFill>
          <a:blip r:embed="rId3" cstate="print"/>
          <a:stretch>
            <a:fillRect/>
          </a:stretch>
        </p:blipFill>
        <p:spPr>
          <a:xfrm>
            <a:off x="24664" y="0"/>
            <a:ext cx="9094672" cy="6858000"/>
          </a:xfrm>
          <a:prstGeom prst="rect">
            <a:avLst/>
          </a:prstGeom>
        </p:spPr>
      </p:pic>
    </p:spTree>
    <p:extLst>
      <p:ext uri="{BB962C8B-B14F-4D97-AF65-F5344CB8AC3E}">
        <p14:creationId xmlns:p14="http://schemas.microsoft.com/office/powerpoint/2010/main" val="22036728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land parts.gif"/>
          <p:cNvPicPr>
            <a:picLocks noChangeAspect="1"/>
          </p:cNvPicPr>
          <p:nvPr/>
        </p:nvPicPr>
        <p:blipFill>
          <a:blip r:embed="rId3" cstate="print"/>
          <a:stretch>
            <a:fillRect/>
          </a:stretch>
        </p:blipFill>
        <p:spPr>
          <a:xfrm>
            <a:off x="192100" y="152400"/>
            <a:ext cx="8565136" cy="6705600"/>
          </a:xfrm>
          <a:prstGeom prst="rect">
            <a:avLst/>
          </a:prstGeom>
        </p:spPr>
      </p:pic>
    </p:spTree>
    <p:extLst>
      <p:ext uri="{BB962C8B-B14F-4D97-AF65-F5344CB8AC3E}">
        <p14:creationId xmlns:p14="http://schemas.microsoft.com/office/powerpoint/2010/main" val="1715719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ailer.fsu.edu/~njumonvi/montesquieu%201.jpg"/>
          <p:cNvPicPr>
            <a:picLocks noChangeAspect="1" noChangeArrowheads="1"/>
          </p:cNvPicPr>
          <p:nvPr/>
        </p:nvPicPr>
        <p:blipFill>
          <a:blip r:embed="rId3" cstate="print"/>
          <a:srcRect/>
          <a:stretch>
            <a:fillRect/>
          </a:stretch>
        </p:blipFill>
        <p:spPr bwMode="auto">
          <a:xfrm>
            <a:off x="2057400" y="0"/>
            <a:ext cx="5029200" cy="6626621"/>
          </a:xfrm>
          <a:prstGeom prst="rect">
            <a:avLst/>
          </a:prstGeom>
          <a:noFill/>
        </p:spPr>
      </p:pic>
    </p:spTree>
    <p:extLst>
      <p:ext uri="{BB962C8B-B14F-4D97-AF65-F5344CB8AC3E}">
        <p14:creationId xmlns:p14="http://schemas.microsoft.com/office/powerpoint/2010/main" val="222378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200"/>
            <a:ext cx="5676900" cy="7222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8203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apexaminer.com/images/benjamin_franklin.jpg"/>
          <p:cNvPicPr>
            <a:picLocks noChangeAspect="1" noChangeArrowheads="1"/>
          </p:cNvPicPr>
          <p:nvPr/>
        </p:nvPicPr>
        <p:blipFill>
          <a:blip r:embed="rId3" cstate="print"/>
          <a:srcRect/>
          <a:stretch>
            <a:fillRect/>
          </a:stretch>
        </p:blipFill>
        <p:spPr bwMode="auto">
          <a:xfrm>
            <a:off x="1772285" y="786"/>
            <a:ext cx="5542915" cy="6857214"/>
          </a:xfrm>
          <a:prstGeom prst="rect">
            <a:avLst/>
          </a:prstGeom>
          <a:noFill/>
        </p:spPr>
      </p:pic>
    </p:spTree>
    <p:extLst>
      <p:ext uri="{BB962C8B-B14F-4D97-AF65-F5344CB8AC3E}">
        <p14:creationId xmlns:p14="http://schemas.microsoft.com/office/powerpoint/2010/main" val="4206978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cweb4.loc.gov/ammem/collections/continental/images/photo01.jpg"/>
          <p:cNvPicPr>
            <a:picLocks noChangeAspect="1" noChangeArrowheads="1"/>
          </p:cNvPicPr>
          <p:nvPr/>
        </p:nvPicPr>
        <p:blipFill>
          <a:blip r:embed="rId3" cstate="print"/>
          <a:srcRect/>
          <a:stretch>
            <a:fillRect/>
          </a:stretch>
        </p:blipFill>
        <p:spPr bwMode="auto">
          <a:xfrm>
            <a:off x="482600" y="533400"/>
            <a:ext cx="8661400" cy="6002144"/>
          </a:xfrm>
          <a:prstGeom prst="rect">
            <a:avLst/>
          </a:prstGeom>
          <a:noFill/>
        </p:spPr>
      </p:pic>
    </p:spTree>
    <p:extLst>
      <p:ext uri="{BB962C8B-B14F-4D97-AF65-F5344CB8AC3E}">
        <p14:creationId xmlns:p14="http://schemas.microsoft.com/office/powerpoint/2010/main" val="4175355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7315200" cy="6186309"/>
          </a:xfrm>
          <a:prstGeom prst="rect">
            <a:avLst/>
          </a:prstGeom>
          <a:noFill/>
        </p:spPr>
        <p:txBody>
          <a:bodyPr wrap="square" rtlCol="0">
            <a:spAutoFit/>
          </a:bodyPr>
          <a:lstStyle/>
          <a:p>
            <a:pPr algn="ctr"/>
            <a:r>
              <a:rPr lang="en-US" b="1" dirty="0">
                <a:solidFill>
                  <a:prstClr val="black"/>
                </a:solidFill>
              </a:rPr>
              <a:t>Albany Plan of Union</a:t>
            </a:r>
          </a:p>
          <a:p>
            <a:r>
              <a:rPr lang="en-US" dirty="0">
                <a:solidFill>
                  <a:prstClr val="black"/>
                </a:solidFill>
              </a:rPr>
              <a:t>It is proposed that humble application be made for an act of Parliament of Great Britain, by virtue of which one general government may be formed in America, including all the said colonies, within and under which government each colony may retain its present constitution, except in the particulars wherein a change may be directed by the said act, as hereafter follows</a:t>
            </a:r>
            <a:r>
              <a:rPr lang="en-US" dirty="0" smtClean="0">
                <a:solidFill>
                  <a:prstClr val="black"/>
                </a:solidFill>
              </a:rPr>
              <a:t>.</a:t>
            </a:r>
          </a:p>
          <a:p>
            <a:endParaRPr lang="en-US" dirty="0">
              <a:solidFill>
                <a:prstClr val="black"/>
              </a:solidFill>
            </a:endParaRPr>
          </a:p>
          <a:p>
            <a:r>
              <a:rPr lang="en-US" dirty="0">
                <a:solidFill>
                  <a:prstClr val="black"/>
                </a:solidFill>
              </a:rPr>
              <a:t>1. That the said general government be administered by a President-General, to be appointed and supported by the crown; and a Grand Council, to be chosen by the representatives of the people of the several Colonies met in their respective assemblies.</a:t>
            </a:r>
          </a:p>
          <a:p>
            <a:r>
              <a:rPr lang="en-US" dirty="0">
                <a:solidFill>
                  <a:prstClr val="black"/>
                </a:solidFill>
              </a:rPr>
              <a:t>2. That within -- months after the passing such act, the House of Representatives that happen to be sitting within that time, or that shall be especially for that purpose convened, may and shall choose members for the Grand </a:t>
            </a:r>
            <a:r>
              <a:rPr lang="en-US" dirty="0" smtClean="0">
                <a:solidFill>
                  <a:prstClr val="black"/>
                </a:solidFill>
              </a:rPr>
              <a:t>Council . . .</a:t>
            </a:r>
          </a:p>
          <a:p>
            <a:r>
              <a:rPr lang="en-US" dirty="0" smtClean="0">
                <a:solidFill>
                  <a:prstClr val="black"/>
                </a:solidFill>
              </a:rPr>
              <a:t>16</a:t>
            </a:r>
            <a:r>
              <a:rPr lang="en-US" dirty="0">
                <a:solidFill>
                  <a:prstClr val="black"/>
                </a:solidFill>
              </a:rPr>
              <a:t>. </a:t>
            </a:r>
            <a:r>
              <a:rPr lang="en-US" b="1" dirty="0">
                <a:solidFill>
                  <a:srgbClr val="FF0000"/>
                </a:solidFill>
              </a:rPr>
              <a:t>That for these </a:t>
            </a:r>
            <a:r>
              <a:rPr lang="en-US" b="1" dirty="0" smtClean="0">
                <a:solidFill>
                  <a:srgbClr val="FF0000"/>
                </a:solidFill>
              </a:rPr>
              <a:t>[SECURITY] purposes </a:t>
            </a:r>
            <a:r>
              <a:rPr lang="en-US" b="1" dirty="0">
                <a:solidFill>
                  <a:srgbClr val="FF0000"/>
                </a:solidFill>
              </a:rPr>
              <a:t>they have power to make laws, and lay and levy such general duties, imposts, or taxes, as to them shall appear most equal and just (considering the ability and other circumstances of the inhabitants in the several Colonies</a:t>
            </a:r>
            <a:r>
              <a:rPr lang="en-US" dirty="0">
                <a:solidFill>
                  <a:prstClr val="black"/>
                </a:solidFill>
              </a:rPr>
              <a:t>), and such as may be collected with the least inconvenience to the people; rather discouraging luxury, than loading industry with unnecessary burdens.</a:t>
            </a:r>
          </a:p>
          <a:p>
            <a:endParaRPr lang="en-US" dirty="0">
              <a:solidFill>
                <a:prstClr val="black"/>
              </a:solidFill>
            </a:endParaRPr>
          </a:p>
        </p:txBody>
      </p:sp>
    </p:spTree>
    <p:extLst>
      <p:ext uri="{BB962C8B-B14F-4D97-AF65-F5344CB8AC3E}">
        <p14:creationId xmlns:p14="http://schemas.microsoft.com/office/powerpoint/2010/main" val="2294884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emory.loc.gov/intldl/fiahtml/images/Treaty1763_2_en.jpg"/>
          <p:cNvPicPr>
            <a:picLocks noChangeAspect="1" noChangeArrowheads="1"/>
          </p:cNvPicPr>
          <p:nvPr/>
        </p:nvPicPr>
        <p:blipFill>
          <a:blip r:embed="rId3" cstate="print"/>
          <a:srcRect/>
          <a:stretch>
            <a:fillRect/>
          </a:stretch>
        </p:blipFill>
        <p:spPr bwMode="auto">
          <a:xfrm>
            <a:off x="5410200" y="914400"/>
            <a:ext cx="3371850" cy="4371975"/>
          </a:xfrm>
          <a:prstGeom prst="rect">
            <a:avLst/>
          </a:prstGeom>
          <a:noFill/>
        </p:spPr>
      </p:pic>
      <p:pic>
        <p:nvPicPr>
          <p:cNvPr id="41988" name="Picture 4" descr="http://t2.gstatic.com/images?q=tbn:ANd9GcTetWTjM3K12xCkyZ-AzWTmZGhxbGWc7EC1fsMOHcN333cg0BW4nA"/>
          <p:cNvPicPr>
            <a:picLocks noChangeAspect="1" noChangeArrowheads="1"/>
          </p:cNvPicPr>
          <p:nvPr/>
        </p:nvPicPr>
        <p:blipFill>
          <a:blip r:embed="rId4" cstate="print"/>
          <a:srcRect/>
          <a:stretch>
            <a:fillRect/>
          </a:stretch>
        </p:blipFill>
        <p:spPr bwMode="auto">
          <a:xfrm>
            <a:off x="1288901" y="909494"/>
            <a:ext cx="3435499" cy="4424506"/>
          </a:xfrm>
          <a:prstGeom prst="rect">
            <a:avLst/>
          </a:prstGeom>
          <a:noFill/>
        </p:spPr>
      </p:pic>
    </p:spTree>
    <p:extLst>
      <p:ext uri="{BB962C8B-B14F-4D97-AF65-F5344CB8AC3E}">
        <p14:creationId xmlns:p14="http://schemas.microsoft.com/office/powerpoint/2010/main" val="3041218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ile:Map of territorial growth 1775.jpg"/>
          <p:cNvPicPr>
            <a:picLocks noChangeAspect="1" noChangeArrowheads="1"/>
          </p:cNvPicPr>
          <p:nvPr/>
        </p:nvPicPr>
        <p:blipFill>
          <a:blip r:embed="rId3" cstate="print"/>
          <a:srcRect/>
          <a:stretch>
            <a:fillRect/>
          </a:stretch>
        </p:blipFill>
        <p:spPr bwMode="auto">
          <a:xfrm>
            <a:off x="2135505" y="-120445"/>
            <a:ext cx="5408295" cy="6978445"/>
          </a:xfrm>
          <a:prstGeom prst="rect">
            <a:avLst/>
          </a:prstGeom>
          <a:noFill/>
        </p:spPr>
      </p:pic>
    </p:spTree>
    <p:extLst>
      <p:ext uri="{BB962C8B-B14F-4D97-AF65-F5344CB8AC3E}">
        <p14:creationId xmlns:p14="http://schemas.microsoft.com/office/powerpoint/2010/main" val="251483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4843406" cy="339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224505"/>
            <a:ext cx="5169354" cy="3623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6910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457200"/>
            <a:ext cx="8663312" cy="617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7069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Ac.oldsarum.jpg"/>
          <p:cNvPicPr>
            <a:picLocks noChangeAspect="1" noChangeArrowheads="1"/>
          </p:cNvPicPr>
          <p:nvPr/>
        </p:nvPicPr>
        <p:blipFill>
          <a:blip r:embed="rId3" cstate="print"/>
          <a:srcRect/>
          <a:stretch>
            <a:fillRect/>
          </a:stretch>
        </p:blipFill>
        <p:spPr bwMode="auto">
          <a:xfrm>
            <a:off x="381000" y="533400"/>
            <a:ext cx="8646895" cy="5656616"/>
          </a:xfrm>
          <a:prstGeom prst="rect">
            <a:avLst/>
          </a:prstGeom>
          <a:noFill/>
        </p:spPr>
      </p:pic>
    </p:spTree>
    <p:extLst>
      <p:ext uri="{BB962C8B-B14F-4D97-AF65-F5344CB8AC3E}">
        <p14:creationId xmlns:p14="http://schemas.microsoft.com/office/powerpoint/2010/main" val="713614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370036" y="609600"/>
            <a:ext cx="8644040" cy="5486400"/>
          </a:xfrm>
          <a:prstGeom prst="rect">
            <a:avLst/>
          </a:prstGeom>
          <a:noFill/>
          <a:ln w="9525">
            <a:noFill/>
            <a:miter lim="800000"/>
            <a:headEnd/>
            <a:tailEnd/>
          </a:ln>
        </p:spPr>
      </p:pic>
    </p:spTree>
    <p:extLst>
      <p:ext uri="{BB962C8B-B14F-4D97-AF65-F5344CB8AC3E}">
        <p14:creationId xmlns:p14="http://schemas.microsoft.com/office/powerpoint/2010/main" val="374317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elec-intro.com/EX/05-14-08/stamp.jpg"/>
          <p:cNvPicPr>
            <a:picLocks noChangeAspect="1" noChangeArrowheads="1"/>
          </p:cNvPicPr>
          <p:nvPr/>
        </p:nvPicPr>
        <p:blipFill>
          <a:blip r:embed="rId3" cstate="print"/>
          <a:srcRect/>
          <a:stretch>
            <a:fillRect/>
          </a:stretch>
        </p:blipFill>
        <p:spPr bwMode="auto">
          <a:xfrm>
            <a:off x="2032581" y="196516"/>
            <a:ext cx="5587419" cy="6432884"/>
          </a:xfrm>
          <a:prstGeom prst="rect">
            <a:avLst/>
          </a:prstGeom>
          <a:noFill/>
        </p:spPr>
      </p:pic>
    </p:spTree>
    <p:extLst>
      <p:ext uri="{BB962C8B-B14F-4D97-AF65-F5344CB8AC3E}">
        <p14:creationId xmlns:p14="http://schemas.microsoft.com/office/powerpoint/2010/main" val="2902916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391400" cy="5632311"/>
          </a:xfrm>
          <a:prstGeom prst="rect">
            <a:avLst/>
          </a:prstGeom>
          <a:noFill/>
        </p:spPr>
        <p:txBody>
          <a:bodyPr wrap="square" rtlCol="0">
            <a:spAutoFit/>
          </a:bodyPr>
          <a:lstStyle/>
          <a:p>
            <a:pPr algn="ctr"/>
            <a:r>
              <a:rPr lang="en-US" b="1" dirty="0">
                <a:solidFill>
                  <a:prstClr val="black"/>
                </a:solidFill>
              </a:rPr>
              <a:t>Great Britain : Parliament - The Declaratory Act; March 18, 1766</a:t>
            </a:r>
          </a:p>
          <a:p>
            <a:endParaRPr lang="en-US" dirty="0" smtClean="0">
              <a:solidFill>
                <a:prstClr val="black"/>
              </a:solidFill>
            </a:endParaRPr>
          </a:p>
          <a:p>
            <a:r>
              <a:rPr lang="en-US" dirty="0" smtClean="0">
                <a:solidFill>
                  <a:prstClr val="black"/>
                </a:solidFill>
              </a:rPr>
              <a:t>An </a:t>
            </a:r>
            <a:r>
              <a:rPr lang="en-US" dirty="0">
                <a:solidFill>
                  <a:prstClr val="black"/>
                </a:solidFill>
              </a:rPr>
              <a:t>act for the better securing the dependency of his majesty's dominions in America upon the crown and parliament of Great Britain.</a:t>
            </a:r>
          </a:p>
          <a:p>
            <a:endParaRPr lang="en-US" dirty="0" smtClean="0">
              <a:solidFill>
                <a:prstClr val="black"/>
              </a:solidFill>
            </a:endParaRPr>
          </a:p>
          <a:p>
            <a:r>
              <a:rPr lang="en-US" dirty="0" smtClean="0">
                <a:solidFill>
                  <a:prstClr val="black"/>
                </a:solidFill>
              </a:rPr>
              <a:t>Whereas </a:t>
            </a:r>
            <a:r>
              <a:rPr lang="en-US" dirty="0">
                <a:solidFill>
                  <a:prstClr val="black"/>
                </a:solidFill>
              </a:rPr>
              <a:t>several of the houses of representatives in his Majesty's colonies and plantations in America, have of late against law, claimed to themselves, or to the general assemblies of the same, the sole and exclusive right of imposing duties and taxes upon his majesty's subjects in the said colonies and </a:t>
            </a:r>
            <a:r>
              <a:rPr lang="en-US" dirty="0" smtClean="0">
                <a:solidFill>
                  <a:prstClr val="black"/>
                </a:solidFill>
              </a:rPr>
              <a:t>plantations;…</a:t>
            </a:r>
          </a:p>
          <a:p>
            <a:endParaRPr lang="en-US" dirty="0">
              <a:solidFill>
                <a:prstClr val="black"/>
              </a:solidFill>
            </a:endParaRPr>
          </a:p>
          <a:p>
            <a:r>
              <a:rPr lang="en-US" dirty="0">
                <a:solidFill>
                  <a:prstClr val="black"/>
                </a:solidFill>
              </a:rPr>
              <a:t>M</a:t>
            </a:r>
            <a:r>
              <a:rPr lang="en-US" dirty="0" smtClean="0">
                <a:solidFill>
                  <a:prstClr val="black"/>
                </a:solidFill>
              </a:rPr>
              <a:t>ay </a:t>
            </a:r>
            <a:r>
              <a:rPr lang="en-US" dirty="0">
                <a:solidFill>
                  <a:prstClr val="black"/>
                </a:solidFill>
              </a:rPr>
              <a:t>it therefore please your most excellent Majesty, that it may be declared ; </a:t>
            </a:r>
            <a:r>
              <a:rPr lang="en-US" dirty="0" smtClean="0">
                <a:solidFill>
                  <a:prstClr val="black"/>
                </a:solidFill>
              </a:rPr>
              <a:t>…That </a:t>
            </a:r>
            <a:r>
              <a:rPr lang="en-US" dirty="0">
                <a:solidFill>
                  <a:prstClr val="black"/>
                </a:solidFill>
              </a:rPr>
              <a:t>the said colonies and plantations in America have been, are, and of right ought to be, subordinate unto, and dependent upon the imperial crown and parliament of Great Britain; and that the King's majesty, by and with the advice and consent of the lords spiritual and temporal, and commons of Great Britain, in parliament assembled, </a:t>
            </a:r>
            <a:r>
              <a:rPr lang="en-US" dirty="0" smtClean="0">
                <a:solidFill>
                  <a:prstClr val="black"/>
                </a:solidFill>
              </a:rPr>
              <a:t>had, </a:t>
            </a:r>
            <a:r>
              <a:rPr lang="en-US" dirty="0">
                <a:solidFill>
                  <a:prstClr val="black"/>
                </a:solidFill>
              </a:rPr>
              <a:t>and of right ought to have, </a:t>
            </a:r>
            <a:r>
              <a:rPr lang="en-US" b="1" dirty="0">
                <a:solidFill>
                  <a:srgbClr val="FF0000"/>
                </a:solidFill>
              </a:rPr>
              <a:t>full power and authority to make laws and statutes of sufficient force and validity to bind the colonies and people of America, subjects of the crown of Great Britain, in all cases </a:t>
            </a:r>
            <a:r>
              <a:rPr lang="en-US" b="1" dirty="0" smtClean="0">
                <a:solidFill>
                  <a:srgbClr val="FF0000"/>
                </a:solidFill>
              </a:rPr>
              <a:t>whatsoever</a:t>
            </a:r>
            <a:r>
              <a:rPr lang="en-US" b="1" dirty="0">
                <a:solidFill>
                  <a:srgbClr val="FF0000"/>
                </a:solidFill>
              </a:rPr>
              <a:t>.</a:t>
            </a:r>
          </a:p>
        </p:txBody>
      </p:sp>
    </p:spTree>
    <p:extLst>
      <p:ext uri="{BB962C8B-B14F-4D97-AF65-F5344CB8AC3E}">
        <p14:creationId xmlns:p14="http://schemas.microsoft.com/office/powerpoint/2010/main" val="2534516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cichw.net/montim/liberslav4.JPG"/>
          <p:cNvPicPr>
            <a:picLocks noChangeAspect="1" noChangeArrowheads="1"/>
          </p:cNvPicPr>
          <p:nvPr/>
        </p:nvPicPr>
        <p:blipFill>
          <a:blip r:embed="rId3" cstate="print"/>
          <a:srcRect/>
          <a:stretch>
            <a:fillRect/>
          </a:stretch>
        </p:blipFill>
        <p:spPr bwMode="auto">
          <a:xfrm>
            <a:off x="172603" y="739680"/>
            <a:ext cx="8818997" cy="5813520"/>
          </a:xfrm>
          <a:prstGeom prst="rect">
            <a:avLst/>
          </a:prstGeom>
          <a:noFill/>
        </p:spPr>
      </p:pic>
    </p:spTree>
    <p:extLst>
      <p:ext uri="{BB962C8B-B14F-4D97-AF65-F5344CB8AC3E}">
        <p14:creationId xmlns:p14="http://schemas.microsoft.com/office/powerpoint/2010/main" val="2295089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5181600" cy="7065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788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ly_Indian_Territory_Map.jpg"/>
          <p:cNvPicPr>
            <a:picLocks noChangeAspect="1"/>
          </p:cNvPicPr>
          <p:nvPr/>
        </p:nvPicPr>
        <p:blipFill>
          <a:blip r:embed="rId3" cstate="print"/>
          <a:stretch>
            <a:fillRect/>
          </a:stretch>
        </p:blipFill>
        <p:spPr>
          <a:xfrm>
            <a:off x="1719072" y="0"/>
            <a:ext cx="5705856" cy="6858000"/>
          </a:xfrm>
          <a:prstGeom prst="rect">
            <a:avLst/>
          </a:prstGeom>
        </p:spPr>
      </p:pic>
    </p:spTree>
    <p:extLst>
      <p:ext uri="{BB962C8B-B14F-4D97-AF65-F5344CB8AC3E}">
        <p14:creationId xmlns:p14="http://schemas.microsoft.com/office/powerpoint/2010/main" val="2546225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3" y="1371600"/>
            <a:ext cx="9285889"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004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upload.wikimedia.org/wikipedia/commons/archive/2/2d/20100221160548!Thomas_Paine.jpg"/>
          <p:cNvPicPr>
            <a:picLocks noChangeAspect="1" noChangeArrowheads="1"/>
          </p:cNvPicPr>
          <p:nvPr/>
        </p:nvPicPr>
        <p:blipFill>
          <a:blip r:embed="rId3" cstate="print"/>
          <a:srcRect/>
          <a:stretch>
            <a:fillRect/>
          </a:stretch>
        </p:blipFill>
        <p:spPr bwMode="auto">
          <a:xfrm>
            <a:off x="1828800" y="0"/>
            <a:ext cx="5657850" cy="7363910"/>
          </a:xfrm>
          <a:prstGeom prst="rect">
            <a:avLst/>
          </a:prstGeom>
          <a:noFill/>
        </p:spPr>
      </p:pic>
    </p:spTree>
    <p:extLst>
      <p:ext uri="{BB962C8B-B14F-4D97-AF65-F5344CB8AC3E}">
        <p14:creationId xmlns:p14="http://schemas.microsoft.com/office/powerpoint/2010/main" val="2236557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
            <a:ext cx="7467600" cy="6586418"/>
          </a:xfrm>
          <a:prstGeom prst="rect">
            <a:avLst/>
          </a:prstGeom>
          <a:noFill/>
        </p:spPr>
        <p:txBody>
          <a:bodyPr wrap="square" rtlCol="0">
            <a:spAutoFit/>
          </a:bodyPr>
          <a:lstStyle/>
          <a:p>
            <a:pPr algn="ctr"/>
            <a:r>
              <a:rPr lang="en-US" sz="2000" i="1" dirty="0" smtClean="0">
                <a:solidFill>
                  <a:prstClr val="black"/>
                </a:solidFill>
              </a:rPr>
              <a:t>Common Sense</a:t>
            </a:r>
          </a:p>
          <a:p>
            <a:endParaRPr lang="en-US" sz="2000" dirty="0">
              <a:solidFill>
                <a:prstClr val="black"/>
              </a:solidFill>
            </a:endParaRPr>
          </a:p>
          <a:p>
            <a:r>
              <a:rPr lang="en-US" dirty="0" smtClean="0">
                <a:solidFill>
                  <a:prstClr val="black"/>
                </a:solidFill>
              </a:rPr>
              <a:t>Small </a:t>
            </a:r>
            <a:r>
              <a:rPr lang="en-US" dirty="0">
                <a:solidFill>
                  <a:prstClr val="black"/>
                </a:solidFill>
              </a:rPr>
              <a:t>islands not capable of protecting themselves are the proper objects for kingdoms to take under their care; but there is something very absurd in supposing a continent to be perpetually governed by an island.</a:t>
            </a:r>
          </a:p>
          <a:p>
            <a:pPr algn="ctr"/>
            <a:r>
              <a:rPr lang="en-US" sz="2000" dirty="0" smtClean="0">
                <a:solidFill>
                  <a:prstClr val="black"/>
                </a:solidFill>
              </a:rPr>
              <a:t>--------</a:t>
            </a:r>
            <a:endParaRPr lang="en-US" sz="2000" dirty="0">
              <a:solidFill>
                <a:prstClr val="black"/>
              </a:solidFill>
            </a:endParaRPr>
          </a:p>
          <a:p>
            <a:endParaRPr lang="en-US" sz="2000" dirty="0" smtClean="0">
              <a:solidFill>
                <a:prstClr val="black"/>
              </a:solidFill>
            </a:endParaRPr>
          </a:p>
          <a:p>
            <a:r>
              <a:rPr lang="en-US" dirty="0">
                <a:solidFill>
                  <a:prstClr val="black"/>
                </a:solidFill>
              </a:rPr>
              <a:t>There is something exceedingly ridiculous in the composition of monarchy; it first excludes a man from the means of information, yet empowers him to act in cases where the highest judgment is </a:t>
            </a:r>
            <a:r>
              <a:rPr lang="en-US" dirty="0" smtClean="0">
                <a:solidFill>
                  <a:prstClr val="black"/>
                </a:solidFill>
              </a:rPr>
              <a:t>required…</a:t>
            </a:r>
          </a:p>
          <a:p>
            <a:endParaRPr lang="en-US" dirty="0">
              <a:solidFill>
                <a:prstClr val="black"/>
              </a:solidFill>
            </a:endParaRPr>
          </a:p>
          <a:p>
            <a:r>
              <a:rPr lang="en-US" dirty="0">
                <a:solidFill>
                  <a:prstClr val="black"/>
                </a:solidFill>
              </a:rPr>
              <a:t>Some writers have so confounded society with government, as to leave little or no distinction between them; whereas they are not only different, but have different origins. </a:t>
            </a:r>
            <a:r>
              <a:rPr lang="en-US" b="1" dirty="0">
                <a:solidFill>
                  <a:srgbClr val="FF0000"/>
                </a:solidFill>
              </a:rPr>
              <a:t>Society is produced by our wants, and government by our wickedness; the former promotes our happiness POSITIVELY by uniting our affections, the latter NEGATIVELY by restraining our vices. The one encourages intercourse, the other creates distinctions. The first a patron, the last a punisher</a:t>
            </a:r>
            <a:r>
              <a:rPr lang="en-US" dirty="0">
                <a:solidFill>
                  <a:prstClr val="black"/>
                </a:solidFill>
              </a:rPr>
              <a:t>.</a:t>
            </a:r>
          </a:p>
          <a:p>
            <a:pPr algn="ctr"/>
            <a:r>
              <a:rPr lang="en-US" dirty="0">
                <a:solidFill>
                  <a:prstClr val="black"/>
                </a:solidFill>
              </a:rPr>
              <a:t>---------------------</a:t>
            </a:r>
          </a:p>
          <a:p>
            <a:r>
              <a:rPr lang="en-US" dirty="0">
                <a:solidFill>
                  <a:prstClr val="black"/>
                </a:solidFill>
              </a:rPr>
              <a:t>We have every opportunity and every encouragement before us, to form the noblest purest constitution on the face of the earth. We have it in our power to begin the world over again. </a:t>
            </a:r>
          </a:p>
          <a:p>
            <a:endParaRPr lang="en-US" dirty="0">
              <a:solidFill>
                <a:prstClr val="black"/>
              </a:solidFill>
            </a:endParaRPr>
          </a:p>
        </p:txBody>
      </p:sp>
    </p:spTree>
    <p:extLst>
      <p:ext uri="{BB962C8B-B14F-4D97-AF65-F5344CB8AC3E}">
        <p14:creationId xmlns:p14="http://schemas.microsoft.com/office/powerpoint/2010/main" val="4012403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56" y="533400"/>
            <a:ext cx="8956291"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4523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93859"/>
            <a:ext cx="5410200" cy="6765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990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Washington 1772.jpg"/>
          <p:cNvPicPr>
            <a:picLocks noChangeAspect="1" noChangeArrowheads="1"/>
          </p:cNvPicPr>
          <p:nvPr/>
        </p:nvPicPr>
        <p:blipFill>
          <a:blip r:embed="rId3" cstate="print"/>
          <a:srcRect/>
          <a:stretch>
            <a:fillRect/>
          </a:stretch>
        </p:blipFill>
        <p:spPr bwMode="auto">
          <a:xfrm>
            <a:off x="2011680" y="0"/>
            <a:ext cx="5634990" cy="66294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ord_Expedition_and_Patriot_Messengers.jpg"/>
          <p:cNvPicPr>
            <a:picLocks noChangeAspect="1"/>
          </p:cNvPicPr>
          <p:nvPr/>
        </p:nvPicPr>
        <p:blipFill>
          <a:blip r:embed="rId3" cstate="print"/>
          <a:stretch>
            <a:fillRect/>
          </a:stretch>
        </p:blipFill>
        <p:spPr>
          <a:xfrm>
            <a:off x="100171" y="1447800"/>
            <a:ext cx="9122531" cy="388619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d_North_Bridge,_Concord,_Massachusetts,_July_2005.JPG"/>
          <p:cNvPicPr>
            <a:picLocks noChangeAspect="1"/>
          </p:cNvPicPr>
          <p:nvPr/>
        </p:nvPicPr>
        <p:blipFill>
          <a:blip r:embed="rId3" cstate="print"/>
          <a:stretch>
            <a:fillRect/>
          </a:stretch>
        </p:blipFill>
        <p:spPr>
          <a:xfrm>
            <a:off x="0" y="67660"/>
            <a:ext cx="9144000" cy="672268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findandconvert.com/blog/wp-content/uploads/signing-declaration-of-independence.jpg"/>
          <p:cNvPicPr>
            <a:picLocks noChangeAspect="1" noChangeArrowheads="1"/>
          </p:cNvPicPr>
          <p:nvPr/>
        </p:nvPicPr>
        <p:blipFill>
          <a:blip r:embed="rId3" cstate="print"/>
          <a:srcRect/>
          <a:stretch>
            <a:fillRect/>
          </a:stretch>
        </p:blipFill>
        <p:spPr bwMode="auto">
          <a:xfrm>
            <a:off x="89414" y="609600"/>
            <a:ext cx="9038868" cy="5791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blackpast.org/files/blackpast_images/Jefferson_Thomas.jpg"/>
          <p:cNvPicPr>
            <a:picLocks noChangeAspect="1" noChangeArrowheads="1"/>
          </p:cNvPicPr>
          <p:nvPr/>
        </p:nvPicPr>
        <p:blipFill>
          <a:blip r:embed="rId3" cstate="print"/>
          <a:srcRect/>
          <a:stretch>
            <a:fillRect/>
          </a:stretch>
        </p:blipFill>
        <p:spPr bwMode="auto">
          <a:xfrm>
            <a:off x="2003041" y="152400"/>
            <a:ext cx="4818818" cy="62484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ritishPlanAmericanOpsCanad.gif"/>
          <p:cNvPicPr>
            <a:picLocks noChangeAspect="1"/>
          </p:cNvPicPr>
          <p:nvPr/>
        </p:nvPicPr>
        <p:blipFill>
          <a:blip r:embed="rId3" cstate="print"/>
          <a:stretch>
            <a:fillRect/>
          </a:stretch>
        </p:blipFill>
        <p:spPr>
          <a:xfrm>
            <a:off x="1353552" y="0"/>
            <a:ext cx="6436895"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teachnet.ie/jheffernan/2005/images/valley-forge.gif"/>
          <p:cNvPicPr>
            <a:picLocks noChangeAspect="1" noChangeArrowheads="1"/>
          </p:cNvPicPr>
          <p:nvPr/>
        </p:nvPicPr>
        <p:blipFill>
          <a:blip r:embed="rId3" cstate="print"/>
          <a:srcRect/>
          <a:stretch>
            <a:fillRect/>
          </a:stretch>
        </p:blipFill>
        <p:spPr bwMode="auto">
          <a:xfrm>
            <a:off x="-17680" y="381000"/>
            <a:ext cx="9016706" cy="6477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v general.jpg"/>
          <p:cNvPicPr>
            <a:picLocks noChangeAspect="1"/>
          </p:cNvPicPr>
          <p:nvPr/>
        </p:nvPicPr>
        <p:blipFill>
          <a:blip r:embed="rId3" cstate="print"/>
          <a:stretch>
            <a:fillRect/>
          </a:stretch>
        </p:blipFill>
        <p:spPr>
          <a:xfrm>
            <a:off x="2379865" y="0"/>
            <a:ext cx="4290986" cy="701039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295399" y="152395"/>
          <a:ext cx="5791201" cy="6577714"/>
        </p:xfrm>
        <a:graphic>
          <a:graphicData uri="http://schemas.openxmlformats.org/drawingml/2006/table">
            <a:tbl>
              <a:tblPr/>
              <a:tblGrid>
                <a:gridCol w="1078901"/>
                <a:gridCol w="1078901"/>
                <a:gridCol w="960182"/>
                <a:gridCol w="755172"/>
                <a:gridCol w="893003"/>
                <a:gridCol w="1025042"/>
              </a:tblGrid>
              <a:tr h="407317">
                <a:tc>
                  <a:txBody>
                    <a:bodyPr/>
                    <a:lstStyle/>
                    <a:p>
                      <a:pPr marL="0" marR="0" algn="ctr">
                        <a:lnSpc>
                          <a:spcPct val="115000"/>
                        </a:lnSpc>
                        <a:spcBef>
                          <a:spcPts val="0"/>
                        </a:spcBef>
                        <a:spcAft>
                          <a:spcPts val="0"/>
                        </a:spcAft>
                      </a:pPr>
                      <a:r>
                        <a:rPr lang="en-US" sz="1200" b="1" dirty="0">
                          <a:solidFill>
                            <a:srgbClr val="FFFFFF"/>
                          </a:solidFill>
                          <a:latin typeface="Times New Roman"/>
                          <a:ea typeface="Times New Roman"/>
                          <a:cs typeface="Times New Roman"/>
                        </a:rPr>
                        <a:t>Battle</a:t>
                      </a:r>
                      <a:endParaRPr lang="en-US" sz="12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2E39"/>
                    </a:solidFill>
                  </a:tcPr>
                </a:tc>
                <a:tc>
                  <a:txBody>
                    <a:bodyPr/>
                    <a:lstStyle/>
                    <a:p>
                      <a:pPr marL="0" marR="0" algn="ctr">
                        <a:lnSpc>
                          <a:spcPct val="115000"/>
                        </a:lnSpc>
                        <a:spcBef>
                          <a:spcPts val="0"/>
                        </a:spcBef>
                        <a:spcAft>
                          <a:spcPts val="0"/>
                        </a:spcAft>
                      </a:pPr>
                      <a:r>
                        <a:rPr lang="en-US" sz="1200" b="1" dirty="0">
                          <a:solidFill>
                            <a:srgbClr val="FFFFFF"/>
                          </a:solidFill>
                          <a:latin typeface="Times New Roman"/>
                          <a:ea typeface="Times New Roman"/>
                          <a:cs typeface="Times New Roman"/>
                        </a:rPr>
                        <a:t>Date</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2E39"/>
                    </a:solidFill>
                  </a:tcPr>
                </a:tc>
                <a:tc>
                  <a:txBody>
                    <a:bodyPr/>
                    <a:lstStyle/>
                    <a:p>
                      <a:pPr marL="0" marR="0" algn="ctr">
                        <a:lnSpc>
                          <a:spcPct val="115000"/>
                        </a:lnSpc>
                        <a:spcBef>
                          <a:spcPts val="0"/>
                        </a:spcBef>
                        <a:spcAft>
                          <a:spcPts val="0"/>
                        </a:spcAft>
                      </a:pPr>
                      <a:r>
                        <a:rPr lang="en-US" sz="1200" b="1" dirty="0">
                          <a:solidFill>
                            <a:srgbClr val="FFFFFF"/>
                          </a:solidFill>
                          <a:latin typeface="Times New Roman"/>
                          <a:ea typeface="Times New Roman"/>
                          <a:cs typeface="Times New Roman"/>
                        </a:rPr>
                        <a:t>Force</a:t>
                      </a: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2E39"/>
                    </a:solidFill>
                  </a:tcPr>
                </a:tc>
                <a:tc>
                  <a:txBody>
                    <a:bodyPr/>
                    <a:lstStyle/>
                    <a:p>
                      <a:pPr marL="0" marR="0" algn="ctr">
                        <a:lnSpc>
                          <a:spcPct val="115000"/>
                        </a:lnSpc>
                        <a:spcBef>
                          <a:spcPts val="0"/>
                        </a:spcBef>
                        <a:spcAft>
                          <a:spcPts val="0"/>
                        </a:spcAft>
                      </a:pPr>
                      <a:r>
                        <a:rPr lang="en-US" sz="1200" b="1" dirty="0">
                          <a:solidFill>
                            <a:srgbClr val="FFFFFF"/>
                          </a:solidFill>
                          <a:latin typeface="Times New Roman"/>
                          <a:ea typeface="Times New Roman"/>
                          <a:cs typeface="Times New Roman"/>
                        </a:rPr>
                        <a:t>Killed</a:t>
                      </a: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2E39"/>
                    </a:solidFill>
                  </a:tcPr>
                </a:tc>
                <a:tc>
                  <a:txBody>
                    <a:bodyPr/>
                    <a:lstStyle/>
                    <a:p>
                      <a:pPr marL="0" marR="0" algn="ctr">
                        <a:lnSpc>
                          <a:spcPct val="115000"/>
                        </a:lnSpc>
                        <a:spcBef>
                          <a:spcPts val="0"/>
                        </a:spcBef>
                        <a:spcAft>
                          <a:spcPts val="0"/>
                        </a:spcAft>
                      </a:pPr>
                      <a:r>
                        <a:rPr lang="en-US" sz="1200" b="1" dirty="0">
                          <a:solidFill>
                            <a:srgbClr val="FFFFFF"/>
                          </a:solidFill>
                          <a:latin typeface="Times New Roman"/>
                          <a:ea typeface="Times New Roman"/>
                          <a:cs typeface="Times New Roman"/>
                        </a:rPr>
                        <a:t>Wounded</a:t>
                      </a: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2E39"/>
                    </a:solidFill>
                  </a:tcPr>
                </a:tc>
                <a:tc>
                  <a:txBody>
                    <a:bodyPr/>
                    <a:lstStyle/>
                    <a:p>
                      <a:pPr marL="0" marR="0" algn="ctr">
                        <a:lnSpc>
                          <a:spcPct val="115000"/>
                        </a:lnSpc>
                        <a:spcBef>
                          <a:spcPts val="0"/>
                        </a:spcBef>
                        <a:spcAft>
                          <a:spcPts val="0"/>
                        </a:spcAft>
                      </a:pPr>
                      <a:r>
                        <a:rPr lang="en-US" sz="1200" b="1" dirty="0">
                          <a:solidFill>
                            <a:srgbClr val="FFFFFF"/>
                          </a:solidFill>
                          <a:latin typeface="Times New Roman"/>
                          <a:ea typeface="Times New Roman"/>
                          <a:cs typeface="Times New Roman"/>
                        </a:rPr>
                        <a:t>Captured</a:t>
                      </a: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2E39"/>
                    </a:solidFill>
                  </a:tcPr>
                </a:tc>
              </a:tr>
              <a:tr h="407317">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3"/>
                        </a:rPr>
                        <a:t>Lexington / Concord</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dirty="0">
                          <a:latin typeface="Times New Roman"/>
                          <a:ea typeface="Times New Roman"/>
                          <a:cs typeface="Times New Roman"/>
                        </a:rPr>
                        <a:t>4/19/75</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3,763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49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41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07317">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4"/>
                        </a:rPr>
                        <a:t>Bunker Hill</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dirty="0">
                          <a:latin typeface="Times New Roman"/>
                          <a:ea typeface="Times New Roman"/>
                          <a:cs typeface="Times New Roman"/>
                        </a:rPr>
                        <a:t>6/17/75</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2000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140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271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30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5"/>
                        </a:rPr>
                        <a:t>Quebec</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dirty="0">
                          <a:latin typeface="Times New Roman"/>
                          <a:ea typeface="Times New Roman"/>
                          <a:cs typeface="Times New Roman"/>
                        </a:rPr>
                        <a:t>12/30/75</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800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27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33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426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07317">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6"/>
                        </a:rPr>
                        <a:t>Long Island</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8/27/76</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19,000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300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700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07317">
                <a:tc>
                  <a:txBody>
                    <a:bodyPr/>
                    <a:lstStyle/>
                    <a:p>
                      <a:pPr marL="0" marR="0">
                        <a:lnSpc>
                          <a:spcPct val="115000"/>
                        </a:lnSpc>
                        <a:spcBef>
                          <a:spcPts val="0"/>
                        </a:spcBef>
                        <a:spcAft>
                          <a:spcPts val="0"/>
                        </a:spcAft>
                      </a:pPr>
                      <a:r>
                        <a:rPr lang="en-US" sz="1100" b="1" u="sng">
                          <a:solidFill>
                            <a:srgbClr val="0000FF"/>
                          </a:solidFill>
                          <a:latin typeface="Times New Roman"/>
                          <a:ea typeface="Times New Roman"/>
                          <a:cs typeface="Times New Roman"/>
                          <a:hlinkClick r:id="rId7"/>
                        </a:rPr>
                        <a:t>White Plains</a:t>
                      </a:r>
                      <a:r>
                        <a:rPr lang="en-US" sz="1100" b="1">
                          <a:latin typeface="Times New Roman"/>
                          <a:ea typeface="Times New Roman"/>
                          <a:cs typeface="Times New Roman"/>
                        </a:rPr>
                        <a:t> </a:t>
                      </a:r>
                      <a:endParaRPr lang="en-US" sz="110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10/28/76</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14,500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28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126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584331">
                <a:tc>
                  <a:txBody>
                    <a:bodyPr/>
                    <a:lstStyle/>
                    <a:p>
                      <a:pPr marL="0" marR="0">
                        <a:lnSpc>
                          <a:spcPct val="115000"/>
                        </a:lnSpc>
                        <a:spcBef>
                          <a:spcPts val="0"/>
                        </a:spcBef>
                        <a:spcAft>
                          <a:spcPts val="0"/>
                        </a:spcAft>
                      </a:pPr>
                      <a:r>
                        <a:rPr lang="en-US" sz="1100" b="1" u="sng">
                          <a:solidFill>
                            <a:srgbClr val="0000FF"/>
                          </a:solidFill>
                          <a:latin typeface="Times New Roman"/>
                          <a:ea typeface="Times New Roman"/>
                          <a:cs typeface="Times New Roman"/>
                          <a:hlinkClick r:id="rId8"/>
                        </a:rPr>
                        <a:t>Fort Washington</a:t>
                      </a:r>
                      <a:r>
                        <a:rPr lang="en-US" sz="1100" b="1">
                          <a:latin typeface="Times New Roman"/>
                          <a:ea typeface="Times New Roman"/>
                          <a:cs typeface="Times New Roman"/>
                        </a:rPr>
                        <a:t> </a:t>
                      </a:r>
                      <a:endParaRPr lang="en-US" sz="110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11/16/76</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2,967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53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96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2,818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9"/>
                        </a:rPr>
                        <a:t>Trenton</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12/26/76</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2,400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4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10"/>
                        </a:rPr>
                        <a:t>Princeton</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1/3/77</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4,000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30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75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07317">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11"/>
                        </a:rPr>
                        <a:t>Germantown</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10/4/77</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11,000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152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521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07317">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12"/>
                        </a:rPr>
                        <a:t>Saratoga</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10/17/77</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7,000 / 11,000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65 / 50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218 / 150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13"/>
                        </a:rPr>
                        <a:t>Monmouth</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6/28/78</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13,462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152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300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a:solidFill>
                            <a:srgbClr val="0000FF"/>
                          </a:solidFill>
                          <a:latin typeface="Times New Roman"/>
                          <a:ea typeface="Times New Roman"/>
                          <a:cs typeface="Times New Roman"/>
                          <a:hlinkClick r:id="rId14"/>
                        </a:rPr>
                        <a:t>Savannah</a:t>
                      </a:r>
                      <a:r>
                        <a:rPr lang="en-US" sz="1100" b="1">
                          <a:latin typeface="Times New Roman"/>
                          <a:ea typeface="Times New Roman"/>
                          <a:cs typeface="Times New Roman"/>
                        </a:rPr>
                        <a:t> </a:t>
                      </a:r>
                      <a:endParaRPr lang="en-US" sz="110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12/29/78</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850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83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15"/>
                        </a:rPr>
                        <a:t>Charleston</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5/12/80</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5,000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92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148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4,650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16"/>
                        </a:rPr>
                        <a:t>Camden</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8/16/80</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3,052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650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07317">
                <a:tc>
                  <a:txBody>
                    <a:bodyPr/>
                    <a:lstStyle/>
                    <a:p>
                      <a:pPr marL="0" marR="0">
                        <a:lnSpc>
                          <a:spcPct val="115000"/>
                        </a:lnSpc>
                        <a:spcBef>
                          <a:spcPts val="0"/>
                        </a:spcBef>
                        <a:spcAft>
                          <a:spcPts val="0"/>
                        </a:spcAft>
                      </a:pPr>
                      <a:r>
                        <a:rPr lang="en-US" sz="1100" b="1" u="sng">
                          <a:solidFill>
                            <a:srgbClr val="0000FF"/>
                          </a:solidFill>
                          <a:latin typeface="Times New Roman"/>
                          <a:ea typeface="Times New Roman"/>
                          <a:cs typeface="Times New Roman"/>
                          <a:hlinkClick r:id="rId17"/>
                        </a:rPr>
                        <a:t>King's Mountain</a:t>
                      </a:r>
                      <a:r>
                        <a:rPr lang="en-US" sz="1100" b="1">
                          <a:latin typeface="Times New Roman"/>
                          <a:ea typeface="Times New Roman"/>
                          <a:cs typeface="Times New Roman"/>
                        </a:rPr>
                        <a:t> </a:t>
                      </a:r>
                      <a:endParaRPr lang="en-US" sz="110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10/7/80</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900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28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62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a:solidFill>
                            <a:srgbClr val="0000FF"/>
                          </a:solidFill>
                          <a:latin typeface="Times New Roman"/>
                          <a:ea typeface="Times New Roman"/>
                          <a:cs typeface="Times New Roman"/>
                          <a:hlinkClick r:id="rId18"/>
                        </a:rPr>
                        <a:t>Cowpens</a:t>
                      </a:r>
                      <a:r>
                        <a:rPr lang="en-US" sz="1100" b="1">
                          <a:latin typeface="Times New Roman"/>
                          <a:ea typeface="Times New Roman"/>
                          <a:cs typeface="Times New Roman"/>
                        </a:rPr>
                        <a:t> </a:t>
                      </a:r>
                      <a:endParaRPr lang="en-US" sz="110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1/17/81</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1,025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12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60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a:solidFill>
                            <a:srgbClr val="0000FF"/>
                          </a:solidFill>
                          <a:latin typeface="Times New Roman"/>
                          <a:ea typeface="Times New Roman"/>
                          <a:cs typeface="Times New Roman"/>
                          <a:hlinkClick r:id="rId19"/>
                        </a:rPr>
                        <a:t>Guilford</a:t>
                      </a:r>
                      <a:r>
                        <a:rPr lang="en-US" sz="1100" b="1">
                          <a:latin typeface="Times New Roman"/>
                          <a:ea typeface="Times New Roman"/>
                          <a:cs typeface="Times New Roman"/>
                        </a:rPr>
                        <a:t> </a:t>
                      </a:r>
                      <a:endParaRPr lang="en-US" sz="110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3/15/81</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4,400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78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183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20"/>
                        </a:rPr>
                        <a:t>Eutaw Springs</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9/8/81</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2,200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139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375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  </a:t>
                      </a:r>
                      <a:endParaRPr lang="en-US" sz="1200" dirty="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0302">
                <a:tc>
                  <a:txBody>
                    <a:bodyPr/>
                    <a:lstStyle/>
                    <a:p>
                      <a:pPr marL="0" marR="0">
                        <a:lnSpc>
                          <a:spcPct val="115000"/>
                        </a:lnSpc>
                        <a:spcBef>
                          <a:spcPts val="0"/>
                        </a:spcBef>
                        <a:spcAft>
                          <a:spcPts val="0"/>
                        </a:spcAft>
                      </a:pPr>
                      <a:r>
                        <a:rPr lang="en-US" sz="1100" b="1" u="sng" dirty="0">
                          <a:solidFill>
                            <a:srgbClr val="0000FF"/>
                          </a:solidFill>
                          <a:latin typeface="Times New Roman"/>
                          <a:ea typeface="Times New Roman"/>
                          <a:cs typeface="Times New Roman"/>
                          <a:hlinkClick r:id="rId21"/>
                        </a:rPr>
                        <a:t>Yorktown</a:t>
                      </a:r>
                      <a:r>
                        <a:rPr lang="en-US" sz="1100" b="1" dirty="0">
                          <a:latin typeface="Times New Roman"/>
                          <a:ea typeface="Times New Roman"/>
                          <a:cs typeface="Times New Roman"/>
                        </a:rPr>
                        <a:t> </a:t>
                      </a:r>
                      <a:endParaRPr lang="en-US" sz="1100" dirty="0">
                        <a:latin typeface="Calibri"/>
                        <a:ea typeface="Calibri"/>
                        <a:cs typeface="Times New Roman"/>
                      </a:endParaRPr>
                    </a:p>
                  </a:txBody>
                  <a:tcPr marL="18465" marR="18465" marT="18465" marB="1846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200" b="1">
                          <a:latin typeface="Times New Roman"/>
                          <a:ea typeface="Times New Roman"/>
                          <a:cs typeface="Times New Roman"/>
                        </a:rPr>
                        <a:t>10/19/81</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18,933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83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258 </a:t>
                      </a:r>
                      <a:endParaRPr lang="en-US" sz="1200">
                        <a:latin typeface="Calibri"/>
                        <a:ea typeface="Calibri"/>
                        <a:cs typeface="Times New Roman"/>
                      </a:endParaRPr>
                    </a:p>
                  </a:txBody>
                  <a:tcPr marL="18465" marR="18465" marT="18465" marB="1846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pPr>
                      <a:endParaRPr lang="en-US" sz="1200" dirty="0">
                        <a:latin typeface="Calibri"/>
                        <a:ea typeface="Times New Roman"/>
                      </a:endParaRPr>
                    </a:p>
                  </a:txBody>
                  <a:tcPr marL="18465" marR="18465" marT="18465" marB="1846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r>
            </a:tbl>
          </a:graphicData>
        </a:graphic>
      </p:graphicFrame>
      <p:sp>
        <p:nvSpPr>
          <p:cNvPr id="2969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s_terr_1790.jpg"/>
          <p:cNvPicPr>
            <a:picLocks noChangeAspect="1"/>
          </p:cNvPicPr>
          <p:nvPr/>
        </p:nvPicPr>
        <p:blipFill>
          <a:blip r:embed="rId3" cstate="print"/>
          <a:stretch>
            <a:fillRect/>
          </a:stretch>
        </p:blipFill>
        <p:spPr>
          <a:xfrm>
            <a:off x="1889911" y="116711"/>
            <a:ext cx="5272889" cy="674128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3237</TotalTime>
  <Words>820</Words>
  <Application>Microsoft Office PowerPoint</Application>
  <PresentationFormat>On-screen Show (4:3)</PresentationFormat>
  <Paragraphs>184</Paragraphs>
  <Slides>44</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31</cp:revision>
  <dcterms:created xsi:type="dcterms:W3CDTF">2009-09-07T01:24:59Z</dcterms:created>
  <dcterms:modified xsi:type="dcterms:W3CDTF">2014-08-31T03:02:06Z</dcterms:modified>
</cp:coreProperties>
</file>