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0"/>
  </p:notesMasterIdLst>
  <p:sldIdLst>
    <p:sldId id="305" r:id="rId3"/>
    <p:sldId id="306" r:id="rId4"/>
    <p:sldId id="307" r:id="rId5"/>
    <p:sldId id="309" r:id="rId6"/>
    <p:sldId id="308" r:id="rId7"/>
    <p:sldId id="314" r:id="rId8"/>
    <p:sldId id="467" r:id="rId9"/>
    <p:sldId id="371" r:id="rId10"/>
    <p:sldId id="362" r:id="rId11"/>
    <p:sldId id="364" r:id="rId12"/>
    <p:sldId id="372" r:id="rId13"/>
    <p:sldId id="365" r:id="rId14"/>
    <p:sldId id="366" r:id="rId15"/>
    <p:sldId id="368" r:id="rId16"/>
    <p:sldId id="427" r:id="rId17"/>
    <p:sldId id="428" r:id="rId18"/>
    <p:sldId id="431" r:id="rId19"/>
    <p:sldId id="432" r:id="rId20"/>
    <p:sldId id="433" r:id="rId21"/>
    <p:sldId id="434" r:id="rId22"/>
    <p:sldId id="436" r:id="rId23"/>
    <p:sldId id="438" r:id="rId24"/>
    <p:sldId id="447" r:id="rId25"/>
    <p:sldId id="448" r:id="rId26"/>
    <p:sldId id="449" r:id="rId27"/>
    <p:sldId id="450" r:id="rId28"/>
    <p:sldId id="455" r:id="rId29"/>
    <p:sldId id="459" r:id="rId30"/>
    <p:sldId id="461" r:id="rId31"/>
    <p:sldId id="466" r:id="rId32"/>
    <p:sldId id="373" r:id="rId33"/>
    <p:sldId id="375" r:id="rId34"/>
    <p:sldId id="382" r:id="rId35"/>
    <p:sldId id="383" r:id="rId36"/>
    <p:sldId id="384" r:id="rId37"/>
    <p:sldId id="394" r:id="rId38"/>
    <p:sldId id="395" r:id="rId39"/>
    <p:sldId id="397" r:id="rId40"/>
    <p:sldId id="398" r:id="rId41"/>
    <p:sldId id="399" r:id="rId42"/>
    <p:sldId id="400" r:id="rId43"/>
    <p:sldId id="407" r:id="rId44"/>
    <p:sldId id="417" r:id="rId45"/>
    <p:sldId id="418" r:id="rId46"/>
    <p:sldId id="423" r:id="rId47"/>
    <p:sldId id="424" r:id="rId48"/>
    <p:sldId id="426"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14" autoAdjust="0"/>
    <p:restoredTop sz="94660"/>
  </p:normalViewPr>
  <p:slideViewPr>
    <p:cSldViewPr>
      <p:cViewPr varScale="1">
        <p:scale>
          <a:sx n="87" d="100"/>
          <a:sy n="87" d="100"/>
        </p:scale>
        <p:origin x="153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0803EF-8531-4D4C-B80C-CABBE6FBE64D}" type="datetimeFigureOut">
              <a:rPr lang="en-US" smtClean="0"/>
              <a:pPr/>
              <a:t>19-Nov-14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657AC8-BF05-42EF-B690-A37197987D3F}" type="slidenum">
              <a:rPr lang="en-US" smtClean="0"/>
              <a:pPr/>
              <a:t>‹#›</a:t>
            </a:fld>
            <a:endParaRPr lang="en-US"/>
          </a:p>
        </p:txBody>
      </p:sp>
    </p:spTree>
    <p:extLst>
      <p:ext uri="{BB962C8B-B14F-4D97-AF65-F5344CB8AC3E}">
        <p14:creationId xmlns:p14="http://schemas.microsoft.com/office/powerpoint/2010/main" val="3999523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a:t>
            </a:fld>
            <a:endParaRPr lang="en-US"/>
          </a:p>
        </p:txBody>
      </p:sp>
    </p:spTree>
    <p:extLst>
      <p:ext uri="{BB962C8B-B14F-4D97-AF65-F5344CB8AC3E}">
        <p14:creationId xmlns:p14="http://schemas.microsoft.com/office/powerpoint/2010/main" val="84323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2</a:t>
            </a:fld>
            <a:endParaRPr lang="en-US"/>
          </a:p>
        </p:txBody>
      </p:sp>
    </p:spTree>
    <p:extLst>
      <p:ext uri="{BB962C8B-B14F-4D97-AF65-F5344CB8AC3E}">
        <p14:creationId xmlns:p14="http://schemas.microsoft.com/office/powerpoint/2010/main" val="1475813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3</a:t>
            </a:fld>
            <a:endParaRPr lang="en-US"/>
          </a:p>
        </p:txBody>
      </p:sp>
    </p:spTree>
    <p:extLst>
      <p:ext uri="{BB962C8B-B14F-4D97-AF65-F5344CB8AC3E}">
        <p14:creationId xmlns:p14="http://schemas.microsoft.com/office/powerpoint/2010/main" val="18487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4</a:t>
            </a:fld>
            <a:endParaRPr lang="en-US"/>
          </a:p>
        </p:txBody>
      </p:sp>
    </p:spTree>
    <p:extLst>
      <p:ext uri="{BB962C8B-B14F-4D97-AF65-F5344CB8AC3E}">
        <p14:creationId xmlns:p14="http://schemas.microsoft.com/office/powerpoint/2010/main" val="3012335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5</a:t>
            </a:fld>
            <a:endParaRPr lang="en-US"/>
          </a:p>
        </p:txBody>
      </p:sp>
    </p:spTree>
    <p:extLst>
      <p:ext uri="{BB962C8B-B14F-4D97-AF65-F5344CB8AC3E}">
        <p14:creationId xmlns:p14="http://schemas.microsoft.com/office/powerpoint/2010/main" val="687360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6</a:t>
            </a:fld>
            <a:endParaRPr lang="en-US"/>
          </a:p>
        </p:txBody>
      </p:sp>
    </p:spTree>
    <p:extLst>
      <p:ext uri="{BB962C8B-B14F-4D97-AF65-F5344CB8AC3E}">
        <p14:creationId xmlns:p14="http://schemas.microsoft.com/office/powerpoint/2010/main" val="578488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Fln</a:t>
            </a:r>
            <a:r>
              <a:rPr lang="en-US" baseline="0" dirty="0" smtClean="0"/>
              <a:t> leadership</a:t>
            </a:r>
            <a:endParaRPr lang="en-US" dirty="0"/>
          </a:p>
        </p:txBody>
      </p:sp>
      <p:sp>
        <p:nvSpPr>
          <p:cNvPr id="4" name="Slide Number Placeholder 3"/>
          <p:cNvSpPr>
            <a:spLocks noGrp="1"/>
          </p:cNvSpPr>
          <p:nvPr>
            <p:ph type="sldNum" sz="quarter" idx="10"/>
          </p:nvPr>
        </p:nvSpPr>
        <p:spPr/>
        <p:txBody>
          <a:bodyPr/>
          <a:lstStyle/>
          <a:p>
            <a:fld id="{18657AC8-BF05-42EF-B690-A37197987D3F}"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237634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8</a:t>
            </a:fld>
            <a:endParaRPr lang="en-US"/>
          </a:p>
        </p:txBody>
      </p:sp>
    </p:spTree>
    <p:extLst>
      <p:ext uri="{BB962C8B-B14F-4D97-AF65-F5344CB8AC3E}">
        <p14:creationId xmlns:p14="http://schemas.microsoft.com/office/powerpoint/2010/main" val="153328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9</a:t>
            </a:fld>
            <a:endParaRPr lang="en-US"/>
          </a:p>
        </p:txBody>
      </p:sp>
    </p:spTree>
    <p:extLst>
      <p:ext uri="{BB962C8B-B14F-4D97-AF65-F5344CB8AC3E}">
        <p14:creationId xmlns:p14="http://schemas.microsoft.com/office/powerpoint/2010/main" val="2367030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lumumba</a:t>
            </a:r>
            <a:endParaRPr lang="en-US" dirty="0"/>
          </a:p>
        </p:txBody>
      </p:sp>
      <p:sp>
        <p:nvSpPr>
          <p:cNvPr id="4" name="Slide Number Placeholder 3"/>
          <p:cNvSpPr>
            <a:spLocks noGrp="1"/>
          </p:cNvSpPr>
          <p:nvPr>
            <p:ph type="sldNum" sz="quarter" idx="10"/>
          </p:nvPr>
        </p:nvSpPr>
        <p:spPr/>
        <p:txBody>
          <a:bodyPr/>
          <a:lstStyle/>
          <a:p>
            <a:fld id="{18657AC8-BF05-42EF-B690-A37197987D3F}" type="slidenum">
              <a:rPr lang="en-US" smtClean="0"/>
              <a:pPr/>
              <a:t>10</a:t>
            </a:fld>
            <a:endParaRPr lang="en-US"/>
          </a:p>
        </p:txBody>
      </p:sp>
    </p:spTree>
    <p:extLst>
      <p:ext uri="{BB962C8B-B14F-4D97-AF65-F5344CB8AC3E}">
        <p14:creationId xmlns:p14="http://schemas.microsoft.com/office/powerpoint/2010/main" val="1231327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Antonio </a:t>
            </a:r>
            <a:r>
              <a:rPr lang="en-US" dirty="0" err="1" smtClean="0"/>
              <a:t>salazar</a:t>
            </a:r>
            <a:endParaRPr lang="en-US" dirty="0"/>
          </a:p>
        </p:txBody>
      </p:sp>
      <p:sp>
        <p:nvSpPr>
          <p:cNvPr id="4" name="Slide Number Placeholder 3"/>
          <p:cNvSpPr>
            <a:spLocks noGrp="1"/>
          </p:cNvSpPr>
          <p:nvPr>
            <p:ph type="sldNum" sz="quarter" idx="10"/>
          </p:nvPr>
        </p:nvSpPr>
        <p:spPr/>
        <p:txBody>
          <a:bodyPr/>
          <a:lstStyle/>
          <a:p>
            <a:fld id="{18657AC8-BF05-42EF-B690-A37197987D3F}" type="slidenum">
              <a:rPr lang="en-US" smtClean="0"/>
              <a:pPr/>
              <a:t>11</a:t>
            </a:fld>
            <a:endParaRPr lang="en-US"/>
          </a:p>
        </p:txBody>
      </p:sp>
    </p:spTree>
    <p:extLst>
      <p:ext uri="{BB962C8B-B14F-4D97-AF65-F5344CB8AC3E}">
        <p14:creationId xmlns:p14="http://schemas.microsoft.com/office/powerpoint/2010/main" val="14649908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12</a:t>
            </a:fld>
            <a:endParaRPr lang="en-US"/>
          </a:p>
        </p:txBody>
      </p:sp>
    </p:spTree>
    <p:extLst>
      <p:ext uri="{BB962C8B-B14F-4D97-AF65-F5344CB8AC3E}">
        <p14:creationId xmlns:p14="http://schemas.microsoft.com/office/powerpoint/2010/main" val="3645999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13</a:t>
            </a:fld>
            <a:endParaRPr lang="en-US"/>
          </a:p>
        </p:txBody>
      </p:sp>
    </p:spTree>
    <p:extLst>
      <p:ext uri="{BB962C8B-B14F-4D97-AF65-F5344CB8AC3E}">
        <p14:creationId xmlns:p14="http://schemas.microsoft.com/office/powerpoint/2010/main" val="2853694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14</a:t>
            </a:fld>
            <a:endParaRPr lang="en-US"/>
          </a:p>
        </p:txBody>
      </p:sp>
    </p:spTree>
    <p:extLst>
      <p:ext uri="{BB962C8B-B14F-4D97-AF65-F5344CB8AC3E}">
        <p14:creationId xmlns:p14="http://schemas.microsoft.com/office/powerpoint/2010/main" val="2808375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4227608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630370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890827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102090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930414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6049497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8802606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808366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5793997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447058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4250600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249550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18499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405742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194605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8578230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4547666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07080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7881244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5607452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5537869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9534575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3049435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42359684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4577876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2122883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12395794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3227435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19-Nov-14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19-Nov-14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5FE08F-0686-4DDE-838A-11F6C315652A}" type="datetimeFigureOut">
              <a:rPr lang="en-US" smtClean="0"/>
              <a:pPr/>
              <a:t>19-Nov-14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5FE08F-0686-4DDE-838A-11F6C315652A}" type="datetimeFigureOut">
              <a:rPr lang="en-US" smtClean="0"/>
              <a:pPr/>
              <a:t>19-Nov-14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5FE08F-0686-4DDE-838A-11F6C315652A}" type="datetimeFigureOut">
              <a:rPr lang="en-US" smtClean="0"/>
              <a:pPr/>
              <a:t>19-Nov-14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5FE08F-0686-4DDE-838A-11F6C315652A}" type="datetimeFigureOut">
              <a:rPr lang="en-US" smtClean="0"/>
              <a:pPr/>
              <a:t>19-Nov-14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5FE08F-0686-4DDE-838A-11F6C315652A}" type="datetimeFigureOut">
              <a:rPr lang="en-US" smtClean="0"/>
              <a:pPr/>
              <a:t>19-Nov-14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5FE08F-0686-4DDE-838A-11F6C315652A}" type="datetimeFigureOut">
              <a:rPr lang="en-US" smtClean="0"/>
              <a:pPr/>
              <a:t>19-Nov-14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5FE08F-0686-4DDE-838A-11F6C315652A}" type="datetimeFigureOut">
              <a:rPr lang="en-US" smtClean="0"/>
              <a:pPr/>
              <a:t>19-Nov-14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19-Nov-14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19-Nov-14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19-Nov-14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96703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19-Nov-14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120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19-Nov-14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7651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19-Nov-14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4398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21981B-408E-40C2-83C8-B41635D2BF64}" type="datetimeFigureOut">
              <a:rPr lang="en-US" smtClean="0">
                <a:solidFill>
                  <a:prstClr val="black">
                    <a:tint val="75000"/>
                  </a:prstClr>
                </a:solidFill>
              </a:rPr>
              <a:pPr/>
              <a:t>19-Nov-14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634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21981B-408E-40C2-83C8-B41635D2BF64}" type="datetimeFigureOut">
              <a:rPr lang="en-US" smtClean="0">
                <a:solidFill>
                  <a:prstClr val="black">
                    <a:tint val="75000"/>
                  </a:prstClr>
                </a:solidFill>
              </a:rPr>
              <a:pPr/>
              <a:t>19-Nov-14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29672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21981B-408E-40C2-83C8-B41635D2BF64}" type="datetimeFigureOut">
              <a:rPr lang="en-US" smtClean="0">
                <a:solidFill>
                  <a:prstClr val="black">
                    <a:tint val="75000"/>
                  </a:prstClr>
                </a:solidFill>
              </a:rPr>
              <a:pPr/>
              <a:t>19-Nov-14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16943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19-Nov-14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44934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19-Nov-14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84972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19-Nov-14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68026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19-Nov-14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8096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5FE08F-0686-4DDE-838A-11F6C315652A}" type="datetimeFigureOut">
              <a:rPr lang="en-US" smtClean="0"/>
              <a:pPr/>
              <a:t>19-Nov-14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AAC536-A85C-4B7D-89C5-3FB1D78287E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1981B-408E-40C2-83C8-B41635D2BF64}" type="datetimeFigureOut">
              <a:rPr lang="en-US" smtClean="0">
                <a:solidFill>
                  <a:prstClr val="black">
                    <a:tint val="75000"/>
                  </a:prstClr>
                </a:solidFill>
              </a:rPr>
              <a:pPr/>
              <a:t>19-Nov-14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77053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4.png"/><Relationship Id="rId4"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3.png"/><Relationship Id="rId4"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sia-decolonize.jpg"/>
          <p:cNvPicPr>
            <a:picLocks noChangeAspect="1"/>
          </p:cNvPicPr>
          <p:nvPr/>
        </p:nvPicPr>
        <p:blipFill>
          <a:blip r:embed="rId3" cstate="print"/>
          <a:stretch>
            <a:fillRect/>
          </a:stretch>
        </p:blipFill>
        <p:spPr>
          <a:xfrm>
            <a:off x="1875692" y="250466"/>
            <a:ext cx="5439508" cy="630273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karno.jpg"/>
          <p:cNvPicPr>
            <a:picLocks noChangeAspect="1"/>
          </p:cNvPicPr>
          <p:nvPr/>
        </p:nvPicPr>
        <p:blipFill>
          <a:blip r:embed="rId3" cstate="print"/>
          <a:stretch>
            <a:fillRect/>
          </a:stretch>
        </p:blipFill>
        <p:spPr>
          <a:xfrm>
            <a:off x="426623" y="457200"/>
            <a:ext cx="8290754" cy="5943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o.jpg"/>
          <p:cNvPicPr>
            <a:picLocks noChangeAspect="1"/>
          </p:cNvPicPr>
          <p:nvPr/>
        </p:nvPicPr>
        <p:blipFill>
          <a:blip r:embed="rId3" cstate="print"/>
          <a:stretch>
            <a:fillRect/>
          </a:stretch>
        </p:blipFill>
        <p:spPr>
          <a:xfrm>
            <a:off x="2247997" y="0"/>
            <a:ext cx="464800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en_bien_phu.jpg"/>
          <p:cNvPicPr>
            <a:picLocks noChangeAspect="1"/>
          </p:cNvPicPr>
          <p:nvPr/>
        </p:nvPicPr>
        <p:blipFill>
          <a:blip r:embed="rId3" cstate="print"/>
          <a:stretch>
            <a:fillRect/>
          </a:stretch>
        </p:blipFill>
        <p:spPr>
          <a:xfrm>
            <a:off x="690809" y="533400"/>
            <a:ext cx="8490103" cy="533399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ietnam-map.gif"/>
          <p:cNvPicPr>
            <a:picLocks noChangeAspect="1"/>
          </p:cNvPicPr>
          <p:nvPr/>
        </p:nvPicPr>
        <p:blipFill>
          <a:blip r:embed="rId3" cstate="print"/>
          <a:stretch>
            <a:fillRect/>
          </a:stretch>
        </p:blipFill>
        <p:spPr>
          <a:xfrm>
            <a:off x="2976372" y="0"/>
            <a:ext cx="3191256"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ndung.jpg"/>
          <p:cNvPicPr>
            <a:picLocks noChangeAspect="1"/>
          </p:cNvPicPr>
          <p:nvPr/>
        </p:nvPicPr>
        <p:blipFill>
          <a:blip r:embed="rId3" cstate="print"/>
          <a:stretch>
            <a:fillRect/>
          </a:stretch>
        </p:blipFill>
        <p:spPr>
          <a:xfrm>
            <a:off x="80967" y="381000"/>
            <a:ext cx="9097219" cy="60198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ache2.asset-cache.net/xc/53381065.jpg?v=1&amp;c=IWSAsset&amp;k=2&amp;d=E41C9FE5C4AA0A14089574A928D4C226F5DF162766C9E83321E58305F1DC8579B01E70F2B3269972"/>
          <p:cNvPicPr>
            <a:picLocks noChangeAspect="1" noChangeArrowheads="1"/>
          </p:cNvPicPr>
          <p:nvPr/>
        </p:nvPicPr>
        <p:blipFill>
          <a:blip r:embed="rId3" cstate="print"/>
          <a:srcRect/>
          <a:stretch>
            <a:fillRect/>
          </a:stretch>
        </p:blipFill>
        <p:spPr bwMode="auto">
          <a:xfrm>
            <a:off x="0" y="242968"/>
            <a:ext cx="9144000" cy="6527032"/>
          </a:xfrm>
          <a:prstGeom prst="rect">
            <a:avLst/>
          </a:prstGeom>
          <a:noFill/>
        </p:spPr>
      </p:pic>
    </p:spTree>
    <p:extLst>
      <p:ext uri="{BB962C8B-B14F-4D97-AF65-F5344CB8AC3E}">
        <p14:creationId xmlns:p14="http://schemas.microsoft.com/office/powerpoint/2010/main" val="3747738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00px-Africa_independence_dates.svg.png"/>
          <p:cNvPicPr>
            <a:picLocks noChangeAspect="1"/>
          </p:cNvPicPr>
          <p:nvPr/>
        </p:nvPicPr>
        <p:blipFill>
          <a:blip r:embed="rId3" cstate="print"/>
          <a:stretch>
            <a:fillRect/>
          </a:stretch>
        </p:blipFill>
        <p:spPr>
          <a:xfrm>
            <a:off x="1143000" y="0"/>
            <a:ext cx="6858000"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cture1.gif"/>
          <p:cNvPicPr>
            <a:picLocks noChangeAspect="1"/>
          </p:cNvPicPr>
          <p:nvPr/>
        </p:nvPicPr>
        <p:blipFill>
          <a:blip r:embed="rId3" cstate="print"/>
          <a:stretch>
            <a:fillRect/>
          </a:stretch>
        </p:blipFill>
        <p:spPr>
          <a:xfrm>
            <a:off x="1995362" y="0"/>
            <a:ext cx="515327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http://www.globalresearch.ca/coverStoryPictures/16429.jpg"/>
          <p:cNvPicPr>
            <a:picLocks noChangeAspect="1" noChangeArrowheads="1"/>
          </p:cNvPicPr>
          <p:nvPr/>
        </p:nvPicPr>
        <p:blipFill>
          <a:blip r:embed="rId3" cstate="print"/>
          <a:srcRect/>
          <a:stretch>
            <a:fillRect/>
          </a:stretch>
        </p:blipFill>
        <p:spPr bwMode="auto">
          <a:xfrm>
            <a:off x="131103" y="228600"/>
            <a:ext cx="9005996" cy="60198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Salazar1.jpg"/>
          <p:cNvPicPr>
            <a:picLocks noChangeAspect="1" noChangeArrowheads="1"/>
          </p:cNvPicPr>
          <p:nvPr/>
        </p:nvPicPr>
        <p:blipFill>
          <a:blip r:embed="rId3" cstate="print"/>
          <a:srcRect/>
          <a:stretch>
            <a:fillRect/>
          </a:stretch>
        </p:blipFill>
        <p:spPr bwMode="auto">
          <a:xfrm>
            <a:off x="1984274" y="0"/>
            <a:ext cx="5161934" cy="6858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http://rhodesiawassuper.com/images/Ian_Smith.jpg"/>
          <p:cNvPicPr>
            <a:picLocks noChangeAspect="1" noChangeArrowheads="1"/>
          </p:cNvPicPr>
          <p:nvPr/>
        </p:nvPicPr>
        <p:blipFill>
          <a:blip r:embed="rId3" cstate="print"/>
          <a:srcRect/>
          <a:stretch>
            <a:fillRect/>
          </a:stretch>
        </p:blipFill>
        <p:spPr bwMode="auto">
          <a:xfrm>
            <a:off x="2057400" y="59245"/>
            <a:ext cx="5105400" cy="672636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File:ApartheidSignEnglishAfrikaans.jpg"/>
          <p:cNvPicPr>
            <a:picLocks noChangeAspect="1" noChangeArrowheads="1"/>
          </p:cNvPicPr>
          <p:nvPr/>
        </p:nvPicPr>
        <p:blipFill>
          <a:blip r:embed="rId3" cstate="print"/>
          <a:srcRect/>
          <a:stretch>
            <a:fillRect/>
          </a:stretch>
        </p:blipFill>
        <p:spPr bwMode="auto">
          <a:xfrm>
            <a:off x="1981200" y="457200"/>
            <a:ext cx="6238875" cy="57150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http://4.bp.blogspot.com/_w-8QM_U1YY8/S-3YW94VQDI/AAAAAAAAACw/FGQnx5kkyr4/s1600/6a00d8341cb49853ef00e54f0b07ac8833-640wi.jpg"/>
          <p:cNvPicPr>
            <a:picLocks noChangeAspect="1" noChangeArrowheads="1"/>
          </p:cNvPicPr>
          <p:nvPr/>
        </p:nvPicPr>
        <p:blipFill>
          <a:blip r:embed="rId3" cstate="print"/>
          <a:srcRect/>
          <a:stretch>
            <a:fillRect/>
          </a:stretch>
        </p:blipFill>
        <p:spPr bwMode="auto">
          <a:xfrm>
            <a:off x="36723" y="609600"/>
            <a:ext cx="4473285" cy="5486400"/>
          </a:xfrm>
          <a:prstGeom prst="rect">
            <a:avLst/>
          </a:prstGeom>
          <a:noFill/>
        </p:spPr>
      </p:pic>
      <p:pic>
        <p:nvPicPr>
          <p:cNvPr id="2" name="Picture 1"/>
          <p:cNvPicPr>
            <a:picLocks noChangeAspect="1"/>
          </p:cNvPicPr>
          <p:nvPr/>
        </p:nvPicPr>
        <p:blipFill>
          <a:blip r:embed="rId4"/>
          <a:stretch>
            <a:fillRect/>
          </a:stretch>
        </p:blipFill>
        <p:spPr>
          <a:xfrm>
            <a:off x="5114195" y="-79546"/>
            <a:ext cx="4029805" cy="686469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838200"/>
            <a:ext cx="6096000" cy="4370427"/>
          </a:xfrm>
          <a:prstGeom prst="rect">
            <a:avLst/>
          </a:prstGeom>
          <a:noFill/>
        </p:spPr>
        <p:txBody>
          <a:bodyPr wrap="square" rtlCol="0">
            <a:spAutoFit/>
          </a:bodyPr>
          <a:lstStyle/>
          <a:p>
            <a:pPr algn="ctr"/>
            <a:r>
              <a:rPr lang="en-US" sz="2000" dirty="0" smtClean="0">
                <a:solidFill>
                  <a:prstClr val="black"/>
                </a:solidFill>
              </a:rPr>
              <a:t>Pre-</a:t>
            </a:r>
            <a:r>
              <a:rPr lang="en-US" sz="2000" i="1" dirty="0" smtClean="0">
                <a:solidFill>
                  <a:prstClr val="black"/>
                </a:solidFill>
              </a:rPr>
              <a:t>Brown</a:t>
            </a:r>
            <a:r>
              <a:rPr lang="en-US" sz="2000" dirty="0" smtClean="0">
                <a:solidFill>
                  <a:prstClr val="black"/>
                </a:solidFill>
              </a:rPr>
              <a:t> key civil rights cases</a:t>
            </a:r>
          </a:p>
          <a:p>
            <a:endParaRPr lang="en-US" sz="2000" dirty="0">
              <a:solidFill>
                <a:prstClr val="black"/>
              </a:solidFill>
            </a:endParaRPr>
          </a:p>
          <a:p>
            <a:pPr marL="342900" indent="-342900">
              <a:buFont typeface="+mj-lt"/>
              <a:buAutoNum type="arabicPeriod"/>
            </a:pPr>
            <a:r>
              <a:rPr lang="en-US" sz="2000" i="1" dirty="0" smtClean="0">
                <a:solidFill>
                  <a:prstClr val="black"/>
                </a:solidFill>
              </a:rPr>
              <a:t>Smith </a:t>
            </a:r>
            <a:r>
              <a:rPr lang="en-US" sz="2000" i="1" dirty="0">
                <a:solidFill>
                  <a:prstClr val="black"/>
                </a:solidFill>
              </a:rPr>
              <a:t>v. </a:t>
            </a:r>
            <a:r>
              <a:rPr lang="en-US" sz="2000" i="1" dirty="0" err="1" smtClean="0">
                <a:solidFill>
                  <a:prstClr val="black"/>
                </a:solidFill>
              </a:rPr>
              <a:t>Allwright</a:t>
            </a:r>
            <a:r>
              <a:rPr lang="en-US" sz="2000" dirty="0">
                <a:solidFill>
                  <a:prstClr val="black"/>
                </a:solidFill>
              </a:rPr>
              <a:t> </a:t>
            </a:r>
            <a:r>
              <a:rPr lang="en-US" sz="2000" dirty="0" smtClean="0">
                <a:solidFill>
                  <a:prstClr val="black"/>
                </a:solidFill>
              </a:rPr>
              <a:t>(1944): abolition of “all-white” primaries</a:t>
            </a:r>
          </a:p>
          <a:p>
            <a:pPr marL="342900" indent="-342900">
              <a:buFont typeface="+mj-lt"/>
              <a:buAutoNum type="arabicPeriod"/>
            </a:pPr>
            <a:endParaRPr lang="en-US" sz="2000" dirty="0" smtClean="0">
              <a:solidFill>
                <a:prstClr val="black"/>
              </a:solidFill>
            </a:endParaRPr>
          </a:p>
          <a:p>
            <a:pPr marL="342900" indent="-342900">
              <a:buFont typeface="+mj-lt"/>
              <a:buAutoNum type="arabicPeriod"/>
            </a:pPr>
            <a:r>
              <a:rPr lang="en-US" sz="2000" i="1" dirty="0" smtClean="0">
                <a:solidFill>
                  <a:prstClr val="black"/>
                </a:solidFill>
              </a:rPr>
              <a:t>Shelley </a:t>
            </a:r>
            <a:r>
              <a:rPr lang="en-US" sz="2000" i="1" dirty="0">
                <a:solidFill>
                  <a:prstClr val="black"/>
                </a:solidFill>
              </a:rPr>
              <a:t>v. </a:t>
            </a:r>
            <a:r>
              <a:rPr lang="en-US" sz="2000" i="1" dirty="0" smtClean="0">
                <a:solidFill>
                  <a:prstClr val="black"/>
                </a:solidFill>
              </a:rPr>
              <a:t>Kramer </a:t>
            </a:r>
            <a:r>
              <a:rPr lang="en-US" sz="2000" dirty="0" smtClean="0">
                <a:solidFill>
                  <a:prstClr val="black"/>
                </a:solidFill>
              </a:rPr>
              <a:t>(1948): courts can’t enforce “racial covenants” in house sales</a:t>
            </a:r>
          </a:p>
          <a:p>
            <a:pPr marL="342900" indent="-342900">
              <a:buFont typeface="+mj-lt"/>
              <a:buAutoNum type="arabicPeriod"/>
            </a:pPr>
            <a:endParaRPr lang="en-US" sz="2000" dirty="0" smtClean="0">
              <a:solidFill>
                <a:prstClr val="black"/>
              </a:solidFill>
            </a:endParaRPr>
          </a:p>
          <a:p>
            <a:pPr marL="342900" indent="-342900">
              <a:buFont typeface="+mj-lt"/>
              <a:buAutoNum type="arabicPeriod"/>
            </a:pPr>
            <a:r>
              <a:rPr lang="en-US" sz="2000" i="1" dirty="0" err="1">
                <a:solidFill>
                  <a:prstClr val="black"/>
                </a:solidFill>
              </a:rPr>
              <a:t>Sweatt</a:t>
            </a:r>
            <a:r>
              <a:rPr lang="en-US" sz="2000" i="1" dirty="0">
                <a:solidFill>
                  <a:prstClr val="black"/>
                </a:solidFill>
              </a:rPr>
              <a:t> v. Painter</a:t>
            </a:r>
            <a:r>
              <a:rPr lang="en-US" sz="2000" dirty="0">
                <a:solidFill>
                  <a:prstClr val="black"/>
                </a:solidFill>
              </a:rPr>
              <a:t> (1950): separate law schools for blacks and whites </a:t>
            </a:r>
            <a:r>
              <a:rPr lang="en-US" sz="2000" dirty="0" smtClean="0">
                <a:solidFill>
                  <a:prstClr val="black"/>
                </a:solidFill>
              </a:rPr>
              <a:t>unconstitutional</a:t>
            </a:r>
          </a:p>
          <a:p>
            <a:pPr marL="342900" indent="-342900">
              <a:buFont typeface="+mj-lt"/>
              <a:buAutoNum type="arabicPeriod"/>
            </a:pPr>
            <a:endParaRPr lang="en-US" sz="2000" dirty="0">
              <a:solidFill>
                <a:prstClr val="black"/>
              </a:solidFill>
            </a:endParaRPr>
          </a:p>
          <a:p>
            <a:pPr marL="342900" indent="-342900">
              <a:buFont typeface="+mj-lt"/>
              <a:buAutoNum type="arabicPeriod"/>
            </a:pPr>
            <a:r>
              <a:rPr lang="en-US" sz="2000" i="1" dirty="0" err="1">
                <a:solidFill>
                  <a:prstClr val="black"/>
                </a:solidFill>
              </a:rPr>
              <a:t>McLaurin</a:t>
            </a:r>
            <a:r>
              <a:rPr lang="en-US" sz="2000" i="1" dirty="0">
                <a:solidFill>
                  <a:prstClr val="black"/>
                </a:solidFill>
              </a:rPr>
              <a:t> v. Oklahoma</a:t>
            </a:r>
            <a:r>
              <a:rPr lang="en-US" sz="2000" dirty="0">
                <a:solidFill>
                  <a:prstClr val="black"/>
                </a:solidFill>
              </a:rPr>
              <a:t> (1950): separate graduate programs for blacks and whites unconstitutional </a:t>
            </a:r>
          </a:p>
          <a:p>
            <a:endParaRPr lang="en-US" dirty="0">
              <a:solidFill>
                <a:prstClr val="black"/>
              </a:solidFill>
            </a:endParaRPr>
          </a:p>
        </p:txBody>
      </p:sp>
    </p:spTree>
    <p:extLst>
      <p:ext uri="{BB962C8B-B14F-4D97-AF65-F5344CB8AC3E}">
        <p14:creationId xmlns:p14="http://schemas.microsoft.com/office/powerpoint/2010/main" val="33776557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76200"/>
            <a:ext cx="8645912" cy="6585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01167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shall at court.jpg"/>
          <p:cNvPicPr>
            <a:picLocks noChangeAspect="1"/>
          </p:cNvPicPr>
          <p:nvPr/>
        </p:nvPicPr>
        <p:blipFill>
          <a:blip r:embed="rId3" cstate="print"/>
          <a:stretch>
            <a:fillRect/>
          </a:stretch>
        </p:blipFill>
        <p:spPr>
          <a:xfrm>
            <a:off x="1909762" y="95250"/>
            <a:ext cx="5324475" cy="6667500"/>
          </a:xfrm>
          <a:prstGeom prst="rect">
            <a:avLst/>
          </a:prstGeom>
        </p:spPr>
      </p:pic>
    </p:spTree>
    <p:extLst>
      <p:ext uri="{BB962C8B-B14F-4D97-AF65-F5344CB8AC3E}">
        <p14:creationId xmlns:p14="http://schemas.microsoft.com/office/powerpoint/2010/main" val="12878149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457200"/>
            <a:ext cx="6934200" cy="4801314"/>
          </a:xfrm>
          <a:prstGeom prst="rect">
            <a:avLst/>
          </a:prstGeom>
          <a:noFill/>
        </p:spPr>
        <p:txBody>
          <a:bodyPr wrap="square" rtlCol="0">
            <a:spAutoFit/>
          </a:bodyPr>
          <a:lstStyle/>
          <a:p>
            <a:pPr algn="ctr"/>
            <a:r>
              <a:rPr lang="en-US" i="1" dirty="0" smtClean="0">
                <a:solidFill>
                  <a:prstClr val="black"/>
                </a:solidFill>
              </a:rPr>
              <a:t>Brown v. Board of Education </a:t>
            </a:r>
            <a:r>
              <a:rPr lang="en-US" dirty="0" smtClean="0">
                <a:solidFill>
                  <a:prstClr val="black"/>
                </a:solidFill>
              </a:rPr>
              <a:t>(1954, unanimous decision)</a:t>
            </a:r>
          </a:p>
          <a:p>
            <a:endParaRPr lang="en-US" dirty="0">
              <a:solidFill>
                <a:prstClr val="black"/>
              </a:solidFill>
            </a:endParaRPr>
          </a:p>
          <a:p>
            <a:r>
              <a:rPr lang="en-US" dirty="0">
                <a:solidFill>
                  <a:prstClr val="black"/>
                </a:solidFill>
              </a:rPr>
              <a:t>Does segregation of children in public schools solely on the basis of race, even though the physical facilities and other </a:t>
            </a:r>
            <a:r>
              <a:rPr lang="en-US" dirty="0" smtClean="0">
                <a:solidFill>
                  <a:prstClr val="black"/>
                </a:solidFill>
              </a:rPr>
              <a:t>“tangible” </a:t>
            </a:r>
            <a:r>
              <a:rPr lang="en-US" dirty="0">
                <a:solidFill>
                  <a:prstClr val="black"/>
                </a:solidFill>
              </a:rPr>
              <a:t>factors may be equal, deprive the children of the minority group of equal educational opportunities? We believe that it does... Segregation of white and colored children in public schools has a detrimental effect upon the colored children. The impact is greater when it has the sanction of the law, for the policy of separating the races is usually interpreted as denoting the inferiority of the negro </a:t>
            </a:r>
            <a:r>
              <a:rPr lang="en-US" dirty="0" smtClean="0">
                <a:solidFill>
                  <a:prstClr val="black"/>
                </a:solidFill>
              </a:rPr>
              <a:t>group...</a:t>
            </a:r>
          </a:p>
          <a:p>
            <a:endParaRPr lang="en-US" b="1" dirty="0">
              <a:solidFill>
                <a:prstClr val="black"/>
              </a:solidFill>
            </a:endParaRPr>
          </a:p>
          <a:p>
            <a:r>
              <a:rPr lang="en-US" b="1" dirty="0" smtClean="0">
                <a:solidFill>
                  <a:srgbClr val="FF0000"/>
                </a:solidFill>
              </a:rPr>
              <a:t>We </a:t>
            </a:r>
            <a:r>
              <a:rPr lang="en-US" b="1" dirty="0">
                <a:solidFill>
                  <a:srgbClr val="FF0000"/>
                </a:solidFill>
              </a:rPr>
              <a:t>conclude that, in the field of public education, the doctrine of </a:t>
            </a:r>
            <a:r>
              <a:rPr lang="en-US" b="1" dirty="0" smtClean="0">
                <a:solidFill>
                  <a:srgbClr val="FF0000"/>
                </a:solidFill>
              </a:rPr>
              <a:t>“separate </a:t>
            </a:r>
            <a:r>
              <a:rPr lang="en-US" b="1" dirty="0">
                <a:solidFill>
                  <a:srgbClr val="FF0000"/>
                </a:solidFill>
              </a:rPr>
              <a:t>but </a:t>
            </a:r>
            <a:r>
              <a:rPr lang="en-US" b="1" dirty="0" smtClean="0">
                <a:solidFill>
                  <a:srgbClr val="FF0000"/>
                </a:solidFill>
              </a:rPr>
              <a:t>equal” </a:t>
            </a:r>
            <a:r>
              <a:rPr lang="en-US" b="1" dirty="0">
                <a:solidFill>
                  <a:srgbClr val="FF0000"/>
                </a:solidFill>
              </a:rPr>
              <a:t>has no place. Separate educational facilities are inherently unequal. Therefore, we hold that the plaintiffs and others similarly situated for whom the actions have been brought are, by reason of the segregation complained of, deprived of the equal protection of the laws guaranteed by the Fourteenth </a:t>
            </a:r>
            <a:r>
              <a:rPr lang="en-US" b="1" dirty="0" smtClean="0">
                <a:solidFill>
                  <a:srgbClr val="FF0000"/>
                </a:solidFill>
              </a:rPr>
              <a:t>Amendment.</a:t>
            </a:r>
            <a:endParaRPr lang="en-US" b="1" dirty="0">
              <a:solidFill>
                <a:srgbClr val="FF0000"/>
              </a:solidFill>
            </a:endParaRPr>
          </a:p>
        </p:txBody>
      </p:sp>
    </p:spTree>
    <p:extLst>
      <p:ext uri="{BB962C8B-B14F-4D97-AF65-F5344CB8AC3E}">
        <p14:creationId xmlns:p14="http://schemas.microsoft.com/office/powerpoint/2010/main" val="25157365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tegrationmob.jpg"/>
          <p:cNvPicPr>
            <a:picLocks noChangeAspect="1"/>
          </p:cNvPicPr>
          <p:nvPr/>
        </p:nvPicPr>
        <p:blipFill>
          <a:blip r:embed="rId3" cstate="print"/>
          <a:stretch>
            <a:fillRect/>
          </a:stretch>
        </p:blipFill>
        <p:spPr>
          <a:xfrm>
            <a:off x="0" y="220579"/>
            <a:ext cx="9144000" cy="6416842"/>
          </a:xfrm>
          <a:prstGeom prst="rect">
            <a:avLst/>
          </a:prstGeom>
        </p:spPr>
      </p:pic>
    </p:spTree>
    <p:extLst>
      <p:ext uri="{BB962C8B-B14F-4D97-AF65-F5344CB8AC3E}">
        <p14:creationId xmlns:p14="http://schemas.microsoft.com/office/powerpoint/2010/main" val="15547111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rock2.jpg"/>
          <p:cNvPicPr>
            <a:picLocks noChangeAspect="1"/>
          </p:cNvPicPr>
          <p:nvPr/>
        </p:nvPicPr>
        <p:blipFill>
          <a:blip r:embed="rId3" cstate="print"/>
          <a:stretch>
            <a:fillRect/>
          </a:stretch>
        </p:blipFill>
        <p:spPr>
          <a:xfrm>
            <a:off x="0" y="412929"/>
            <a:ext cx="9144000" cy="6032142"/>
          </a:xfrm>
          <a:prstGeom prst="rect">
            <a:avLst/>
          </a:prstGeom>
        </p:spPr>
      </p:pic>
    </p:spTree>
    <p:extLst>
      <p:ext uri="{BB962C8B-B14F-4D97-AF65-F5344CB8AC3E}">
        <p14:creationId xmlns:p14="http://schemas.microsoft.com/office/powerpoint/2010/main" val="29298143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rks booking.jpg"/>
          <p:cNvPicPr>
            <a:picLocks noChangeAspect="1"/>
          </p:cNvPicPr>
          <p:nvPr/>
        </p:nvPicPr>
        <p:blipFill>
          <a:blip r:embed="rId3" cstate="print"/>
          <a:stretch>
            <a:fillRect/>
          </a:stretch>
        </p:blipFill>
        <p:spPr>
          <a:xfrm>
            <a:off x="457200" y="57911"/>
            <a:ext cx="8382000" cy="6621781"/>
          </a:xfrm>
          <a:prstGeom prst="rect">
            <a:avLst/>
          </a:prstGeom>
        </p:spPr>
      </p:pic>
    </p:spTree>
    <p:extLst>
      <p:ext uri="{BB962C8B-B14F-4D97-AF65-F5344CB8AC3E}">
        <p14:creationId xmlns:p14="http://schemas.microsoft.com/office/powerpoint/2010/main" val="27667209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lk church.jpg"/>
          <p:cNvPicPr>
            <a:picLocks noChangeAspect="1"/>
          </p:cNvPicPr>
          <p:nvPr/>
        </p:nvPicPr>
        <p:blipFill>
          <a:blip r:embed="rId3" cstate="print"/>
          <a:stretch>
            <a:fillRect/>
          </a:stretch>
        </p:blipFill>
        <p:spPr>
          <a:xfrm>
            <a:off x="289366" y="457200"/>
            <a:ext cx="8796760" cy="5791200"/>
          </a:xfrm>
          <a:prstGeom prst="rect">
            <a:avLst/>
          </a:prstGeom>
        </p:spPr>
      </p:pic>
    </p:spTree>
    <p:extLst>
      <p:ext uri="{BB962C8B-B14F-4D97-AF65-F5344CB8AC3E}">
        <p14:creationId xmlns:p14="http://schemas.microsoft.com/office/powerpoint/2010/main" val="11954322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redith.jpg"/>
          <p:cNvPicPr>
            <a:picLocks noChangeAspect="1"/>
          </p:cNvPicPr>
          <p:nvPr/>
        </p:nvPicPr>
        <p:blipFill>
          <a:blip r:embed="rId3" cstate="print"/>
          <a:stretch>
            <a:fillRect/>
          </a:stretch>
        </p:blipFill>
        <p:spPr>
          <a:xfrm>
            <a:off x="83590" y="557092"/>
            <a:ext cx="9060409" cy="5691308"/>
          </a:xfrm>
          <a:prstGeom prst="rect">
            <a:avLst/>
          </a:prstGeom>
        </p:spPr>
      </p:pic>
    </p:spTree>
    <p:extLst>
      <p:ext uri="{BB962C8B-B14F-4D97-AF65-F5344CB8AC3E}">
        <p14:creationId xmlns:p14="http://schemas.microsoft.com/office/powerpoint/2010/main" val="27155918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rnett.jpg"/>
          <p:cNvPicPr>
            <a:picLocks noChangeAspect="1"/>
          </p:cNvPicPr>
          <p:nvPr/>
        </p:nvPicPr>
        <p:blipFill>
          <a:blip r:embed="rId3" cstate="print"/>
          <a:stretch>
            <a:fillRect/>
          </a:stretch>
        </p:blipFill>
        <p:spPr>
          <a:xfrm>
            <a:off x="56444" y="342900"/>
            <a:ext cx="9087555" cy="6134100"/>
          </a:xfrm>
          <a:prstGeom prst="rect">
            <a:avLst/>
          </a:prstGeom>
        </p:spPr>
      </p:pic>
    </p:spTree>
    <p:extLst>
      <p:ext uri="{BB962C8B-B14F-4D97-AF65-F5344CB8AC3E}">
        <p14:creationId xmlns:p14="http://schemas.microsoft.com/office/powerpoint/2010/main" val="30995393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458200" cy="5893921"/>
          </a:xfrm>
          <a:prstGeom prst="rect">
            <a:avLst/>
          </a:prstGeom>
          <a:noFill/>
        </p:spPr>
        <p:txBody>
          <a:bodyPr wrap="square" rtlCol="0">
            <a:spAutoFit/>
          </a:bodyPr>
          <a:lstStyle/>
          <a:p>
            <a:r>
              <a:rPr lang="en-US" sz="1450" b="1" dirty="0" smtClean="0">
                <a:solidFill>
                  <a:prstClr val="black"/>
                </a:solidFill>
              </a:rPr>
              <a:t>	President Kennedy:</a:t>
            </a:r>
            <a:r>
              <a:rPr lang="en-US" sz="1450" dirty="0" smtClean="0">
                <a:solidFill>
                  <a:prstClr val="black"/>
                </a:solidFill>
              </a:rPr>
              <a:t> We can’t consider moving [James] Meredith as long as, you know, there’s a riot outside, because he wouldn’t be safe.</a:t>
            </a:r>
          </a:p>
          <a:p>
            <a:r>
              <a:rPr lang="en-US" sz="1450" b="1" dirty="0" smtClean="0">
                <a:solidFill>
                  <a:prstClr val="black"/>
                </a:solidFill>
              </a:rPr>
              <a:t>	Ross Barnett:</a:t>
            </a:r>
            <a:r>
              <a:rPr lang="en-US" sz="1450" dirty="0" smtClean="0">
                <a:solidFill>
                  <a:prstClr val="black"/>
                </a:solidFill>
              </a:rPr>
              <a:t> Sir?</a:t>
            </a:r>
          </a:p>
          <a:p>
            <a:r>
              <a:rPr lang="en-US" sz="1450" b="1" dirty="0" smtClean="0">
                <a:solidFill>
                  <a:prstClr val="black"/>
                </a:solidFill>
              </a:rPr>
              <a:t>	President Kennedy:</a:t>
            </a:r>
            <a:r>
              <a:rPr lang="en-US" sz="1450" dirty="0" smtClean="0">
                <a:solidFill>
                  <a:prstClr val="black"/>
                </a:solidFill>
              </a:rPr>
              <a:t> We couldn’t consider moving Meredith if we haven’t been able to restore order outside. That’s the problem, Governor.</a:t>
            </a:r>
          </a:p>
          <a:p>
            <a:r>
              <a:rPr lang="en-US" sz="1450" b="1" dirty="0" smtClean="0">
                <a:solidFill>
                  <a:prstClr val="black"/>
                </a:solidFill>
              </a:rPr>
              <a:t>	Barnett:</a:t>
            </a:r>
            <a:r>
              <a:rPr lang="en-US" sz="1450" dirty="0" smtClean="0">
                <a:solidFill>
                  <a:prstClr val="black"/>
                </a:solidFill>
              </a:rPr>
              <a:t> Well, I’ll tell you what I’ll do, Mr. President--</a:t>
            </a:r>
          </a:p>
          <a:p>
            <a:r>
              <a:rPr lang="en-US" sz="1450" b="1" dirty="0" smtClean="0">
                <a:solidFill>
                  <a:prstClr val="black"/>
                </a:solidFill>
              </a:rPr>
              <a:t>	President Kennedy:</a:t>
            </a:r>
            <a:r>
              <a:rPr lang="en-US" sz="1450" dirty="0" smtClean="0">
                <a:solidFill>
                  <a:prstClr val="black"/>
                </a:solidFill>
              </a:rPr>
              <a:t> Yeah.</a:t>
            </a:r>
          </a:p>
          <a:p>
            <a:r>
              <a:rPr lang="en-US" sz="1450" b="1" dirty="0" smtClean="0">
                <a:solidFill>
                  <a:prstClr val="black"/>
                </a:solidFill>
              </a:rPr>
              <a:t>	Barnett:</a:t>
            </a:r>
            <a:r>
              <a:rPr lang="en-US" sz="1450" dirty="0" smtClean="0">
                <a:solidFill>
                  <a:prstClr val="black"/>
                </a:solidFill>
              </a:rPr>
              <a:t> I’ll go up there myself—</a:t>
            </a:r>
          </a:p>
          <a:p>
            <a:r>
              <a:rPr lang="en-US" sz="1450" b="1" dirty="0" smtClean="0">
                <a:solidFill>
                  <a:prstClr val="black"/>
                </a:solidFill>
              </a:rPr>
              <a:t>	President Kennedy:</a:t>
            </a:r>
            <a:r>
              <a:rPr lang="en-US" sz="1450" dirty="0">
                <a:solidFill>
                  <a:prstClr val="black"/>
                </a:solidFill>
              </a:rPr>
              <a:t> </a:t>
            </a:r>
            <a:r>
              <a:rPr lang="en-US" sz="1450" dirty="0" smtClean="0">
                <a:solidFill>
                  <a:prstClr val="black"/>
                </a:solidFill>
              </a:rPr>
              <a:t>Well, now, how long will it take you to get there?</a:t>
            </a:r>
          </a:p>
          <a:p>
            <a:r>
              <a:rPr lang="en-US" sz="1450" b="1" dirty="0" smtClean="0">
                <a:solidFill>
                  <a:prstClr val="black"/>
                </a:solidFill>
              </a:rPr>
              <a:t>	Barnett:</a:t>
            </a:r>
            <a:r>
              <a:rPr lang="en-US" sz="1450" dirty="0" smtClean="0">
                <a:solidFill>
                  <a:prstClr val="black"/>
                </a:solidFill>
              </a:rPr>
              <a:t> </a:t>
            </a:r>
            <a:r>
              <a:rPr lang="en-US" sz="1450" dirty="0">
                <a:solidFill>
                  <a:prstClr val="black"/>
                </a:solidFill>
              </a:rPr>
              <a:t> [</a:t>
            </a:r>
            <a:r>
              <a:rPr lang="en-US" sz="1450" i="1" dirty="0">
                <a:solidFill>
                  <a:prstClr val="black"/>
                </a:solidFill>
              </a:rPr>
              <a:t>ignoring </a:t>
            </a:r>
            <a:r>
              <a:rPr lang="en-US" sz="1450" i="1" dirty="0" smtClean="0">
                <a:solidFill>
                  <a:prstClr val="black"/>
                </a:solidFill>
              </a:rPr>
              <a:t>Kennedy</a:t>
            </a:r>
            <a:r>
              <a:rPr lang="en-US" sz="1450" dirty="0" smtClean="0">
                <a:solidFill>
                  <a:prstClr val="black"/>
                </a:solidFill>
              </a:rPr>
              <a:t>]</a:t>
            </a:r>
            <a:r>
              <a:rPr lang="en-US" sz="1450" dirty="0">
                <a:solidFill>
                  <a:prstClr val="black"/>
                </a:solidFill>
              </a:rPr>
              <a:t> </a:t>
            </a:r>
            <a:r>
              <a:rPr lang="en-US" sz="1450" dirty="0" smtClean="0">
                <a:solidFill>
                  <a:prstClr val="black"/>
                </a:solidFill>
              </a:rPr>
              <a:t>And I’ll get a microphone and tell ‘</a:t>
            </a:r>
            <a:r>
              <a:rPr lang="en-US" sz="1450" dirty="0" err="1" smtClean="0">
                <a:solidFill>
                  <a:prstClr val="black"/>
                </a:solidFill>
              </a:rPr>
              <a:t>em</a:t>
            </a:r>
            <a:r>
              <a:rPr lang="en-US" sz="1450" dirty="0" smtClean="0">
                <a:solidFill>
                  <a:prstClr val="black"/>
                </a:solidFill>
              </a:rPr>
              <a:t> that you have agreed to re--, to, for him [Meredith] to be removed—</a:t>
            </a:r>
          </a:p>
          <a:p>
            <a:r>
              <a:rPr lang="en-US" sz="1450" b="1" dirty="0" smtClean="0">
                <a:solidFill>
                  <a:prstClr val="black"/>
                </a:solidFill>
              </a:rPr>
              <a:t>	President Kennedy:</a:t>
            </a:r>
            <a:r>
              <a:rPr lang="en-US" sz="1450" dirty="0" smtClean="0">
                <a:solidFill>
                  <a:prstClr val="black"/>
                </a:solidFill>
              </a:rPr>
              <a:t> [</a:t>
            </a:r>
            <a:r>
              <a:rPr lang="en-US" sz="1450" i="1" dirty="0" smtClean="0">
                <a:solidFill>
                  <a:prstClr val="black"/>
                </a:solidFill>
              </a:rPr>
              <a:t>sharply</a:t>
            </a:r>
            <a:r>
              <a:rPr lang="en-US" sz="1450" dirty="0" smtClean="0">
                <a:solidFill>
                  <a:prstClr val="black"/>
                </a:solidFill>
              </a:rPr>
              <a:t>] No. No. Now, wait a minute. How long—</a:t>
            </a:r>
          </a:p>
          <a:p>
            <a:r>
              <a:rPr lang="en-US" sz="1450" b="1" dirty="0" smtClean="0">
                <a:solidFill>
                  <a:prstClr val="black"/>
                </a:solidFill>
              </a:rPr>
              <a:t>	Barnett:</a:t>
            </a:r>
            <a:r>
              <a:rPr lang="en-US" sz="1450" dirty="0" smtClean="0">
                <a:solidFill>
                  <a:prstClr val="black"/>
                </a:solidFill>
              </a:rPr>
              <a:t> [</a:t>
            </a:r>
            <a:r>
              <a:rPr lang="en-US" sz="1450" i="1" dirty="0" smtClean="0">
                <a:solidFill>
                  <a:prstClr val="black"/>
                </a:solidFill>
              </a:rPr>
              <a:t>Unclear interjection</a:t>
            </a:r>
            <a:r>
              <a:rPr lang="en-US" sz="1450" dirty="0" smtClean="0">
                <a:solidFill>
                  <a:prstClr val="black"/>
                </a:solidFill>
              </a:rPr>
              <a:t>.]</a:t>
            </a:r>
          </a:p>
          <a:p>
            <a:r>
              <a:rPr lang="en-US" sz="1450" b="1" dirty="0" smtClean="0">
                <a:solidFill>
                  <a:prstClr val="black"/>
                </a:solidFill>
              </a:rPr>
              <a:t>	President Kennedy:</a:t>
            </a:r>
            <a:r>
              <a:rPr lang="en-US" sz="1450" dirty="0" smtClean="0">
                <a:solidFill>
                  <a:prstClr val="black"/>
                </a:solidFill>
              </a:rPr>
              <a:t> </a:t>
            </a:r>
            <a:r>
              <a:rPr lang="en-US" sz="1450" dirty="0">
                <a:solidFill>
                  <a:prstClr val="black"/>
                </a:solidFill>
              </a:rPr>
              <a:t>W</a:t>
            </a:r>
            <a:r>
              <a:rPr lang="en-US" sz="1450" dirty="0" smtClean="0">
                <a:solidFill>
                  <a:prstClr val="black"/>
                </a:solidFill>
              </a:rPr>
              <a:t>ait a minute, Governor. Now, how long is it going to take you to get up there?</a:t>
            </a:r>
          </a:p>
          <a:p>
            <a:r>
              <a:rPr lang="en-US" sz="1450" dirty="0">
                <a:solidFill>
                  <a:prstClr val="black"/>
                </a:solidFill>
              </a:rPr>
              <a:t>	</a:t>
            </a:r>
            <a:r>
              <a:rPr lang="en-US" sz="1450" b="1" dirty="0" smtClean="0">
                <a:solidFill>
                  <a:prstClr val="black"/>
                </a:solidFill>
              </a:rPr>
              <a:t>Barnett</a:t>
            </a:r>
            <a:r>
              <a:rPr lang="en-US" sz="1450" dirty="0" smtClean="0">
                <a:solidFill>
                  <a:prstClr val="black"/>
                </a:solidFill>
              </a:rPr>
              <a:t>: About an hour.</a:t>
            </a:r>
          </a:p>
          <a:p>
            <a:r>
              <a:rPr lang="en-US" sz="1450" dirty="0">
                <a:solidFill>
                  <a:prstClr val="black"/>
                </a:solidFill>
              </a:rPr>
              <a:t>	</a:t>
            </a:r>
            <a:r>
              <a:rPr lang="en-US" sz="1450" b="1" dirty="0" smtClean="0">
                <a:solidFill>
                  <a:prstClr val="black"/>
                </a:solidFill>
              </a:rPr>
              <a:t>President Kennedy</a:t>
            </a:r>
            <a:r>
              <a:rPr lang="en-US" sz="1450" dirty="0" smtClean="0">
                <a:solidFill>
                  <a:prstClr val="black"/>
                </a:solidFill>
              </a:rPr>
              <a:t>: Now, I’ll tell you what, if you want to go up there and then you call me from up there. Then we’ll decide what we’re going to do, before you make any speeches about it.</a:t>
            </a:r>
          </a:p>
          <a:p>
            <a:r>
              <a:rPr lang="en-US" sz="1450" dirty="0">
                <a:solidFill>
                  <a:prstClr val="black"/>
                </a:solidFill>
              </a:rPr>
              <a:t>	</a:t>
            </a:r>
            <a:r>
              <a:rPr lang="en-US" sz="1450" b="1" dirty="0" smtClean="0">
                <a:solidFill>
                  <a:prstClr val="black"/>
                </a:solidFill>
              </a:rPr>
              <a:t>Barnett</a:t>
            </a:r>
            <a:r>
              <a:rPr lang="en-US" sz="1450" dirty="0" smtClean="0">
                <a:solidFill>
                  <a:prstClr val="black"/>
                </a:solidFill>
              </a:rPr>
              <a:t>: Well, all right.</a:t>
            </a:r>
          </a:p>
          <a:p>
            <a:r>
              <a:rPr lang="en-US" sz="1450" dirty="0">
                <a:solidFill>
                  <a:prstClr val="black"/>
                </a:solidFill>
              </a:rPr>
              <a:t>	</a:t>
            </a:r>
            <a:r>
              <a:rPr lang="en-US" sz="1450" b="1" dirty="0" smtClean="0">
                <a:solidFill>
                  <a:prstClr val="black"/>
                </a:solidFill>
              </a:rPr>
              <a:t>President Kennedy</a:t>
            </a:r>
            <a:r>
              <a:rPr lang="en-US" sz="1450" dirty="0" smtClean="0">
                <a:solidFill>
                  <a:prstClr val="black"/>
                </a:solidFill>
              </a:rPr>
              <a:t>: No sense in—</a:t>
            </a:r>
          </a:p>
          <a:p>
            <a:r>
              <a:rPr lang="en-US" sz="1450" dirty="0">
                <a:solidFill>
                  <a:prstClr val="black"/>
                </a:solidFill>
              </a:rPr>
              <a:t>	</a:t>
            </a:r>
            <a:r>
              <a:rPr lang="en-US" sz="1450" b="1" dirty="0" smtClean="0">
                <a:solidFill>
                  <a:prstClr val="black"/>
                </a:solidFill>
              </a:rPr>
              <a:t>Barnett</a:t>
            </a:r>
            <a:r>
              <a:rPr lang="en-US" sz="1450" dirty="0" smtClean="0">
                <a:solidFill>
                  <a:prstClr val="black"/>
                </a:solidFill>
              </a:rPr>
              <a:t>: Whatever you want—if you’d offer—</a:t>
            </a:r>
          </a:p>
          <a:p>
            <a:r>
              <a:rPr lang="en-US" sz="1450" dirty="0">
                <a:solidFill>
                  <a:prstClr val="black"/>
                </a:solidFill>
              </a:rPr>
              <a:t>	</a:t>
            </a:r>
            <a:r>
              <a:rPr lang="en-US" sz="1450" b="1" dirty="0" smtClean="0">
                <a:solidFill>
                  <a:prstClr val="black"/>
                </a:solidFill>
              </a:rPr>
              <a:t>President Kennedy</a:t>
            </a:r>
            <a:r>
              <a:rPr lang="en-US" sz="1450" dirty="0" smtClean="0">
                <a:solidFill>
                  <a:prstClr val="black"/>
                </a:solidFill>
              </a:rPr>
              <a:t>: You see, we’ve got an hour to go, and that’s not—we may not have an hour…</a:t>
            </a:r>
          </a:p>
          <a:p>
            <a:r>
              <a:rPr lang="en-US" sz="1450" dirty="0">
                <a:solidFill>
                  <a:prstClr val="black"/>
                </a:solidFill>
              </a:rPr>
              <a:t>	</a:t>
            </a:r>
            <a:r>
              <a:rPr lang="en-US" sz="1450" b="1" dirty="0" smtClean="0">
                <a:solidFill>
                  <a:prstClr val="black"/>
                </a:solidFill>
              </a:rPr>
              <a:t>Barnett</a:t>
            </a:r>
            <a:r>
              <a:rPr lang="en-US" sz="1450" dirty="0" smtClean="0">
                <a:solidFill>
                  <a:prstClr val="black"/>
                </a:solidFill>
              </a:rPr>
              <a:t>: Mr. President, </a:t>
            </a:r>
            <a:r>
              <a:rPr lang="en-US" sz="1450" i="1" dirty="0" smtClean="0">
                <a:solidFill>
                  <a:prstClr val="black"/>
                </a:solidFill>
              </a:rPr>
              <a:t>please</a:t>
            </a:r>
            <a:r>
              <a:rPr lang="en-US" sz="1450" dirty="0" smtClean="0">
                <a:solidFill>
                  <a:prstClr val="black"/>
                </a:solidFill>
              </a:rPr>
              <a:t>, why don’t you, can’t you give an order up there to remove Meredith?</a:t>
            </a:r>
          </a:p>
          <a:p>
            <a:r>
              <a:rPr lang="en-US" sz="1450" dirty="0">
                <a:solidFill>
                  <a:prstClr val="black"/>
                </a:solidFill>
              </a:rPr>
              <a:t>	</a:t>
            </a:r>
            <a:r>
              <a:rPr lang="en-US" sz="1450" b="1" dirty="0" smtClean="0">
                <a:solidFill>
                  <a:prstClr val="black"/>
                </a:solidFill>
              </a:rPr>
              <a:t>President Kennedy</a:t>
            </a:r>
            <a:r>
              <a:rPr lang="en-US" sz="1450" dirty="0" smtClean="0">
                <a:solidFill>
                  <a:prstClr val="black"/>
                </a:solidFill>
              </a:rPr>
              <a:t>: How can I remove him, Governor, when there’s a riot in the streets? He may step out of that building and something would happen to him. I can’t remove him under those conditions.</a:t>
            </a:r>
          </a:p>
        </p:txBody>
      </p:sp>
      <p:pic>
        <p:nvPicPr>
          <p:cNvPr id="3" name="barnett meredith.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39000" y="5798634"/>
            <a:ext cx="609600" cy="609600"/>
          </a:xfrm>
          <a:prstGeom prst="rect">
            <a:avLst/>
          </a:prstGeom>
        </p:spPr>
      </p:pic>
    </p:spTree>
    <p:extLst>
      <p:ext uri="{BB962C8B-B14F-4D97-AF65-F5344CB8AC3E}">
        <p14:creationId xmlns:p14="http://schemas.microsoft.com/office/powerpoint/2010/main" val="11309846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443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graphics8.nytimes.com/packages/images/photo/2008/09/22/20080924MISS/9537429.JPG"/>
          <p:cNvPicPr>
            <a:picLocks noChangeAspect="1" noChangeArrowheads="1"/>
          </p:cNvPicPr>
          <p:nvPr/>
        </p:nvPicPr>
        <p:blipFill>
          <a:blip r:embed="rId3" cstate="print"/>
          <a:srcRect/>
          <a:stretch>
            <a:fillRect/>
          </a:stretch>
        </p:blipFill>
        <p:spPr bwMode="auto">
          <a:xfrm>
            <a:off x="376758" y="398146"/>
            <a:ext cx="8462442" cy="6078854"/>
          </a:xfrm>
          <a:prstGeom prst="rect">
            <a:avLst/>
          </a:prstGeom>
          <a:noFill/>
        </p:spPr>
      </p:pic>
    </p:spTree>
    <p:extLst>
      <p:ext uri="{BB962C8B-B14F-4D97-AF65-F5344CB8AC3E}">
        <p14:creationId xmlns:p14="http://schemas.microsoft.com/office/powerpoint/2010/main" val="17230158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chonwash.jpg"/>
          <p:cNvPicPr>
            <a:picLocks noChangeAspect="1"/>
          </p:cNvPicPr>
          <p:nvPr/>
        </p:nvPicPr>
        <p:blipFill>
          <a:blip r:embed="rId3" cstate="print"/>
          <a:stretch>
            <a:fillRect/>
          </a:stretch>
        </p:blipFill>
        <p:spPr>
          <a:xfrm>
            <a:off x="2190750" y="395287"/>
            <a:ext cx="4762500" cy="6067425"/>
          </a:xfrm>
          <a:prstGeom prst="rect">
            <a:avLst/>
          </a:prstGeom>
        </p:spPr>
      </p:pic>
    </p:spTree>
    <p:extLst>
      <p:ext uri="{BB962C8B-B14F-4D97-AF65-F5344CB8AC3E}">
        <p14:creationId xmlns:p14="http://schemas.microsoft.com/office/powerpoint/2010/main" val="24313056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457200"/>
            <a:ext cx="8229600" cy="5909310"/>
          </a:xfrm>
          <a:prstGeom prst="rect">
            <a:avLst/>
          </a:prstGeom>
          <a:noFill/>
        </p:spPr>
        <p:txBody>
          <a:bodyPr wrap="square" rtlCol="0">
            <a:spAutoFit/>
          </a:bodyPr>
          <a:lstStyle/>
          <a:p>
            <a:pPr algn="ctr"/>
            <a:r>
              <a:rPr lang="en-US" sz="2000" b="1" dirty="0" smtClean="0">
                <a:solidFill>
                  <a:prstClr val="black"/>
                </a:solidFill>
              </a:rPr>
              <a:t>Major Features: Civil Rights Act (1964)</a:t>
            </a:r>
          </a:p>
          <a:p>
            <a:endParaRPr lang="en-US" dirty="0">
              <a:solidFill>
                <a:prstClr val="black"/>
              </a:solidFill>
            </a:endParaRPr>
          </a:p>
          <a:p>
            <a:r>
              <a:rPr lang="en-US" b="1" dirty="0">
                <a:solidFill>
                  <a:prstClr val="black"/>
                </a:solidFill>
              </a:rPr>
              <a:t>Title I</a:t>
            </a:r>
            <a:br>
              <a:rPr lang="en-US" b="1" dirty="0">
                <a:solidFill>
                  <a:prstClr val="black"/>
                </a:solidFill>
              </a:rPr>
            </a:br>
            <a:r>
              <a:rPr lang="en-US" dirty="0">
                <a:solidFill>
                  <a:prstClr val="black"/>
                </a:solidFill>
              </a:rPr>
              <a:t>Barred unequal application of voter registration requirements, but did not abolish literacy tests sometimes used to disqualify African Americans and poor white voters.</a:t>
            </a:r>
          </a:p>
          <a:p>
            <a:r>
              <a:rPr lang="en-US" b="1" dirty="0">
                <a:solidFill>
                  <a:prstClr val="black"/>
                </a:solidFill>
              </a:rPr>
              <a:t>Title II</a:t>
            </a:r>
            <a:br>
              <a:rPr lang="en-US" b="1" dirty="0">
                <a:solidFill>
                  <a:prstClr val="black"/>
                </a:solidFill>
              </a:rPr>
            </a:br>
            <a:r>
              <a:rPr lang="en-US" b="1" dirty="0">
                <a:solidFill>
                  <a:srgbClr val="FF0000"/>
                </a:solidFill>
              </a:rPr>
              <a:t>Outlawed discrimination in hotels, motels, restaurants, theaters, and all other public accommodations engaged in interstate commerce; </a:t>
            </a:r>
            <a:r>
              <a:rPr lang="en-US" dirty="0">
                <a:solidFill>
                  <a:prstClr val="black"/>
                </a:solidFill>
              </a:rPr>
              <a:t>exempted private clubs without defining "private," thereby allowing a loophole.</a:t>
            </a:r>
          </a:p>
          <a:p>
            <a:r>
              <a:rPr lang="en-US" b="1" dirty="0">
                <a:solidFill>
                  <a:prstClr val="black"/>
                </a:solidFill>
              </a:rPr>
              <a:t>Title III</a:t>
            </a:r>
            <a:br>
              <a:rPr lang="en-US" b="1" dirty="0">
                <a:solidFill>
                  <a:prstClr val="black"/>
                </a:solidFill>
              </a:rPr>
            </a:br>
            <a:r>
              <a:rPr lang="en-US" dirty="0">
                <a:solidFill>
                  <a:prstClr val="black"/>
                </a:solidFill>
              </a:rPr>
              <a:t>Encouraged the desegregation of public schools and </a:t>
            </a:r>
            <a:r>
              <a:rPr lang="en-US" b="1" dirty="0">
                <a:solidFill>
                  <a:srgbClr val="FF0000"/>
                </a:solidFill>
              </a:rPr>
              <a:t>authorized the U. S. Attorney General to file suits to force desegregation</a:t>
            </a:r>
            <a:r>
              <a:rPr lang="en-US" dirty="0">
                <a:solidFill>
                  <a:prstClr val="black"/>
                </a:solidFill>
              </a:rPr>
              <a:t>, but did not authorize busing as a means to overcome segregation based on residence.</a:t>
            </a:r>
          </a:p>
          <a:p>
            <a:r>
              <a:rPr lang="en-US" b="1" dirty="0">
                <a:solidFill>
                  <a:prstClr val="black"/>
                </a:solidFill>
              </a:rPr>
              <a:t>Title IV</a:t>
            </a:r>
            <a:br>
              <a:rPr lang="en-US" b="1" dirty="0">
                <a:solidFill>
                  <a:prstClr val="black"/>
                </a:solidFill>
              </a:rPr>
            </a:br>
            <a:r>
              <a:rPr lang="en-US" dirty="0">
                <a:solidFill>
                  <a:prstClr val="black"/>
                </a:solidFill>
              </a:rPr>
              <a:t>Authorized but did not require withdrawal of federal funds from programs which practiced discrimination.</a:t>
            </a:r>
          </a:p>
          <a:p>
            <a:r>
              <a:rPr lang="en-US" b="1" dirty="0">
                <a:solidFill>
                  <a:prstClr val="black"/>
                </a:solidFill>
              </a:rPr>
              <a:t>Title V</a:t>
            </a:r>
            <a:br>
              <a:rPr lang="en-US" b="1" dirty="0">
                <a:solidFill>
                  <a:prstClr val="black"/>
                </a:solidFill>
              </a:rPr>
            </a:br>
            <a:r>
              <a:rPr lang="en-US" b="1" dirty="0">
                <a:solidFill>
                  <a:srgbClr val="FF0000"/>
                </a:solidFill>
              </a:rPr>
              <a:t>Outlawed discrimination in employment in any business exceeding twenty five people and creates an Equal Employment Opportunities Commission to review complaints, although it lacked meaningful enforcement powers.</a:t>
            </a:r>
          </a:p>
          <a:p>
            <a:endParaRPr lang="en-US" dirty="0">
              <a:solidFill>
                <a:prstClr val="black"/>
              </a:solidFill>
            </a:endParaRPr>
          </a:p>
        </p:txBody>
      </p:sp>
    </p:spTree>
    <p:extLst>
      <p:ext uri="{BB962C8B-B14F-4D97-AF65-F5344CB8AC3E}">
        <p14:creationId xmlns:p14="http://schemas.microsoft.com/office/powerpoint/2010/main" val="3083107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formaementis.files.wordpress.com/2008/06/civil_rights_act_2_july_1964.jpg"/>
          <p:cNvPicPr>
            <a:picLocks noChangeAspect="1" noChangeArrowheads="1"/>
          </p:cNvPicPr>
          <p:nvPr/>
        </p:nvPicPr>
        <p:blipFill>
          <a:blip r:embed="rId3" cstate="print"/>
          <a:srcRect/>
          <a:stretch>
            <a:fillRect/>
          </a:stretch>
        </p:blipFill>
        <p:spPr bwMode="auto">
          <a:xfrm>
            <a:off x="4551" y="505968"/>
            <a:ext cx="9139449" cy="6123432"/>
          </a:xfrm>
          <a:prstGeom prst="rect">
            <a:avLst/>
          </a:prstGeom>
          <a:noFill/>
        </p:spPr>
      </p:pic>
    </p:spTree>
    <p:extLst>
      <p:ext uri="{BB962C8B-B14F-4D97-AF65-F5344CB8AC3E}">
        <p14:creationId xmlns:p14="http://schemas.microsoft.com/office/powerpoint/2010/main" val="24600990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ra sec 5.PNG"/>
          <p:cNvPicPr>
            <a:picLocks noChangeAspect="1"/>
          </p:cNvPicPr>
          <p:nvPr/>
        </p:nvPicPr>
        <p:blipFill>
          <a:blip r:embed="rId3" cstate="print"/>
          <a:stretch>
            <a:fillRect/>
          </a:stretch>
        </p:blipFill>
        <p:spPr>
          <a:xfrm>
            <a:off x="-135528" y="457200"/>
            <a:ext cx="9297368" cy="6019800"/>
          </a:xfrm>
          <a:prstGeom prst="rect">
            <a:avLst/>
          </a:prstGeom>
        </p:spPr>
      </p:pic>
    </p:spTree>
    <p:extLst>
      <p:ext uri="{BB962C8B-B14F-4D97-AF65-F5344CB8AC3E}">
        <p14:creationId xmlns:p14="http://schemas.microsoft.com/office/powerpoint/2010/main" val="14106513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www.warchat.org/pictures/vietnam_war_map.gif"/>
          <p:cNvPicPr>
            <a:picLocks noChangeAspect="1" noChangeArrowheads="1"/>
          </p:cNvPicPr>
          <p:nvPr/>
        </p:nvPicPr>
        <p:blipFill>
          <a:blip r:embed="rId3" cstate="print"/>
          <a:srcRect/>
          <a:stretch>
            <a:fillRect/>
          </a:stretch>
        </p:blipFill>
        <p:spPr bwMode="auto">
          <a:xfrm>
            <a:off x="3110053" y="0"/>
            <a:ext cx="3191256" cy="6858000"/>
          </a:xfrm>
          <a:prstGeom prst="rect">
            <a:avLst/>
          </a:prstGeom>
          <a:noFill/>
        </p:spPr>
      </p:pic>
    </p:spTree>
    <p:extLst>
      <p:ext uri="{BB962C8B-B14F-4D97-AF65-F5344CB8AC3E}">
        <p14:creationId xmlns:p14="http://schemas.microsoft.com/office/powerpoint/2010/main" val="2127291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hitchcock.itc.virginia.edu/ViewingAmerica/roundtables/roundtable8/images/diem.jpg"/>
          <p:cNvPicPr>
            <a:picLocks noChangeAspect="1" noChangeArrowheads="1"/>
          </p:cNvPicPr>
          <p:nvPr/>
        </p:nvPicPr>
        <p:blipFill>
          <a:blip r:embed="rId3" cstate="print"/>
          <a:srcRect/>
          <a:stretch>
            <a:fillRect/>
          </a:stretch>
        </p:blipFill>
        <p:spPr bwMode="auto">
          <a:xfrm>
            <a:off x="974313" y="0"/>
            <a:ext cx="7259359" cy="6858000"/>
          </a:xfrm>
          <a:prstGeom prst="rect">
            <a:avLst/>
          </a:prstGeom>
          <a:noFill/>
        </p:spPr>
      </p:pic>
    </p:spTree>
    <p:extLst>
      <p:ext uri="{BB962C8B-B14F-4D97-AF65-F5344CB8AC3E}">
        <p14:creationId xmlns:p14="http://schemas.microsoft.com/office/powerpoint/2010/main" val="24458196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0" y="228600"/>
          <a:ext cx="8153400" cy="6172199"/>
        </p:xfrm>
        <a:graphic>
          <a:graphicData uri="http://schemas.openxmlformats.org/drawingml/2006/table">
            <a:tbl>
              <a:tblPr/>
              <a:tblGrid>
                <a:gridCol w="2717800"/>
                <a:gridCol w="2609089"/>
                <a:gridCol w="2826511"/>
              </a:tblGrid>
              <a:tr h="2805545">
                <a:tc>
                  <a:txBody>
                    <a:bodyPr/>
                    <a:lstStyle/>
                    <a:p>
                      <a:pPr algn="ctr"/>
                      <a:r>
                        <a:rPr lang="en-US" b="1" i="1"/>
                        <a:t>Time Period</a:t>
                      </a:r>
                      <a:endParaRPr lang="en-US"/>
                    </a:p>
                  </a:txBody>
                  <a:tcPr anchor="ctr">
                    <a:lnL>
                      <a:noFill/>
                    </a:lnL>
                    <a:lnR>
                      <a:noFill/>
                    </a:lnR>
                    <a:lnT>
                      <a:noFill/>
                    </a:lnT>
                    <a:lnB>
                      <a:noFill/>
                    </a:lnB>
                  </a:tcPr>
                </a:tc>
                <a:tc>
                  <a:txBody>
                    <a:bodyPr/>
                    <a:lstStyle/>
                    <a:p>
                      <a:pPr algn="ctr"/>
                      <a:r>
                        <a:rPr lang="en-US" b="1" i="1"/>
                        <a:t>U.S. Troops </a:t>
                      </a:r>
                      <a:br>
                        <a:rPr lang="en-US" b="1" i="1"/>
                      </a:br>
                      <a:r>
                        <a:rPr lang="en-US" b="1" i="1"/>
                        <a:t>in Vietnam</a:t>
                      </a:r>
                      <a:endParaRPr lang="en-US"/>
                    </a:p>
                  </a:txBody>
                  <a:tcPr anchor="ctr">
                    <a:lnL>
                      <a:noFill/>
                    </a:lnL>
                    <a:lnR>
                      <a:noFill/>
                    </a:lnR>
                    <a:lnT>
                      <a:noFill/>
                    </a:lnT>
                    <a:lnB>
                      <a:noFill/>
                    </a:lnB>
                  </a:tcPr>
                </a:tc>
                <a:tc>
                  <a:txBody>
                    <a:bodyPr/>
                    <a:lstStyle/>
                    <a:p>
                      <a:pPr algn="ctr"/>
                      <a:r>
                        <a:rPr lang="en-US" b="1" i="1"/>
                        <a:t>U.S. Personnel </a:t>
                      </a:r>
                      <a:br>
                        <a:rPr lang="en-US" b="1" i="1"/>
                      </a:br>
                      <a:r>
                        <a:rPr lang="en-US" b="1" i="1"/>
                        <a:t>Killed</a:t>
                      </a:r>
                      <a:endParaRPr lang="en-US"/>
                    </a:p>
                  </a:txBody>
                  <a:tcPr anchor="ctr">
                    <a:lnL>
                      <a:noFill/>
                    </a:lnL>
                    <a:lnR>
                      <a:noFill/>
                    </a:lnR>
                    <a:lnT>
                      <a:noFill/>
                    </a:lnT>
                    <a:lnB>
                      <a:noFill/>
                    </a:lnB>
                  </a:tcPr>
                </a:tc>
              </a:tr>
              <a:tr h="1122218">
                <a:tc>
                  <a:txBody>
                    <a:bodyPr/>
                    <a:lstStyle/>
                    <a:p>
                      <a:pPr algn="ctr"/>
                      <a:r>
                        <a:rPr lang="en-US"/>
                        <a:t>End of 1961</a:t>
                      </a:r>
                    </a:p>
                  </a:txBody>
                  <a:tcPr anchor="ctr">
                    <a:lnL>
                      <a:noFill/>
                    </a:lnL>
                    <a:lnR>
                      <a:noFill/>
                    </a:lnR>
                    <a:lnT>
                      <a:noFill/>
                    </a:lnT>
                    <a:lnB>
                      <a:noFill/>
                    </a:lnB>
                  </a:tcPr>
                </a:tc>
                <a:tc>
                  <a:txBody>
                    <a:bodyPr/>
                    <a:lstStyle/>
                    <a:p>
                      <a:pPr algn="ctr"/>
                      <a:r>
                        <a:rPr lang="en-US"/>
                        <a:t>2,067</a:t>
                      </a:r>
                    </a:p>
                  </a:txBody>
                  <a:tcPr anchor="ctr">
                    <a:lnL>
                      <a:noFill/>
                    </a:lnL>
                    <a:lnR>
                      <a:noFill/>
                    </a:lnR>
                    <a:lnT>
                      <a:noFill/>
                    </a:lnT>
                    <a:lnB>
                      <a:noFill/>
                    </a:lnB>
                  </a:tcPr>
                </a:tc>
                <a:tc>
                  <a:txBody>
                    <a:bodyPr/>
                    <a:lstStyle/>
                    <a:p>
                      <a:pPr algn="ctr"/>
                      <a:r>
                        <a:rPr lang="en-US"/>
                        <a:t>16</a:t>
                      </a:r>
                    </a:p>
                  </a:txBody>
                  <a:tcPr anchor="ctr">
                    <a:lnL>
                      <a:noFill/>
                    </a:lnL>
                    <a:lnR>
                      <a:noFill/>
                    </a:lnR>
                    <a:lnT>
                      <a:noFill/>
                    </a:lnT>
                    <a:lnB>
                      <a:noFill/>
                    </a:lnB>
                  </a:tcPr>
                </a:tc>
              </a:tr>
              <a:tr h="1122218">
                <a:tc>
                  <a:txBody>
                    <a:bodyPr/>
                    <a:lstStyle/>
                    <a:p>
                      <a:pPr algn="ctr"/>
                      <a:r>
                        <a:rPr lang="en-US"/>
                        <a:t>End of 1962</a:t>
                      </a:r>
                    </a:p>
                  </a:txBody>
                  <a:tcPr anchor="ctr">
                    <a:lnL>
                      <a:noFill/>
                    </a:lnL>
                    <a:lnR>
                      <a:noFill/>
                    </a:lnR>
                    <a:lnT>
                      <a:noFill/>
                    </a:lnT>
                    <a:lnB>
                      <a:noFill/>
                    </a:lnB>
                  </a:tcPr>
                </a:tc>
                <a:tc>
                  <a:txBody>
                    <a:bodyPr/>
                    <a:lstStyle/>
                    <a:p>
                      <a:pPr algn="ctr"/>
                      <a:r>
                        <a:rPr lang="en-US"/>
                        <a:t>11,500</a:t>
                      </a:r>
                    </a:p>
                  </a:txBody>
                  <a:tcPr anchor="ctr">
                    <a:lnL>
                      <a:noFill/>
                    </a:lnL>
                    <a:lnR>
                      <a:noFill/>
                    </a:lnR>
                    <a:lnT>
                      <a:noFill/>
                    </a:lnT>
                    <a:lnB>
                      <a:noFill/>
                    </a:lnB>
                  </a:tcPr>
                </a:tc>
                <a:tc>
                  <a:txBody>
                    <a:bodyPr/>
                    <a:lstStyle/>
                    <a:p>
                      <a:pPr algn="ctr"/>
                      <a:r>
                        <a:rPr lang="en-US"/>
                        <a:t>52</a:t>
                      </a:r>
                    </a:p>
                  </a:txBody>
                  <a:tcPr anchor="ctr">
                    <a:lnL>
                      <a:noFill/>
                    </a:lnL>
                    <a:lnR>
                      <a:noFill/>
                    </a:lnR>
                    <a:lnT>
                      <a:noFill/>
                    </a:lnT>
                    <a:lnB>
                      <a:noFill/>
                    </a:lnB>
                  </a:tcPr>
                </a:tc>
              </a:tr>
              <a:tr h="1122218">
                <a:tc>
                  <a:txBody>
                    <a:bodyPr/>
                    <a:lstStyle/>
                    <a:p>
                      <a:pPr algn="ctr"/>
                      <a:r>
                        <a:rPr lang="en-US"/>
                        <a:t>End of 1963</a:t>
                      </a:r>
                    </a:p>
                  </a:txBody>
                  <a:tcPr anchor="ctr">
                    <a:lnL>
                      <a:noFill/>
                    </a:lnL>
                    <a:lnR>
                      <a:noFill/>
                    </a:lnR>
                    <a:lnT>
                      <a:noFill/>
                    </a:lnT>
                    <a:lnB>
                      <a:noFill/>
                    </a:lnB>
                  </a:tcPr>
                </a:tc>
                <a:tc>
                  <a:txBody>
                    <a:bodyPr/>
                    <a:lstStyle/>
                    <a:p>
                      <a:pPr algn="ctr"/>
                      <a:r>
                        <a:rPr lang="en-US" dirty="0" smtClean="0"/>
                        <a:t>19,000</a:t>
                      </a:r>
                      <a:r>
                        <a:rPr lang="en-US" dirty="0"/>
                        <a:t>+</a:t>
                      </a:r>
                    </a:p>
                  </a:txBody>
                  <a:tcPr anchor="ctr">
                    <a:lnL>
                      <a:noFill/>
                    </a:lnL>
                    <a:lnR>
                      <a:noFill/>
                    </a:lnR>
                    <a:lnT>
                      <a:noFill/>
                    </a:lnT>
                    <a:lnB>
                      <a:noFill/>
                    </a:lnB>
                  </a:tcPr>
                </a:tc>
                <a:tc>
                  <a:txBody>
                    <a:bodyPr/>
                    <a:lstStyle/>
                    <a:p>
                      <a:pPr algn="ctr"/>
                      <a:r>
                        <a:rPr lang="en-US" dirty="0"/>
                        <a:t>118</a:t>
                      </a:r>
                    </a:p>
                  </a:txBody>
                  <a:tcPr anchor="ctr">
                    <a:lnL>
                      <a:noFill/>
                    </a:lnL>
                    <a:lnR>
                      <a:noFill/>
                    </a:lnR>
                    <a:lnT>
                      <a:noFill/>
                    </a:lnT>
                    <a:lnB>
                      <a:noFill/>
                    </a:lnB>
                  </a:tcPr>
                </a:tc>
              </a:tr>
            </a:tbl>
          </a:graphicData>
        </a:graphic>
      </p:graphicFrame>
      <p:sp>
        <p:nvSpPr>
          <p:cNvPr id="1843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smtClean="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653629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vn2.jpg"/>
          <p:cNvPicPr>
            <a:picLocks noChangeAspect="1"/>
          </p:cNvPicPr>
          <p:nvPr/>
        </p:nvPicPr>
        <p:blipFill>
          <a:blip r:embed="rId3" cstate="print"/>
          <a:stretch>
            <a:fillRect/>
          </a:stretch>
        </p:blipFill>
        <p:spPr>
          <a:xfrm>
            <a:off x="1821051" y="0"/>
            <a:ext cx="5501898" cy="6858000"/>
          </a:xfrm>
          <a:prstGeom prst="rect">
            <a:avLst/>
          </a:prstGeom>
        </p:spPr>
      </p:pic>
    </p:spTree>
    <p:extLst>
      <p:ext uri="{BB962C8B-B14F-4D97-AF65-F5344CB8AC3E}">
        <p14:creationId xmlns:p14="http://schemas.microsoft.com/office/powerpoint/2010/main" val="17065993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puppetgov.com/wp-content/uploads/2010/02/mcnamara-with-lbj.jpg"/>
          <p:cNvPicPr>
            <a:picLocks noChangeAspect="1" noChangeArrowheads="1"/>
          </p:cNvPicPr>
          <p:nvPr/>
        </p:nvPicPr>
        <p:blipFill>
          <a:blip r:embed="rId3" cstate="print"/>
          <a:srcRect/>
          <a:stretch>
            <a:fillRect/>
          </a:stretch>
        </p:blipFill>
        <p:spPr bwMode="auto">
          <a:xfrm>
            <a:off x="255692" y="427571"/>
            <a:ext cx="8888308" cy="5973229"/>
          </a:xfrm>
          <a:prstGeom prst="rect">
            <a:avLst/>
          </a:prstGeom>
          <a:noFill/>
        </p:spPr>
      </p:pic>
    </p:spTree>
    <p:extLst>
      <p:ext uri="{BB962C8B-B14F-4D97-AF65-F5344CB8AC3E}">
        <p14:creationId xmlns:p14="http://schemas.microsoft.com/office/powerpoint/2010/main" val="36581794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illiam_Westmoreland.jpg"/>
          <p:cNvPicPr>
            <a:picLocks noChangeAspect="1"/>
          </p:cNvPicPr>
          <p:nvPr/>
        </p:nvPicPr>
        <p:blipFill>
          <a:blip r:embed="rId3" cstate="print"/>
          <a:stretch>
            <a:fillRect/>
          </a:stretch>
        </p:blipFill>
        <p:spPr>
          <a:xfrm>
            <a:off x="2278117" y="0"/>
            <a:ext cx="4587766" cy="6858000"/>
          </a:xfrm>
          <a:prstGeom prst="rect">
            <a:avLst/>
          </a:prstGeom>
        </p:spPr>
      </p:pic>
    </p:spTree>
    <p:extLst>
      <p:ext uri="{BB962C8B-B14F-4D97-AF65-F5344CB8AC3E}">
        <p14:creationId xmlns:p14="http://schemas.microsoft.com/office/powerpoint/2010/main" val="34501751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oops.PNG"/>
          <p:cNvPicPr>
            <a:picLocks noChangeAspect="1"/>
          </p:cNvPicPr>
          <p:nvPr/>
        </p:nvPicPr>
        <p:blipFill>
          <a:blip r:embed="rId3" cstate="print"/>
          <a:stretch>
            <a:fillRect/>
          </a:stretch>
        </p:blipFill>
        <p:spPr>
          <a:xfrm>
            <a:off x="107444" y="1828800"/>
            <a:ext cx="8929112" cy="3200399"/>
          </a:xfrm>
          <a:prstGeom prst="rect">
            <a:avLst/>
          </a:prstGeom>
        </p:spPr>
      </p:pic>
    </p:spTree>
    <p:extLst>
      <p:ext uri="{BB962C8B-B14F-4D97-AF65-F5344CB8AC3E}">
        <p14:creationId xmlns:p14="http://schemas.microsoft.com/office/powerpoint/2010/main" val="38285778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veteranstoday.com/wp-content/uploads/2011/03/Nasser.jpg"/>
          <p:cNvPicPr>
            <a:picLocks noChangeAspect="1" noChangeArrowheads="1"/>
          </p:cNvPicPr>
          <p:nvPr/>
        </p:nvPicPr>
        <p:blipFill>
          <a:blip r:embed="rId3" cstate="print"/>
          <a:srcRect/>
          <a:stretch>
            <a:fillRect/>
          </a:stretch>
        </p:blipFill>
        <p:spPr bwMode="auto">
          <a:xfrm>
            <a:off x="914400" y="0"/>
            <a:ext cx="7851608" cy="6780934"/>
          </a:xfrm>
          <a:prstGeom prst="rect">
            <a:avLst/>
          </a:prstGeom>
          <a:noFill/>
        </p:spPr>
      </p:pic>
    </p:spTree>
    <p:extLst>
      <p:ext uri="{BB962C8B-B14F-4D97-AF65-F5344CB8AC3E}">
        <p14:creationId xmlns:p14="http://schemas.microsoft.com/office/powerpoint/2010/main" val="40938814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89471" y="236220"/>
            <a:ext cx="6030529" cy="6316980"/>
          </a:xfrm>
          <a:prstGeom prst="rect">
            <a:avLst/>
          </a:prstGeom>
        </p:spPr>
      </p:pic>
    </p:spTree>
    <p:extLst>
      <p:ext uri="{BB962C8B-B14F-4D97-AF65-F5344CB8AC3E}">
        <p14:creationId xmlns:p14="http://schemas.microsoft.com/office/powerpoint/2010/main" val="18860969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www.un.org/av/photo/123971.jpg"/>
          <p:cNvPicPr>
            <a:picLocks noChangeAspect="1" noChangeArrowheads="1"/>
          </p:cNvPicPr>
          <p:nvPr/>
        </p:nvPicPr>
        <p:blipFill>
          <a:blip r:embed="rId3" cstate="print"/>
          <a:srcRect/>
          <a:stretch>
            <a:fillRect/>
          </a:stretch>
        </p:blipFill>
        <p:spPr bwMode="auto">
          <a:xfrm>
            <a:off x="152400" y="685800"/>
            <a:ext cx="8927486" cy="5909996"/>
          </a:xfrm>
          <a:prstGeom prst="rect">
            <a:avLst/>
          </a:prstGeom>
          <a:noFill/>
        </p:spPr>
      </p:pic>
    </p:spTree>
    <p:extLst>
      <p:ext uri="{BB962C8B-B14F-4D97-AF65-F5344CB8AC3E}">
        <p14:creationId xmlns:p14="http://schemas.microsoft.com/office/powerpoint/2010/main" val="41604843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67 prewar.JPG"/>
          <p:cNvPicPr>
            <a:picLocks noChangeAspect="1"/>
          </p:cNvPicPr>
          <p:nvPr/>
        </p:nvPicPr>
        <p:blipFill>
          <a:blip r:embed="rId3" cstate="print"/>
          <a:stretch>
            <a:fillRect/>
          </a:stretch>
        </p:blipFill>
        <p:spPr>
          <a:xfrm>
            <a:off x="2343150" y="29308"/>
            <a:ext cx="4438650" cy="6828692"/>
          </a:xfrm>
          <a:prstGeom prst="rect">
            <a:avLst/>
          </a:prstGeom>
        </p:spPr>
      </p:pic>
    </p:spTree>
    <p:extLst>
      <p:ext uri="{BB962C8B-B14F-4D97-AF65-F5344CB8AC3E}">
        <p14:creationId xmlns:p14="http://schemas.microsoft.com/office/powerpoint/2010/main" val="2029185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3.bp.blogspot.com/-n1bEUyhep4c/TjsS6-6DTbI/AAAAAAAAAPM/BnD8A_AWKy4/s1600/Egyptian+Airfield+Six+Day+War+-+Thebes+-+Mustafa+Egypt.jpg"/>
          <p:cNvPicPr>
            <a:picLocks noChangeAspect="1" noChangeArrowheads="1"/>
          </p:cNvPicPr>
          <p:nvPr/>
        </p:nvPicPr>
        <p:blipFill>
          <a:blip r:embed="rId3" cstate="print"/>
          <a:srcRect/>
          <a:stretch>
            <a:fillRect/>
          </a:stretch>
        </p:blipFill>
        <p:spPr bwMode="auto">
          <a:xfrm>
            <a:off x="0" y="838200"/>
            <a:ext cx="8921353" cy="5681260"/>
          </a:xfrm>
          <a:prstGeom prst="rect">
            <a:avLst/>
          </a:prstGeom>
          <a:noFill/>
        </p:spPr>
      </p:pic>
    </p:spTree>
    <p:extLst>
      <p:ext uri="{BB962C8B-B14F-4D97-AF65-F5344CB8AC3E}">
        <p14:creationId xmlns:p14="http://schemas.microsoft.com/office/powerpoint/2010/main" val="15945026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www.bicom.org.uk/images/maps/1967SixDayWar.JPG"/>
          <p:cNvPicPr>
            <a:picLocks noChangeAspect="1" noChangeArrowheads="1"/>
          </p:cNvPicPr>
          <p:nvPr/>
        </p:nvPicPr>
        <p:blipFill>
          <a:blip r:embed="rId3" cstate="print"/>
          <a:srcRect/>
          <a:stretch>
            <a:fillRect/>
          </a:stretch>
        </p:blipFill>
        <p:spPr bwMode="auto">
          <a:xfrm>
            <a:off x="2515122" y="0"/>
            <a:ext cx="4443366" cy="6858000"/>
          </a:xfrm>
          <a:prstGeom prst="rect">
            <a:avLst/>
          </a:prstGeom>
          <a:noFill/>
        </p:spPr>
      </p:pic>
    </p:spTree>
    <p:extLst>
      <p:ext uri="{BB962C8B-B14F-4D97-AF65-F5344CB8AC3E}">
        <p14:creationId xmlns:p14="http://schemas.microsoft.com/office/powerpoint/2010/main" val="17955853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52400"/>
            <a:ext cx="7029450" cy="10634296"/>
          </a:xfrm>
          <a:prstGeom prst="rect">
            <a:avLst/>
          </a:prstGeom>
        </p:spPr>
      </p:pic>
    </p:spTree>
    <p:extLst>
      <p:ext uri="{BB962C8B-B14F-4D97-AF65-F5344CB8AC3E}">
        <p14:creationId xmlns:p14="http://schemas.microsoft.com/office/powerpoint/2010/main" val="8878632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3" cstate="print"/>
          <a:srcRect/>
          <a:stretch>
            <a:fillRect/>
          </a:stretch>
        </p:blipFill>
        <p:spPr bwMode="auto">
          <a:xfrm>
            <a:off x="23813" y="528638"/>
            <a:ext cx="9096375" cy="5800725"/>
          </a:xfrm>
          <a:prstGeom prst="rect">
            <a:avLst/>
          </a:prstGeom>
          <a:noFill/>
          <a:ln w="9525">
            <a:noFill/>
            <a:miter lim="800000"/>
            <a:headEnd/>
            <a:tailEnd/>
          </a:ln>
        </p:spPr>
      </p:pic>
    </p:spTree>
    <p:extLst>
      <p:ext uri="{BB962C8B-B14F-4D97-AF65-F5344CB8AC3E}">
        <p14:creationId xmlns:p14="http://schemas.microsoft.com/office/powerpoint/2010/main" val="285304218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homepage.mac.com/oldtownman/20th/LBJ/USPics5/73037bv.jpg"/>
          <p:cNvPicPr>
            <a:picLocks noChangeAspect="1" noChangeArrowheads="1"/>
          </p:cNvPicPr>
          <p:nvPr/>
        </p:nvPicPr>
        <p:blipFill>
          <a:blip r:embed="rId3" cstate="print"/>
          <a:srcRect/>
          <a:stretch>
            <a:fillRect/>
          </a:stretch>
        </p:blipFill>
        <p:spPr bwMode="auto">
          <a:xfrm>
            <a:off x="1253146" y="15304"/>
            <a:ext cx="7433654" cy="6842696"/>
          </a:xfrm>
          <a:prstGeom prst="rect">
            <a:avLst/>
          </a:prstGeom>
          <a:noFill/>
        </p:spPr>
      </p:pic>
    </p:spTree>
    <p:extLst>
      <p:ext uri="{BB962C8B-B14F-4D97-AF65-F5344CB8AC3E}">
        <p14:creationId xmlns:p14="http://schemas.microsoft.com/office/powerpoint/2010/main" val="345792688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457200"/>
            <a:ext cx="7620000" cy="6063198"/>
          </a:xfrm>
          <a:prstGeom prst="rect">
            <a:avLst/>
          </a:prstGeom>
          <a:noFill/>
        </p:spPr>
        <p:txBody>
          <a:bodyPr wrap="square" rtlCol="0">
            <a:spAutoFit/>
          </a:bodyPr>
          <a:lstStyle/>
          <a:p>
            <a:r>
              <a:rPr lang="en-US" dirty="0">
                <a:solidFill>
                  <a:prstClr val="black"/>
                </a:solidFill>
              </a:rPr>
              <a:t>	</a:t>
            </a:r>
            <a:r>
              <a:rPr lang="en-US" sz="1600" b="1" cap="small" dirty="0">
                <a:solidFill>
                  <a:prstClr val="black"/>
                </a:solidFill>
              </a:rPr>
              <a:t>President Johnson</a:t>
            </a:r>
            <a:r>
              <a:rPr lang="en-US" sz="1600" cap="small" dirty="0">
                <a:solidFill>
                  <a:prstClr val="black"/>
                </a:solidFill>
              </a:rPr>
              <a:t>:</a:t>
            </a:r>
            <a:r>
              <a:rPr lang="en-US" sz="1600" dirty="0">
                <a:solidFill>
                  <a:prstClr val="black"/>
                </a:solidFill>
              </a:rPr>
              <a:t> </a:t>
            </a:r>
            <a:r>
              <a:rPr lang="en-US" sz="1600" dirty="0" smtClean="0">
                <a:solidFill>
                  <a:prstClr val="black"/>
                </a:solidFill>
              </a:rPr>
              <a:t>And I </a:t>
            </a:r>
            <a:r>
              <a:rPr lang="en-US" sz="1600" dirty="0">
                <a:solidFill>
                  <a:prstClr val="black"/>
                </a:solidFill>
              </a:rPr>
              <a:t>would </a:t>
            </a:r>
            <a:r>
              <a:rPr lang="en-US" sz="1600" dirty="0" smtClean="0">
                <a:solidFill>
                  <a:prstClr val="black"/>
                </a:solidFill>
              </a:rPr>
              <a:t>say that, </a:t>
            </a:r>
            <a:r>
              <a:rPr lang="en-US" sz="1600" dirty="0">
                <a:solidFill>
                  <a:prstClr val="black"/>
                </a:solidFill>
              </a:rPr>
              <a:t>in fairness, as a teacher, I would grade him </a:t>
            </a:r>
            <a:r>
              <a:rPr lang="en-US" sz="1600" dirty="0" smtClean="0">
                <a:solidFill>
                  <a:prstClr val="black"/>
                </a:solidFill>
              </a:rPr>
              <a:t>[</a:t>
            </a:r>
            <a:r>
              <a:rPr lang="en-US" sz="1600" dirty="0" err="1" smtClean="0">
                <a:solidFill>
                  <a:prstClr val="black"/>
                </a:solidFill>
              </a:rPr>
              <a:t>Alexsey</a:t>
            </a:r>
            <a:r>
              <a:rPr lang="en-US" sz="1600" dirty="0" smtClean="0">
                <a:solidFill>
                  <a:prstClr val="black"/>
                </a:solidFill>
              </a:rPr>
              <a:t> Kosygin] about </a:t>
            </a:r>
            <a:r>
              <a:rPr lang="en-US" sz="1600" dirty="0">
                <a:solidFill>
                  <a:prstClr val="black"/>
                </a:solidFill>
              </a:rPr>
              <a:t>a B+ on discussions on arms—that is, offensive, defensive missiles, the ABM. He made one or two passes I don’t want to discuss with anyone but you.</a:t>
            </a:r>
          </a:p>
          <a:p>
            <a:r>
              <a:rPr lang="en-US" sz="1600" dirty="0">
                <a:solidFill>
                  <a:prstClr val="black"/>
                </a:solidFill>
              </a:rPr>
              <a:t>	But he said, “I want you to know that if you do not deliver Israel here on this [UN] resolution—withdrawal—and you cannot pull these fighters back like you do two boxing men in the ring, separate the combatants, and you pull them back to where they were before this war started, then I want you to know there’s going to be a big war, and there’s going to be a great war, and it’s coming soon.”</a:t>
            </a:r>
          </a:p>
          <a:p>
            <a:r>
              <a:rPr lang="en-US" sz="1600" dirty="0">
                <a:solidFill>
                  <a:prstClr val="black"/>
                </a:solidFill>
              </a:rPr>
              <a:t>	And I said, “Well, now, Mr. Chairman, I hope that there’s not going to—</a:t>
            </a:r>
          </a:p>
          <a:p>
            <a:r>
              <a:rPr lang="en-US" sz="1600" dirty="0">
                <a:solidFill>
                  <a:prstClr val="black"/>
                </a:solidFill>
              </a:rPr>
              <a:t>	And he said, “They’ll fight with their fists and they’ll fight with arms</a:t>
            </a:r>
            <a:r>
              <a:rPr lang="en-US" sz="1600" dirty="0" smtClean="0">
                <a:solidFill>
                  <a:prstClr val="black"/>
                </a:solidFill>
              </a:rPr>
              <a:t>.”</a:t>
            </a:r>
          </a:p>
          <a:p>
            <a:r>
              <a:rPr lang="en-US" sz="1600" dirty="0" smtClean="0">
                <a:solidFill>
                  <a:prstClr val="black"/>
                </a:solidFill>
              </a:rPr>
              <a:t>	And </a:t>
            </a:r>
            <a:r>
              <a:rPr lang="en-US" sz="1600" dirty="0">
                <a:solidFill>
                  <a:prstClr val="black"/>
                </a:solidFill>
              </a:rPr>
              <a:t>I said, “Now, if you’re saying that the </a:t>
            </a:r>
            <a:r>
              <a:rPr lang="en-US" sz="1600" dirty="0" err="1">
                <a:solidFill>
                  <a:prstClr val="black"/>
                </a:solidFill>
              </a:rPr>
              <a:t>Israels</a:t>
            </a:r>
            <a:r>
              <a:rPr lang="en-US" sz="1600" dirty="0">
                <a:solidFill>
                  <a:prstClr val="black"/>
                </a:solidFill>
              </a:rPr>
              <a:t> [sic] and the Arabs are going to have some further difficulties, I hope they don’t. I’m going to do everything I can to keep </a:t>
            </a:r>
            <a:r>
              <a:rPr lang="en-US" sz="1600" dirty="0" smtClean="0">
                <a:solidFill>
                  <a:prstClr val="black"/>
                </a:solidFill>
              </a:rPr>
              <a:t>‘</a:t>
            </a:r>
            <a:r>
              <a:rPr lang="en-US" sz="1600" dirty="0" err="1" smtClean="0">
                <a:solidFill>
                  <a:prstClr val="black"/>
                </a:solidFill>
              </a:rPr>
              <a:t>em</a:t>
            </a:r>
            <a:r>
              <a:rPr lang="en-US" sz="1600" dirty="0" smtClean="0">
                <a:solidFill>
                  <a:prstClr val="black"/>
                </a:solidFill>
              </a:rPr>
              <a:t> </a:t>
            </a:r>
            <a:r>
              <a:rPr lang="en-US" sz="1600" dirty="0">
                <a:solidFill>
                  <a:prstClr val="black"/>
                </a:solidFill>
              </a:rPr>
              <a:t>from fighting, and I hope you do everything you can to keep </a:t>
            </a:r>
            <a:r>
              <a:rPr lang="en-US" sz="1600" dirty="0" smtClean="0">
                <a:solidFill>
                  <a:prstClr val="black"/>
                </a:solidFill>
              </a:rPr>
              <a:t>‘</a:t>
            </a:r>
            <a:r>
              <a:rPr lang="en-US" sz="1600" dirty="0" err="1" smtClean="0">
                <a:solidFill>
                  <a:prstClr val="black"/>
                </a:solidFill>
              </a:rPr>
              <a:t>em</a:t>
            </a:r>
            <a:r>
              <a:rPr lang="en-US" sz="1600" dirty="0" smtClean="0">
                <a:solidFill>
                  <a:prstClr val="black"/>
                </a:solidFill>
              </a:rPr>
              <a:t> </a:t>
            </a:r>
            <a:r>
              <a:rPr lang="en-US" sz="1600" dirty="0">
                <a:solidFill>
                  <a:prstClr val="black"/>
                </a:solidFill>
              </a:rPr>
              <a:t>from fighting. But if you’re saying that it goes beyond that area, and others will be fighting, then you’re speaking very serious business, and </a:t>
            </a:r>
            <a:r>
              <a:rPr lang="en-US" sz="1600" dirty="0" smtClean="0">
                <a:solidFill>
                  <a:prstClr val="black"/>
                </a:solidFill>
              </a:rPr>
              <a:t>it’s something </a:t>
            </a:r>
            <a:r>
              <a:rPr lang="en-US" sz="1600" dirty="0">
                <a:solidFill>
                  <a:prstClr val="black"/>
                </a:solidFill>
              </a:rPr>
              <a:t>that concerns me greatly. And I think it should concern you.”</a:t>
            </a:r>
          </a:p>
          <a:p>
            <a:r>
              <a:rPr lang="en-US" sz="1600" dirty="0">
                <a:solidFill>
                  <a:prstClr val="black"/>
                </a:solidFill>
              </a:rPr>
              <a:t>	And he backed away from it, and said, “Well, I said that </a:t>
            </a:r>
            <a:r>
              <a:rPr lang="en-US" sz="1600" i="1" dirty="0">
                <a:solidFill>
                  <a:prstClr val="black"/>
                </a:solidFill>
              </a:rPr>
              <a:t>they </a:t>
            </a:r>
            <a:r>
              <a:rPr lang="en-US" sz="1600" dirty="0">
                <a:solidFill>
                  <a:prstClr val="black"/>
                </a:solidFill>
              </a:rPr>
              <a:t>would be fighting out there.” And I said, “Well, I’ll do all </a:t>
            </a:r>
            <a:r>
              <a:rPr lang="en-US" sz="1600" dirty="0" smtClean="0">
                <a:solidFill>
                  <a:prstClr val="black"/>
                </a:solidFill>
              </a:rPr>
              <a:t>I </a:t>
            </a:r>
            <a:r>
              <a:rPr lang="en-US" sz="1600" dirty="0">
                <a:solidFill>
                  <a:prstClr val="black"/>
                </a:solidFill>
              </a:rPr>
              <a:t>can to keep </a:t>
            </a:r>
            <a:r>
              <a:rPr lang="en-US" sz="1600" dirty="0" smtClean="0">
                <a:solidFill>
                  <a:prstClr val="black"/>
                </a:solidFill>
              </a:rPr>
              <a:t>‘</a:t>
            </a:r>
            <a:r>
              <a:rPr lang="en-US" sz="1600" dirty="0" err="1" smtClean="0">
                <a:solidFill>
                  <a:prstClr val="black"/>
                </a:solidFill>
              </a:rPr>
              <a:t>em</a:t>
            </a:r>
            <a:r>
              <a:rPr lang="en-US" sz="1600" dirty="0" smtClean="0">
                <a:solidFill>
                  <a:prstClr val="black"/>
                </a:solidFill>
              </a:rPr>
              <a:t> </a:t>
            </a:r>
            <a:r>
              <a:rPr lang="en-US" sz="1600" dirty="0">
                <a:solidFill>
                  <a:prstClr val="black"/>
                </a:solidFill>
              </a:rPr>
              <a:t>from fighting; hope you do, too.”</a:t>
            </a:r>
          </a:p>
          <a:p>
            <a:r>
              <a:rPr lang="en-US" sz="1600" dirty="0">
                <a:solidFill>
                  <a:prstClr val="black"/>
                </a:solidFill>
              </a:rPr>
              <a:t>	</a:t>
            </a:r>
            <a:r>
              <a:rPr lang="en-US" sz="1600" b="1" cap="small" dirty="0">
                <a:solidFill>
                  <a:prstClr val="black"/>
                </a:solidFill>
              </a:rPr>
              <a:t>Dwight Eisenhower</a:t>
            </a:r>
            <a:r>
              <a:rPr lang="en-US" sz="1600" cap="small" dirty="0">
                <a:solidFill>
                  <a:prstClr val="black"/>
                </a:solidFill>
              </a:rPr>
              <a:t>:</a:t>
            </a:r>
            <a:r>
              <a:rPr lang="en-US" sz="1600" dirty="0">
                <a:solidFill>
                  <a:prstClr val="black"/>
                </a:solidFill>
              </a:rPr>
              <a:t> Mm. Mr. President—</a:t>
            </a:r>
          </a:p>
          <a:p>
            <a:r>
              <a:rPr lang="en-US" sz="1600" dirty="0">
                <a:solidFill>
                  <a:prstClr val="black"/>
                </a:solidFill>
              </a:rPr>
              <a:t>	</a:t>
            </a:r>
            <a:r>
              <a:rPr lang="en-US" sz="1600" b="1" cap="small" dirty="0">
                <a:solidFill>
                  <a:prstClr val="black"/>
                </a:solidFill>
              </a:rPr>
              <a:t>President Johnson</a:t>
            </a:r>
            <a:r>
              <a:rPr lang="en-US" sz="1600" cap="small" dirty="0">
                <a:solidFill>
                  <a:prstClr val="black"/>
                </a:solidFill>
              </a:rPr>
              <a:t>:</a:t>
            </a:r>
            <a:r>
              <a:rPr lang="en-US" sz="1600" dirty="0">
                <a:solidFill>
                  <a:prstClr val="black"/>
                </a:solidFill>
              </a:rPr>
              <a:t> He made another pass this afternoon along the same line, and I met him the same way, and he backed off from it again.</a:t>
            </a:r>
          </a:p>
          <a:p>
            <a:endParaRPr lang="en-US" sz="1600" dirty="0">
              <a:solidFill>
                <a:prstClr val="black"/>
              </a:solidFill>
            </a:endParaRPr>
          </a:p>
          <a:p>
            <a:endParaRPr lang="en-US" dirty="0">
              <a:solidFill>
                <a:prstClr val="black"/>
              </a:solidFill>
            </a:endParaRPr>
          </a:p>
        </p:txBody>
      </p:sp>
      <p:pic>
        <p:nvPicPr>
          <p:cNvPr id="3" name="1--Eisenhower--lbj--kosygi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43800" y="5867400"/>
            <a:ext cx="609600" cy="609600"/>
          </a:xfrm>
          <a:prstGeom prst="rect">
            <a:avLst/>
          </a:prstGeom>
        </p:spPr>
      </p:pic>
    </p:spTree>
    <p:extLst>
      <p:ext uri="{BB962C8B-B14F-4D97-AF65-F5344CB8AC3E}">
        <p14:creationId xmlns:p14="http://schemas.microsoft.com/office/powerpoint/2010/main" val="21450984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06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2631</TotalTime>
  <Words>328</Words>
  <Application>Microsoft Office PowerPoint</Application>
  <PresentationFormat>On-screen Show (4:3)</PresentationFormat>
  <Paragraphs>105</Paragraphs>
  <Slides>47</Slides>
  <Notes>42</Notes>
  <HiddenSlides>0</HiddenSlides>
  <MMClips>2</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47</vt:i4>
      </vt:variant>
    </vt:vector>
  </HeadingPairs>
  <TitlesOfParts>
    <vt:vector size="51" baseType="lpstr">
      <vt:lpstr>Arial</vt:lpstr>
      <vt:lpstr>Calibri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 Johnson</cp:lastModifiedBy>
  <cp:revision>51</cp:revision>
  <dcterms:created xsi:type="dcterms:W3CDTF">2009-11-10T04:37:18Z</dcterms:created>
  <dcterms:modified xsi:type="dcterms:W3CDTF">2014-11-20T18:51:42Z</dcterms:modified>
</cp:coreProperties>
</file>