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341" r:id="rId2"/>
    <p:sldId id="259" r:id="rId3"/>
    <p:sldId id="262" r:id="rId4"/>
    <p:sldId id="264" r:id="rId5"/>
    <p:sldId id="266" r:id="rId6"/>
    <p:sldId id="268" r:id="rId7"/>
    <p:sldId id="271" r:id="rId8"/>
    <p:sldId id="272" r:id="rId9"/>
    <p:sldId id="273" r:id="rId10"/>
    <p:sldId id="274" r:id="rId11"/>
    <p:sldId id="346" r:id="rId12"/>
    <p:sldId id="348" r:id="rId13"/>
    <p:sldId id="275" r:id="rId14"/>
    <p:sldId id="276" r:id="rId15"/>
    <p:sldId id="281" r:id="rId16"/>
    <p:sldId id="349" r:id="rId17"/>
    <p:sldId id="351" r:id="rId18"/>
    <p:sldId id="288" r:id="rId19"/>
    <p:sldId id="350" r:id="rId20"/>
    <p:sldId id="339" r:id="rId21"/>
    <p:sldId id="319" r:id="rId22"/>
    <p:sldId id="295" r:id="rId23"/>
    <p:sldId id="292" r:id="rId24"/>
    <p:sldId id="296" r:id="rId25"/>
    <p:sldId id="337" r:id="rId26"/>
    <p:sldId id="340" r:id="rId27"/>
    <p:sldId id="335" r:id="rId28"/>
    <p:sldId id="298" r:id="rId29"/>
    <p:sldId id="299" r:id="rId30"/>
    <p:sldId id="342" r:id="rId31"/>
    <p:sldId id="336" r:id="rId32"/>
    <p:sldId id="301" r:id="rId33"/>
    <p:sldId id="303" r:id="rId34"/>
    <p:sldId id="302" r:id="rId35"/>
    <p:sldId id="314" r:id="rId36"/>
    <p:sldId id="305" r:id="rId37"/>
    <p:sldId id="304" r:id="rId38"/>
    <p:sldId id="306" r:id="rId39"/>
    <p:sldId id="343" r:id="rId40"/>
    <p:sldId id="307" r:id="rId41"/>
    <p:sldId id="309" r:id="rId42"/>
    <p:sldId id="313" r:id="rId43"/>
    <p:sldId id="312" r:id="rId44"/>
    <p:sldId id="318" r:id="rId45"/>
    <p:sldId id="334" r:id="rId46"/>
    <p:sldId id="344" r:id="rId47"/>
    <p:sldId id="320" r:id="rId48"/>
    <p:sldId id="345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47E090-039A-4533-84A5-9A6A32BE008C}" type="datetimeFigureOut">
              <a:rPr lang="en-US" smtClean="0"/>
              <a:pPr/>
              <a:t>25-Oct-14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2321AF-544E-411D-8B92-2A0A611C85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330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321AF-544E-411D-8B92-2A0A611C853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3544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321AF-544E-411D-8B92-2A0A611C853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6401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321AF-544E-411D-8B92-2A0A611C853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9796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321AF-544E-411D-8B92-2A0A611C853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7711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321AF-544E-411D-8B92-2A0A611C853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5507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321AF-544E-411D-8B92-2A0A611C853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6172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321AF-544E-411D-8B92-2A0A611C853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1078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321AF-544E-411D-8B92-2A0A611C8530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1928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321AF-544E-411D-8B92-2A0A611C8530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46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321AF-544E-411D-8B92-2A0A611C8530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2706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321AF-544E-411D-8B92-2A0A611C8530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0623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321AF-544E-411D-8B92-2A0A611C8530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0373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321AF-544E-411D-8B92-2A0A611C8530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674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321AF-544E-411D-8B92-2A0A611C8530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1410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321AF-544E-411D-8B92-2A0A611C8530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6179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321AF-544E-411D-8B92-2A0A611C8530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8836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321AF-544E-411D-8B92-2A0A611C8530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5901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321AF-544E-411D-8B92-2A0A611C8530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5368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321AF-544E-411D-8B92-2A0A611C8530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1486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321AF-544E-411D-8B92-2A0A611C8530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35508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321AF-544E-411D-8B92-2A0A611C8530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8351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321AF-544E-411D-8B92-2A0A611C8530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3510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321AF-544E-411D-8B92-2A0A611C8530}" type="slidenum">
              <a:rPr lang="en-US" smtClean="0">
                <a:solidFill>
                  <a:prstClr val="black"/>
                </a:solidFill>
              </a:rPr>
              <a:pPr/>
              <a:t>31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04557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321AF-544E-411D-8B92-2A0A611C8530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6384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321AF-544E-411D-8B92-2A0A611C8530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31096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321AF-544E-411D-8B92-2A0A611C8530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08356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321AF-544E-411D-8B92-2A0A611C8530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29053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321AF-544E-411D-8B92-2A0A611C8530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50680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321AF-544E-411D-8B92-2A0A611C8530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4624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321AF-544E-411D-8B92-2A0A611C8530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69502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321AF-544E-411D-8B92-2A0A611C8530}" type="slidenum">
              <a:rPr lang="en-US" smtClean="0">
                <a:solidFill>
                  <a:prstClr val="black"/>
                </a:solidFill>
              </a:rPr>
              <a:pPr/>
              <a:t>39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23645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321AF-544E-411D-8B92-2A0A611C8530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70326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321AF-544E-411D-8B92-2A0A611C8530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89719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321AF-544E-411D-8B92-2A0A611C8530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21881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321AF-544E-411D-8B92-2A0A611C8530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30058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321AF-544E-411D-8B92-2A0A611C8530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98615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321AF-544E-411D-8B92-2A0A611C8530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827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836BF-C380-4EC5-9E66-3FEFE684B34E}" type="datetimeFigureOut">
              <a:rPr lang="en-US" smtClean="0"/>
              <a:pPr/>
              <a:t>25-Oct-14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AAE46-64E6-423F-9279-ECA7D77F8F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836BF-C380-4EC5-9E66-3FEFE684B34E}" type="datetimeFigureOut">
              <a:rPr lang="en-US" smtClean="0"/>
              <a:pPr/>
              <a:t>25-Oct-14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AAE46-64E6-423F-9279-ECA7D77F8F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836BF-C380-4EC5-9E66-3FEFE684B34E}" type="datetimeFigureOut">
              <a:rPr lang="en-US" smtClean="0"/>
              <a:pPr/>
              <a:t>25-Oct-14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AAE46-64E6-423F-9279-ECA7D77F8F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836BF-C380-4EC5-9E66-3FEFE684B34E}" type="datetimeFigureOut">
              <a:rPr lang="en-US" smtClean="0"/>
              <a:pPr/>
              <a:t>25-Oct-14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AAE46-64E6-423F-9279-ECA7D77F8F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836BF-C380-4EC5-9E66-3FEFE684B34E}" type="datetimeFigureOut">
              <a:rPr lang="en-US" smtClean="0"/>
              <a:pPr/>
              <a:t>25-Oct-14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AAE46-64E6-423F-9279-ECA7D77F8F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836BF-C380-4EC5-9E66-3FEFE684B34E}" type="datetimeFigureOut">
              <a:rPr lang="en-US" smtClean="0"/>
              <a:pPr/>
              <a:t>25-Oct-14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AAE46-64E6-423F-9279-ECA7D77F8F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836BF-C380-4EC5-9E66-3FEFE684B34E}" type="datetimeFigureOut">
              <a:rPr lang="en-US" smtClean="0"/>
              <a:pPr/>
              <a:t>25-Oct-14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AAE46-64E6-423F-9279-ECA7D77F8F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836BF-C380-4EC5-9E66-3FEFE684B34E}" type="datetimeFigureOut">
              <a:rPr lang="en-US" smtClean="0"/>
              <a:pPr/>
              <a:t>25-Oct-14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AAE46-64E6-423F-9279-ECA7D77F8F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836BF-C380-4EC5-9E66-3FEFE684B34E}" type="datetimeFigureOut">
              <a:rPr lang="en-US" smtClean="0"/>
              <a:pPr/>
              <a:t>25-Oct-14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AAE46-64E6-423F-9279-ECA7D77F8F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836BF-C380-4EC5-9E66-3FEFE684B34E}" type="datetimeFigureOut">
              <a:rPr lang="en-US" smtClean="0"/>
              <a:pPr/>
              <a:t>25-Oct-14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AAE46-64E6-423F-9279-ECA7D77F8F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836BF-C380-4EC5-9E66-3FEFE684B34E}" type="datetimeFigureOut">
              <a:rPr lang="en-US" smtClean="0"/>
              <a:pPr/>
              <a:t>25-Oct-14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AAE46-64E6-423F-9279-ECA7D77F8F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C836BF-C380-4EC5-9E66-3FEFE684B34E}" type="datetimeFigureOut">
              <a:rPr lang="en-US" smtClean="0"/>
              <a:pPr/>
              <a:t>25-Oct-14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1AAE46-64E6-423F-9279-ECA7D77F8FA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4" Type="http://schemas.openxmlformats.org/officeDocument/2006/relationships/image" Target="../media/image51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999" y="1962150"/>
            <a:ext cx="7581900" cy="48958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8487" y="140465"/>
            <a:ext cx="3590925" cy="18097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91200" y="21336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1974 House Elections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292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arki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017" y="0"/>
            <a:ext cx="4040367" cy="5105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0" y="1"/>
            <a:ext cx="4083767" cy="51550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t schroed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143000" y="25707"/>
            <a:ext cx="9328313" cy="62188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3800" y="-917"/>
            <a:ext cx="4953000" cy="62547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arry_Tompson_Eddie_Hebert_35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5000" y="-15466"/>
            <a:ext cx="5334000" cy="68889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KC\Desktop\70s\oil prices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1519238"/>
            <a:ext cx="9144001" cy="3819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a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05200" y="2937066"/>
            <a:ext cx="6683829" cy="38989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34" y="0"/>
            <a:ext cx="3877392" cy="57124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asoline_rations_-_Bureau_of_Engraving_and_Printin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4744" y="685800"/>
            <a:ext cx="8108718" cy="5410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s inflation rates 1970s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90370" y="0"/>
            <a:ext cx="6797659" cy="6629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ord with win butt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0" y="114300"/>
            <a:ext cx="4495800" cy="6743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em70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3285" y="0"/>
            <a:ext cx="8817429" cy="6857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ordswi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8585" y="469232"/>
            <a:ext cx="9162585" cy="5931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525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hase ford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38200"/>
            <a:ext cx="9181465" cy="5160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164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arrit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56381" y="176784"/>
            <a:ext cx="4930219" cy="63764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cks7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426" y="381000"/>
            <a:ext cx="8979148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ntibusingpost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6645"/>
            <a:ext cx="3505200" cy="528071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6465" y="2667000"/>
            <a:ext cx="5807535" cy="48042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mksouthi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38200"/>
            <a:ext cx="9181465" cy="5160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942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using rio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300" y="457200"/>
            <a:ext cx="89154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022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us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285000" y="1719681"/>
            <a:ext cx="4152441" cy="576892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4687" y="-33051"/>
            <a:ext cx="5258197" cy="35054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0" y="0"/>
            <a:ext cx="2991663" cy="664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51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8312" y="-138113"/>
            <a:ext cx="5667375" cy="713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531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yd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28256" y="29354"/>
            <a:ext cx="5663144" cy="68286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ra earl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34924"/>
            <a:ext cx="9144000" cy="57881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hlafl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3870"/>
            <a:ext cx="4224097" cy="646678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3400" y="23870"/>
            <a:ext cx="4365238" cy="64667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px-Equal_Rights_Amendment_Map.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34924"/>
            <a:ext cx="9144000" cy="57881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70236"/>
            <a:ext cx="8686800" cy="6012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3363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762000"/>
            <a:ext cx="67056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/>
              <a:t>Baker v. Nelson </a:t>
            </a:r>
            <a:r>
              <a:rPr lang="en-US" dirty="0" smtClean="0"/>
              <a:t>(Minnesota, 1971)</a:t>
            </a:r>
          </a:p>
          <a:p>
            <a:endParaRPr lang="en-US" dirty="0"/>
          </a:p>
          <a:p>
            <a:r>
              <a:rPr lang="en-US" dirty="0"/>
              <a:t>The institution of marriage as a union of man and woman, uniquely involving the procreation and rearing of children within a family, is as </a:t>
            </a:r>
            <a:r>
              <a:rPr lang="en-US" b="1" dirty="0">
                <a:solidFill>
                  <a:srgbClr val="FF0000"/>
                </a:solidFill>
              </a:rPr>
              <a:t>old as the book of </a:t>
            </a:r>
            <a:r>
              <a:rPr lang="en-US" b="1" dirty="0" smtClean="0">
                <a:solidFill>
                  <a:srgbClr val="FF0000"/>
                </a:solidFill>
              </a:rPr>
              <a:t>Genesis </a:t>
            </a:r>
            <a:r>
              <a:rPr lang="en-US" dirty="0" smtClean="0"/>
              <a:t>. . . </a:t>
            </a:r>
            <a:r>
              <a:rPr lang="en-US" dirty="0"/>
              <a:t> This historic institution manifestly is more deeply founded than the asserted contemporary concept of marriage and societal interests for which petitioners </a:t>
            </a:r>
            <a:r>
              <a:rPr lang="en-US" dirty="0" smtClean="0"/>
              <a:t>contend</a:t>
            </a:r>
            <a:r>
              <a:rPr lang="en-US" dirty="0"/>
              <a:t>. The due process clause of the Fourteenth Amendment is not a charter for restructuring it by judicial </a:t>
            </a:r>
            <a:r>
              <a:rPr lang="en-US" dirty="0" smtClean="0"/>
              <a:t>legislation . . .</a:t>
            </a:r>
          </a:p>
          <a:p>
            <a:endParaRPr lang="en-US" dirty="0"/>
          </a:p>
          <a:p>
            <a:r>
              <a:rPr lang="en-US" i="1" dirty="0"/>
              <a:t>Loving v. Virginia, </a:t>
            </a:r>
            <a:r>
              <a:rPr lang="en-US" dirty="0" smtClean="0"/>
              <a:t>upon </a:t>
            </a:r>
            <a:r>
              <a:rPr lang="en-US" dirty="0"/>
              <a:t>which petitioners additionally rely, does not militate against this conclusion</a:t>
            </a:r>
            <a:r>
              <a:rPr lang="en-US" dirty="0" smtClean="0"/>
              <a:t>.</a:t>
            </a:r>
            <a:r>
              <a:rPr lang="en-US" dirty="0"/>
              <a:t> Virginia's </a:t>
            </a:r>
            <a:r>
              <a:rPr lang="en-US" dirty="0" err="1"/>
              <a:t>antimiscegenation</a:t>
            </a:r>
            <a:r>
              <a:rPr lang="en-US" dirty="0"/>
              <a:t> statute, prohibiting interracial marriages, was invalidated solely on the grounds of its patent racial discrimination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8999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76dem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2157" y="381000"/>
            <a:ext cx="7499685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161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76primaries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owa-caucus-cart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533400"/>
            <a:ext cx="8697686" cy="57839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" y="747712"/>
            <a:ext cx="9039225" cy="536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3202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76dem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2157" y="381000"/>
            <a:ext cx="7499685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161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rter--peanu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8000" y="304800"/>
            <a:ext cx="8229600" cy="6172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ewsweek stop carter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06470" y="152400"/>
            <a:ext cx="5931060" cy="6553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76 dem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4769" y="228600"/>
            <a:ext cx="7592646" cy="6629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257800" y="304800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1976 Democratic Primaries/Caucuses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rter_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35138" y="0"/>
            <a:ext cx="4915171" cy="70865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eagan-in-a-cowboy-hat-circa-197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76200"/>
            <a:ext cx="4336103" cy="5562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8581" y="27542"/>
            <a:ext cx="4785419" cy="55964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6--ford reaga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802921" y="152400"/>
            <a:ext cx="10946921" cy="6172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esse-helms-reagan_685352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4172" y="609600"/>
            <a:ext cx="8679924" cy="571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rfor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32000" y="82550"/>
            <a:ext cx="5080000" cy="669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945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eagan-ford 76--reagan in re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45" y="533400"/>
            <a:ext cx="8972398" cy="550659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62400" y="304800"/>
            <a:ext cx="441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1976 Republican primaries/state conventions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rschewiek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8068" y="685800"/>
            <a:ext cx="8730832" cy="5410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orddol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02000" y="381000"/>
            <a:ext cx="9234000" cy="6172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rterrollingston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00201" y="-9956"/>
            <a:ext cx="5867400" cy="69684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6 poll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26999"/>
            <a:ext cx="9144000" cy="50040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ord-carter_debate_excerpt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06400" y="228600"/>
            <a:ext cx="8432800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965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4400"/>
            <a:ext cx="9190277" cy="5004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2707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76 senat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771" y="32133"/>
            <a:ext cx="9144000" cy="60393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600" y="76200"/>
            <a:ext cx="3571875" cy="17621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837407"/>
            <a:ext cx="7506854" cy="483840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91200" y="20574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1976 </a:t>
            </a:r>
            <a:r>
              <a:rPr lang="en-US" dirty="0">
                <a:solidFill>
                  <a:schemeClr val="bg1"/>
                </a:solidFill>
              </a:rPr>
              <a:t>H</a:t>
            </a:r>
            <a:r>
              <a:rPr lang="en-US" dirty="0" smtClean="0">
                <a:solidFill>
                  <a:schemeClr val="bg1"/>
                </a:solidFill>
              </a:rPr>
              <a:t>ouse elections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5512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1489</TotalTime>
  <Words>94</Words>
  <Application>Microsoft Office PowerPoint</Application>
  <PresentationFormat>On-screen Show (4:3)</PresentationFormat>
  <Paragraphs>46</Paragraphs>
  <Slides>48</Slides>
  <Notes>37</Notes>
  <HiddenSlides>0</HiddenSlides>
  <MMClips>3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1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KC</dc:creator>
  <cp:lastModifiedBy>KC Johnson</cp:lastModifiedBy>
  <cp:revision>42</cp:revision>
  <dcterms:created xsi:type="dcterms:W3CDTF">2010-03-13T02:20:17Z</dcterms:created>
  <dcterms:modified xsi:type="dcterms:W3CDTF">2014-10-25T05:49:21Z</dcterms:modified>
</cp:coreProperties>
</file>