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96" r:id="rId2"/>
    <p:sldId id="288" r:id="rId3"/>
    <p:sldId id="297" r:id="rId4"/>
    <p:sldId id="285" r:id="rId5"/>
    <p:sldId id="286" r:id="rId6"/>
    <p:sldId id="287" r:id="rId7"/>
    <p:sldId id="317" r:id="rId8"/>
    <p:sldId id="319" r:id="rId9"/>
    <p:sldId id="298" r:id="rId10"/>
    <p:sldId id="318" r:id="rId11"/>
    <p:sldId id="259" r:id="rId12"/>
    <p:sldId id="260" r:id="rId13"/>
    <p:sldId id="261" r:id="rId14"/>
    <p:sldId id="320" r:id="rId15"/>
    <p:sldId id="270" r:id="rId16"/>
    <p:sldId id="321" r:id="rId17"/>
    <p:sldId id="271" r:id="rId18"/>
    <p:sldId id="263" r:id="rId19"/>
    <p:sldId id="314" r:id="rId20"/>
    <p:sldId id="272" r:id="rId21"/>
    <p:sldId id="274" r:id="rId22"/>
    <p:sldId id="313" r:id="rId23"/>
    <p:sldId id="289" r:id="rId24"/>
    <p:sldId id="290" r:id="rId25"/>
    <p:sldId id="292" r:id="rId26"/>
    <p:sldId id="293" r:id="rId27"/>
    <p:sldId id="294" r:id="rId28"/>
    <p:sldId id="268" r:id="rId29"/>
    <p:sldId id="299" r:id="rId30"/>
    <p:sldId id="300" r:id="rId31"/>
    <p:sldId id="257" r:id="rId32"/>
    <p:sldId id="278" r:id="rId33"/>
    <p:sldId id="305" r:id="rId34"/>
    <p:sldId id="306" r:id="rId35"/>
    <p:sldId id="283" r:id="rId36"/>
    <p:sldId id="301" r:id="rId37"/>
    <p:sldId id="315" r:id="rId38"/>
    <p:sldId id="316" r:id="rId39"/>
    <p:sldId id="311" r:id="rId40"/>
    <p:sldId id="282" r:id="rId41"/>
    <p:sldId id="312" r:id="rId42"/>
    <p:sldId id="304" r:id="rId43"/>
    <p:sldId id="303" r:id="rId44"/>
    <p:sldId id="302" r:id="rId45"/>
    <p:sldId id="307" r:id="rId46"/>
    <p:sldId id="284" r:id="rId47"/>
    <p:sldId id="309" r:id="rId48"/>
    <p:sldId id="310" r:id="rId49"/>
    <p:sldId id="308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1" autoAdjust="0"/>
    <p:restoredTop sz="94660"/>
  </p:normalViewPr>
  <p:slideViewPr>
    <p:cSldViewPr>
      <p:cViewPr varScale="1">
        <p:scale>
          <a:sx n="87" d="100"/>
          <a:sy n="87" d="100"/>
        </p:scale>
        <p:origin x="13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06D2F-3E75-4299-8559-7D44C6A862D4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2ACD9-8EE0-4772-84DB-57AF543A37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5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36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82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08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59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57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96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mosinee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27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11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61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57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446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61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863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08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22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600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3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tydings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43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605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95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63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867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lattimore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49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lattimore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96975-D8F5-4E05-AA82-99520224486A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853FF-C990-4486-A614-B09185F091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85800"/>
            <a:ext cx="7315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New Deal (1935, 1939)</a:t>
            </a:r>
          </a:p>
          <a:p>
            <a:endParaRPr lang="en-US" sz="2200" dirty="0"/>
          </a:p>
          <a:p>
            <a:r>
              <a:rPr lang="en-US" sz="2200" dirty="0" smtClean="0"/>
              <a:t>--medical care as part of Social Security?</a:t>
            </a:r>
          </a:p>
          <a:p>
            <a:r>
              <a:rPr lang="en-US" sz="2200" dirty="0" smtClean="0"/>
              <a:t>--Wagner proposal (1939)—block grants to states to administer</a:t>
            </a:r>
          </a:p>
          <a:p>
            <a:endParaRPr lang="en-US" sz="2200" dirty="0"/>
          </a:p>
          <a:p>
            <a:pPr algn="ctr"/>
            <a:r>
              <a:rPr lang="en-US" sz="2200" dirty="0" smtClean="0"/>
              <a:t>Wagner-Murray-Dingell (1943)</a:t>
            </a:r>
          </a:p>
          <a:p>
            <a:endParaRPr lang="en-US" sz="2200" dirty="0"/>
          </a:p>
          <a:p>
            <a:r>
              <a:rPr lang="en-US" sz="2200" dirty="0" smtClean="0"/>
              <a:t>--health care as a right</a:t>
            </a:r>
          </a:p>
          <a:p>
            <a:r>
              <a:rPr lang="en-US" sz="2200" dirty="0" smtClean="0"/>
              <a:t>--protection from “economic fears” of sickness</a:t>
            </a:r>
          </a:p>
          <a:p>
            <a:endParaRPr lang="en-US" sz="2200" dirty="0"/>
          </a:p>
          <a:p>
            <a:pPr algn="ctr"/>
            <a:r>
              <a:rPr lang="en-US" sz="2200" dirty="0" smtClean="0"/>
              <a:t>Truman plan (1945, 1949)</a:t>
            </a:r>
          </a:p>
          <a:p>
            <a:r>
              <a:rPr lang="en-US" sz="2200" dirty="0" smtClean="0"/>
              <a:t>--single plan run by federal government</a:t>
            </a:r>
          </a:p>
          <a:p>
            <a:r>
              <a:rPr lang="en-US" sz="2200" dirty="0" smtClean="0"/>
              <a:t>--citizens pay monthly fee</a:t>
            </a:r>
          </a:p>
          <a:p>
            <a:r>
              <a:rPr lang="en-US" sz="2200" dirty="0" smtClean="0"/>
              <a:t>--government subsidizes costs of poor</a:t>
            </a:r>
          </a:p>
          <a:p>
            <a:r>
              <a:rPr lang="en-US" sz="2200" dirty="0" smtClean="0"/>
              <a:t>--58% initial public support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98859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5928"/>
            <a:ext cx="8629650" cy="644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78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37" y="286305"/>
            <a:ext cx="3636963" cy="169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2133600"/>
            <a:ext cx="609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$1.5M lobbying effort</a:t>
            </a:r>
          </a:p>
          <a:p>
            <a:endParaRPr lang="en-US" dirty="0"/>
          </a:p>
          <a:p>
            <a:r>
              <a:rPr lang="en-US" altLang="en-US" sz="2000" dirty="0">
                <a:ea typeface="ＭＳ Ｐゴシック" pitchFamily="34" charset="-128"/>
              </a:rPr>
              <a:t>“</a:t>
            </a:r>
            <a:r>
              <a:rPr lang="en-US" sz="2000" dirty="0">
                <a:ea typeface="ＭＳ Ｐゴシック" pitchFamily="34" charset="-128"/>
              </a:rPr>
              <a:t>Would socialized medicine lead to socialization of other phases of American life</a:t>
            </a:r>
            <a:r>
              <a:rPr lang="en-US" sz="2000" dirty="0" smtClean="0">
                <a:ea typeface="ＭＳ Ｐゴシック" pitchFamily="34" charset="-128"/>
              </a:rPr>
              <a:t>?</a:t>
            </a:r>
            <a:r>
              <a:rPr lang="en-US" altLang="en-US" sz="2000" dirty="0" smtClean="0">
                <a:ea typeface="ＭＳ Ｐゴシック" pitchFamily="34" charset="-128"/>
              </a:rPr>
              <a:t>”  “</a:t>
            </a:r>
            <a:r>
              <a:rPr lang="en-US" altLang="ja-JP" sz="2000" dirty="0">
                <a:ea typeface="ＭＳ Ｐゴシック" pitchFamily="34" charset="-128"/>
              </a:rPr>
              <a:t>Lenin thought </a:t>
            </a:r>
            <a:r>
              <a:rPr lang="en-US" altLang="ja-JP" sz="2000" dirty="0" smtClean="0">
                <a:ea typeface="ＭＳ Ｐゴシック" pitchFamily="34" charset="-128"/>
              </a:rPr>
              <a:t>so.</a:t>
            </a:r>
            <a:r>
              <a:rPr lang="en-US" altLang="en-US" sz="2000" dirty="0" smtClean="0">
                <a:ea typeface="ＭＳ Ｐゴシック" pitchFamily="34" charset="-128"/>
              </a:rPr>
              <a:t>”</a:t>
            </a:r>
          </a:p>
          <a:p>
            <a:endParaRPr lang="en-US" altLang="ja-JP" sz="2000" dirty="0">
              <a:ea typeface="ＭＳ Ｐゴシック" pitchFamily="34" charset="-128"/>
            </a:endParaRPr>
          </a:p>
          <a:p>
            <a:r>
              <a:rPr lang="en-US" altLang="ja-JP" sz="2000" dirty="0" smtClean="0">
                <a:ea typeface="ＭＳ Ｐゴシック" pitchFamily="34" charset="-128"/>
              </a:rPr>
              <a:t>He </a:t>
            </a:r>
            <a:r>
              <a:rPr lang="en-US" altLang="ja-JP" sz="2000" dirty="0">
                <a:ea typeface="ＭＳ Ｐゴシック" pitchFamily="34" charset="-128"/>
              </a:rPr>
              <a:t>declared </a:t>
            </a:r>
            <a:r>
              <a:rPr lang="en-US" altLang="en-US" sz="2000" dirty="0">
                <a:ea typeface="ＭＳ Ｐゴシック" pitchFamily="34" charset="-128"/>
              </a:rPr>
              <a:t>”</a:t>
            </a:r>
            <a:r>
              <a:rPr lang="en-US" altLang="ja-JP" sz="2000" dirty="0">
                <a:ea typeface="ＭＳ Ｐゴシック" pitchFamily="34" charset="-128"/>
              </a:rPr>
              <a:t>Socialized medicine is the keystone to the arch of the Socialist </a:t>
            </a:r>
            <a:r>
              <a:rPr lang="en-US" altLang="ja-JP" sz="2000" dirty="0" smtClean="0">
                <a:ea typeface="ＭＳ Ｐゴシック" pitchFamily="34" charset="-128"/>
              </a:rPr>
              <a:t>State.”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 smtClean="0">
                <a:ea typeface="ＭＳ Ｐゴシック" pitchFamily="34" charset="-128"/>
              </a:rPr>
              <a:t>--late 1949, down to 36% approval</a:t>
            </a:r>
          </a:p>
          <a:p>
            <a:endParaRPr lang="en-US" sz="2000" dirty="0">
              <a:ea typeface="ＭＳ Ｐゴシック" pitchFamily="34" charset="-128"/>
            </a:endParaRPr>
          </a:p>
          <a:p>
            <a:r>
              <a:rPr lang="en-US" sz="2000" dirty="0" smtClean="0">
                <a:ea typeface="ＭＳ Ｐゴシック" pitchFamily="34" charset="-128"/>
              </a:rPr>
              <a:t>--national health insurance as “socialized medicine”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6061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42672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141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32" y="16594"/>
            <a:ext cx="6572167" cy="668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483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066" y="-60198"/>
            <a:ext cx="5551534" cy="6689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341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-533400"/>
            <a:ext cx="12418404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62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6"/>
            <a:ext cx="5241490" cy="75914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763793"/>
            <a:ext cx="2657475" cy="529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96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nMasary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1429" y="3047"/>
            <a:ext cx="4878971" cy="685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1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6200"/>
            <a:ext cx="8382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1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ightcorrido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7146" y="554935"/>
            <a:ext cx="5141854" cy="55410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-air-li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1580" y="228600"/>
            <a:ext cx="672084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_airlift_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869950"/>
            <a:ext cx="8128000" cy="5118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-838200"/>
            <a:ext cx="7767638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66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xon pumpk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152" y="228600"/>
            <a:ext cx="8227696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ixon-his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9258"/>
            <a:ext cx="9143999" cy="513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8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ulius_and_ethel_rosenberg_nywts-jpg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4855" y="0"/>
            <a:ext cx="75342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mb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02587" y="401876"/>
            <a:ext cx="4379214" cy="59989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0703"/>
            <a:ext cx="6858000" cy="6616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854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sinee--newspap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400" y="0"/>
            <a:ext cx="3834661" cy="50534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2819400"/>
            <a:ext cx="3676207" cy="37493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sinee--conc cam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32133"/>
            <a:ext cx="4038015" cy="4267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3276600"/>
            <a:ext cx="4761389" cy="320067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86" y="533400"/>
            <a:ext cx="43815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452" y="3505200"/>
            <a:ext cx="4531773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075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orean_war_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4627" y="0"/>
            <a:ext cx="3534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0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www.williamgstephenson.com/blog/wp-content/uploads/2010/06/070910ap_macarthur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141229" cy="4596764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147" y="2724482"/>
            <a:ext cx="5005250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8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static.howstuffworks.com/gif/willow/korean-war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3199" y="58785"/>
            <a:ext cx="4661001" cy="6799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417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cdn.crooksandliars.com/files/uploads/2010/06/Truman-Mac-at-Wake-Island_2592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609600"/>
            <a:ext cx="8765240" cy="5960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399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685802"/>
          <a:ext cx="9144000" cy="5714997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 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1952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5313">
                <a:tc>
                  <a:txBody>
                    <a:bodyPr/>
                    <a:lstStyle/>
                    <a:p>
                      <a:r>
                        <a:rPr lang="en-US"/>
                        <a:t>Defense budget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$13.3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$60.4B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$44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Army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591,000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1.595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Navy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451,000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1.01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Air Force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411,000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1.06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973,000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076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4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rr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350" y="596900"/>
            <a:ext cx="7607300" cy="56642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000" cy="771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030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467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McCarran Internal Security Act (1950)</a:t>
            </a:r>
          </a:p>
          <a:p>
            <a:endParaRPr lang="en-US" sz="2400" dirty="0"/>
          </a:p>
          <a:p>
            <a:r>
              <a:rPr lang="en-US" sz="2400" dirty="0" smtClean="0"/>
              <a:t>--Subversive Activities Control Board</a:t>
            </a:r>
          </a:p>
          <a:p>
            <a:r>
              <a:rPr lang="en-US" sz="2400" dirty="0" smtClean="0"/>
              <a:t>--creation of Internal Security Subcommittee</a:t>
            </a:r>
          </a:p>
          <a:p>
            <a:r>
              <a:rPr lang="en-US" sz="2400" dirty="0" smtClean="0"/>
              <a:t>--members CPUSA must register with federal government</a:t>
            </a:r>
          </a:p>
          <a:p>
            <a:r>
              <a:rPr lang="en-US" sz="2400" dirty="0" smtClean="0"/>
              <a:t>--Communist-front organizations must provide membership to gov’t.</a:t>
            </a:r>
          </a:p>
          <a:p>
            <a:r>
              <a:rPr lang="en-US" sz="2400" dirty="0" smtClean="0"/>
              <a:t>--restrictions on citizenship rights for those deemed threat to gov’t.</a:t>
            </a:r>
          </a:p>
          <a:p>
            <a:pPr fontAlgn="base"/>
            <a:r>
              <a:rPr lang="en-US" sz="2400" dirty="0" smtClean="0"/>
              <a:t>--authorize the President </a:t>
            </a:r>
            <a:r>
              <a:rPr lang="en-US" sz="2400" dirty="0"/>
              <a:t>to “apprehend” and “detain” </a:t>
            </a:r>
            <a:r>
              <a:rPr lang="en-US" sz="2400" dirty="0" smtClean="0"/>
              <a:t>those for whom a “reasonable </a:t>
            </a:r>
            <a:r>
              <a:rPr lang="en-US" sz="2400" dirty="0"/>
              <a:t>ground to believe” that he or she “probably will engage in, or probably will conspire with others to engage in, acts of espionage or of sabotage</a:t>
            </a:r>
            <a:r>
              <a:rPr lang="en-US" sz="2400" dirty="0" smtClean="0"/>
              <a:t>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1134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arthyli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3012" y="533400"/>
            <a:ext cx="7315698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oonincompete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405" y="0"/>
            <a:ext cx="8380159" cy="6629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38" y="41148"/>
            <a:ext cx="8641862" cy="674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664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smi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0215" y="0"/>
            <a:ext cx="5363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13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pp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3513" y="45720"/>
            <a:ext cx="5461687" cy="673608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57" y="348314"/>
            <a:ext cx="9010943" cy="628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6760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255000" cy="619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124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999" y="82063"/>
            <a:ext cx="4118402" cy="669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63015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078" y="111252"/>
            <a:ext cx="5300921" cy="6594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58429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uglas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338" y="609600"/>
            <a:ext cx="7834648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588" y="979216"/>
            <a:ext cx="3118612" cy="427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996" y="954100"/>
            <a:ext cx="3511204" cy="44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3477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" y="-33664"/>
            <a:ext cx="8189595" cy="689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7430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20066"/>
            <a:ext cx="8382000" cy="630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3892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169333"/>
            <a:ext cx="8109857" cy="630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238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852" y="18852"/>
            <a:ext cx="5289148" cy="676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9562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_senate_result_19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308" y="609600"/>
            <a:ext cx="8992570" cy="55625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308" y="5638800"/>
            <a:ext cx="313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1950 Senate Elections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4929"/>
            <a:ext cx="8839199" cy="623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0665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08" y="228600"/>
            <a:ext cx="785825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175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943" y="38100"/>
            <a:ext cx="4546600" cy="681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578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5275</TotalTime>
  <Words>295</Words>
  <Application>Microsoft Office PowerPoint</Application>
  <PresentationFormat>On-screen Show (4:3)</PresentationFormat>
  <Paragraphs>83</Paragraphs>
  <Slides>49</Slides>
  <Notes>25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ＭＳ Ｐゴシック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33</cp:revision>
  <dcterms:created xsi:type="dcterms:W3CDTF">2010-01-29T23:33:49Z</dcterms:created>
  <dcterms:modified xsi:type="dcterms:W3CDTF">2014-08-31T01:06:59Z</dcterms:modified>
</cp:coreProperties>
</file>