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3" r:id="rId2"/>
    <p:sldId id="304" r:id="rId3"/>
    <p:sldId id="305" r:id="rId4"/>
    <p:sldId id="306" r:id="rId5"/>
    <p:sldId id="307" r:id="rId6"/>
    <p:sldId id="308" r:id="rId7"/>
    <p:sldId id="310" r:id="rId8"/>
    <p:sldId id="311" r:id="rId9"/>
    <p:sldId id="327" r:id="rId10"/>
    <p:sldId id="328" r:id="rId11"/>
    <p:sldId id="322" r:id="rId12"/>
    <p:sldId id="323" r:id="rId13"/>
    <p:sldId id="330" r:id="rId14"/>
    <p:sldId id="324" r:id="rId15"/>
    <p:sldId id="325" r:id="rId16"/>
    <p:sldId id="326" r:id="rId17"/>
    <p:sldId id="348" r:id="rId18"/>
    <p:sldId id="349" r:id="rId19"/>
    <p:sldId id="263" r:id="rId20"/>
    <p:sldId id="346" r:id="rId21"/>
    <p:sldId id="344" r:id="rId22"/>
    <p:sldId id="347" r:id="rId23"/>
    <p:sldId id="342" r:id="rId24"/>
    <p:sldId id="340" r:id="rId25"/>
    <p:sldId id="262" r:id="rId26"/>
    <p:sldId id="267" r:id="rId27"/>
    <p:sldId id="331" r:id="rId28"/>
    <p:sldId id="332" r:id="rId29"/>
    <p:sldId id="335" r:id="rId30"/>
    <p:sldId id="338" r:id="rId31"/>
    <p:sldId id="260" r:id="rId32"/>
    <p:sldId id="258" r:id="rId33"/>
    <p:sldId id="33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24C35-9969-4ED6-B148-ABA8CB801D1F}" type="datetimeFigureOut">
              <a:rPr lang="en-US" smtClean="0"/>
              <a:pPr/>
              <a:t>03-Oct-14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472EC-A5C8-4242-AAC2-DF963F60A2BC}" type="slidenum">
              <a:rPr lang="en-US" smtClean="0"/>
              <a:pPr/>
              <a:t>‹#›</a:t>
            </a:fld>
            <a:endParaRPr lang="en-US"/>
          </a:p>
        </p:txBody>
      </p:sp>
    </p:spTree>
    <p:extLst>
      <p:ext uri="{BB962C8B-B14F-4D97-AF65-F5344CB8AC3E}">
        <p14:creationId xmlns:p14="http://schemas.microsoft.com/office/powerpoint/2010/main" val="43576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54827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020880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Str</a:t>
            </a:r>
            <a:r>
              <a:rPr lang="en-US" dirty="0" smtClean="0"/>
              <a:t> hamlet</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50135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168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220295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111223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1590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531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89555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025320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778437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8CF2F4-9E67-42B8-A6B9-5B1DF1477766}"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124938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93083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468726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19</a:t>
            </a:fld>
            <a:endParaRPr lang="en-US"/>
          </a:p>
        </p:txBody>
      </p:sp>
    </p:spTree>
    <p:extLst>
      <p:ext uri="{BB962C8B-B14F-4D97-AF65-F5344CB8AC3E}">
        <p14:creationId xmlns:p14="http://schemas.microsoft.com/office/powerpoint/2010/main" val="2050758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101581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25</a:t>
            </a:fld>
            <a:endParaRPr lang="en-US"/>
          </a:p>
        </p:txBody>
      </p:sp>
    </p:spTree>
    <p:extLst>
      <p:ext uri="{BB962C8B-B14F-4D97-AF65-F5344CB8AC3E}">
        <p14:creationId xmlns:p14="http://schemas.microsoft.com/office/powerpoint/2010/main" val="721410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26</a:t>
            </a:fld>
            <a:endParaRPr lang="en-US"/>
          </a:p>
        </p:txBody>
      </p:sp>
    </p:spTree>
    <p:extLst>
      <p:ext uri="{BB962C8B-B14F-4D97-AF65-F5344CB8AC3E}">
        <p14:creationId xmlns:p14="http://schemas.microsoft.com/office/powerpoint/2010/main" val="1984791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398175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31</a:t>
            </a:fld>
            <a:endParaRPr lang="en-US"/>
          </a:p>
        </p:txBody>
      </p:sp>
    </p:spTree>
    <p:extLst>
      <p:ext uri="{BB962C8B-B14F-4D97-AF65-F5344CB8AC3E}">
        <p14:creationId xmlns:p14="http://schemas.microsoft.com/office/powerpoint/2010/main" val="1753792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32</a:t>
            </a:fld>
            <a:endParaRPr lang="en-US"/>
          </a:p>
        </p:txBody>
      </p:sp>
    </p:spTree>
    <p:extLst>
      <p:ext uri="{BB962C8B-B14F-4D97-AF65-F5344CB8AC3E}">
        <p14:creationId xmlns:p14="http://schemas.microsoft.com/office/powerpoint/2010/main" val="358760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03-Oct-14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03-Oct-14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pPr/>
              <a:t>03-Oct-14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pPr/>
              <a:t>03-Oct-14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pPr/>
              <a:t>03-Oct-14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pPr/>
              <a:t>03-Oct-14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pPr/>
              <a:t>03-Oct-14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03-Oct-14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pPr/>
              <a:t>03-Oct-14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03-Oct-14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pPr/>
              <a:t>03-Oct-14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D2BC0-338C-4395-A9D2-64D0C28079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pPr/>
              <a:t>03-Oct-14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9.png"/><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9.png"/><Relationship Id="rId4"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3110053" y="0"/>
            <a:ext cx="3191256" cy="6858000"/>
          </a:xfrm>
          <a:prstGeom prst="rect">
            <a:avLst/>
          </a:prstGeom>
          <a:noFill/>
        </p:spPr>
      </p:pic>
    </p:spTree>
    <p:extLst>
      <p:ext uri="{BB962C8B-B14F-4D97-AF65-F5344CB8AC3E}">
        <p14:creationId xmlns:p14="http://schemas.microsoft.com/office/powerpoint/2010/main" val="3452265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hitchcock.itc.virginia.edu/ViewingAmerica/roundtables/roundtable8/images/diem.jpg"/>
          <p:cNvPicPr>
            <a:picLocks noChangeAspect="1" noChangeArrowheads="1"/>
          </p:cNvPicPr>
          <p:nvPr/>
        </p:nvPicPr>
        <p:blipFill>
          <a:blip r:embed="rId3" cstate="print"/>
          <a:srcRect/>
          <a:stretch>
            <a:fillRect/>
          </a:stretch>
        </p:blipFill>
        <p:spPr bwMode="auto">
          <a:xfrm>
            <a:off x="974313" y="0"/>
            <a:ext cx="7259359" cy="6858000"/>
          </a:xfrm>
          <a:prstGeom prst="rect">
            <a:avLst/>
          </a:prstGeom>
          <a:noFill/>
        </p:spPr>
      </p:pic>
    </p:spTree>
    <p:extLst>
      <p:ext uri="{BB962C8B-B14F-4D97-AF65-F5344CB8AC3E}">
        <p14:creationId xmlns:p14="http://schemas.microsoft.com/office/powerpoint/2010/main" val="192137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sywarrior.com/HamletVNbamboo.jpg"/>
          <p:cNvPicPr>
            <a:picLocks noChangeAspect="1" noChangeArrowheads="1"/>
          </p:cNvPicPr>
          <p:nvPr/>
        </p:nvPicPr>
        <p:blipFill>
          <a:blip r:embed="rId3" cstate="print"/>
          <a:srcRect/>
          <a:stretch>
            <a:fillRect/>
          </a:stretch>
        </p:blipFill>
        <p:spPr bwMode="auto">
          <a:xfrm>
            <a:off x="1949430" y="0"/>
            <a:ext cx="5525760" cy="6858000"/>
          </a:xfrm>
          <a:prstGeom prst="rect">
            <a:avLst/>
          </a:prstGeom>
          <a:noFill/>
        </p:spPr>
      </p:pic>
    </p:spTree>
    <p:extLst>
      <p:ext uri="{BB962C8B-B14F-4D97-AF65-F5344CB8AC3E}">
        <p14:creationId xmlns:p14="http://schemas.microsoft.com/office/powerpoint/2010/main" val="3523140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cla.calpoly.edu/~lcall/204/8-10/vietnam_map.jpg"/>
          <p:cNvPicPr>
            <a:picLocks noChangeAspect="1" noChangeArrowheads="1"/>
          </p:cNvPicPr>
          <p:nvPr/>
        </p:nvPicPr>
        <p:blipFill>
          <a:blip r:embed="rId3" cstate="print"/>
          <a:srcRect/>
          <a:stretch>
            <a:fillRect/>
          </a:stretch>
        </p:blipFill>
        <p:spPr bwMode="auto">
          <a:xfrm>
            <a:off x="1255395" y="-19800"/>
            <a:ext cx="7279005" cy="6877800"/>
          </a:xfrm>
          <a:prstGeom prst="rect">
            <a:avLst/>
          </a:prstGeom>
          <a:noFill/>
        </p:spPr>
      </p:pic>
    </p:spTree>
    <p:extLst>
      <p:ext uri="{BB962C8B-B14F-4D97-AF65-F5344CB8AC3E}">
        <p14:creationId xmlns:p14="http://schemas.microsoft.com/office/powerpoint/2010/main" val="24695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hanhniennews.com/images/newsimages/spy1-111-08.jpg"/>
          <p:cNvPicPr>
            <a:picLocks noChangeAspect="1" noChangeArrowheads="1"/>
          </p:cNvPicPr>
          <p:nvPr/>
        </p:nvPicPr>
        <p:blipFill>
          <a:blip r:embed="rId3" cstate="print"/>
          <a:srcRect/>
          <a:stretch>
            <a:fillRect/>
          </a:stretch>
        </p:blipFill>
        <p:spPr bwMode="auto">
          <a:xfrm>
            <a:off x="183358" y="152400"/>
            <a:ext cx="8591548" cy="6705600"/>
          </a:xfrm>
          <a:prstGeom prst="rect">
            <a:avLst/>
          </a:prstGeom>
          <a:noFill/>
        </p:spPr>
      </p:pic>
    </p:spTree>
    <p:extLst>
      <p:ext uri="{BB962C8B-B14F-4D97-AF65-F5344CB8AC3E}">
        <p14:creationId xmlns:p14="http://schemas.microsoft.com/office/powerpoint/2010/main" val="4092094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228600"/>
            <a:ext cx="8737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34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97653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extLst>
      <p:ext uri="{BB962C8B-B14F-4D97-AF65-F5344CB8AC3E}">
        <p14:creationId xmlns:p14="http://schemas.microsoft.com/office/powerpoint/2010/main" val="4089340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255692" y="427571"/>
            <a:ext cx="8888308" cy="5973229"/>
          </a:xfrm>
          <a:prstGeom prst="rect">
            <a:avLst/>
          </a:prstGeom>
          <a:noFill/>
        </p:spPr>
      </p:pic>
    </p:spTree>
    <p:extLst>
      <p:ext uri="{BB962C8B-B14F-4D97-AF65-F5344CB8AC3E}">
        <p14:creationId xmlns:p14="http://schemas.microsoft.com/office/powerpoint/2010/main" val="1610973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6555641"/>
          </a:xfrm>
          <a:prstGeom prst="rect">
            <a:avLst/>
          </a:prstGeom>
          <a:noFill/>
        </p:spPr>
        <p:txBody>
          <a:bodyPr wrap="square" rtlCol="0">
            <a:spAutoFit/>
          </a:bodyPr>
          <a:lstStyle/>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Do you think it’s a mistake to explain what I’m saying now about Vietnam, and what we’re faced with?</a:t>
            </a:r>
          </a:p>
          <a:p>
            <a:r>
              <a:rPr lang="en-US" sz="1400" b="1" cap="small" dirty="0" smtClean="0">
                <a:solidFill>
                  <a:prstClr val="black"/>
                </a:solidFill>
              </a:rPr>
              <a:t>	Robert </a:t>
            </a:r>
            <a:r>
              <a:rPr lang="en-US" sz="1400" b="1" cap="small" dirty="0">
                <a:solidFill>
                  <a:prstClr val="black"/>
                </a:solidFill>
              </a:rPr>
              <a:t>McNamara:</a:t>
            </a:r>
            <a:r>
              <a:rPr lang="en-US" sz="1400" dirty="0">
                <a:solidFill>
                  <a:prstClr val="black"/>
                </a:solidFill>
              </a:rPr>
              <a:t> Well, I do think, Mr. President, that it would be wise for you to say as little as possible.</a:t>
            </a:r>
          </a:p>
          <a:p>
            <a:r>
              <a:rPr lang="en-US" sz="1400" dirty="0" smtClean="0">
                <a:solidFill>
                  <a:prstClr val="black"/>
                </a:solidFill>
              </a:rPr>
              <a:t>	The </a:t>
            </a:r>
            <a:r>
              <a:rPr lang="en-US" sz="1400" dirty="0">
                <a:solidFill>
                  <a:prstClr val="black"/>
                </a:solidFill>
              </a:rPr>
              <a:t>frank answer is we don’t know what’s going on out there. The signs I see coming through the cables are disturbing signs—poor morale in Vietnamese forces, poor morale in the armed forces, disunity, a tremendous amount of coup planning against </a:t>
            </a:r>
            <a:r>
              <a:rPr lang="en-US" sz="1400" dirty="0" smtClean="0">
                <a:solidFill>
                  <a:prstClr val="black"/>
                </a:solidFill>
              </a:rPr>
              <a:t>[South Vietnamese leader Nguyen</a:t>
            </a:r>
            <a:r>
              <a:rPr lang="en-US" sz="1400" dirty="0">
                <a:solidFill>
                  <a:prstClr val="black"/>
                </a:solidFill>
              </a:rPr>
              <a:t>] </a:t>
            </a:r>
            <a:r>
              <a:rPr lang="en-US" sz="1400" dirty="0" err="1">
                <a:solidFill>
                  <a:prstClr val="black"/>
                </a:solidFill>
              </a:rPr>
              <a:t>Khanh</a:t>
            </a:r>
            <a:r>
              <a:rPr lang="en-US" sz="1400" dirty="0">
                <a:solidFill>
                  <a:prstClr val="black"/>
                </a:solidFill>
              </a:rPr>
              <a:t>. About what you’d expect in a situation that’s had three governments in </a:t>
            </a:r>
            <a:r>
              <a:rPr lang="en-US" sz="1400" dirty="0" smtClean="0">
                <a:solidFill>
                  <a:prstClr val="black"/>
                </a:solidFill>
              </a:rPr>
              <a:t>four </a:t>
            </a:r>
            <a:r>
              <a:rPr lang="en-US" sz="1400" dirty="0">
                <a:solidFill>
                  <a:prstClr val="black"/>
                </a:solidFill>
              </a:rPr>
              <a:t>months—</a:t>
            </a:r>
          </a:p>
          <a:p>
            <a:r>
              <a:rPr lang="en-US" sz="1400" b="1" cap="small" dirty="0" smtClean="0">
                <a:solidFill>
                  <a:prstClr val="black"/>
                </a:solidFill>
              </a:rPr>
              <a:t>	President </a:t>
            </a:r>
            <a:r>
              <a:rPr lang="en-US" sz="1400" b="1" cap="small" dirty="0">
                <a:solidFill>
                  <a:prstClr val="black"/>
                </a:solidFill>
              </a:rPr>
              <a:t>Johnson:</a:t>
            </a:r>
            <a:r>
              <a:rPr lang="en-US" sz="1400" dirty="0">
                <a:solidFill>
                  <a:prstClr val="black"/>
                </a:solidFill>
              </a:rPr>
              <a:t> Well, then why don’t we take some pretty offensive steps pretty quickly, then? Why don’t we commend </a:t>
            </a:r>
            <a:r>
              <a:rPr lang="en-US" sz="1400" dirty="0" err="1">
                <a:solidFill>
                  <a:prstClr val="black"/>
                </a:solidFill>
              </a:rPr>
              <a:t>Khanh</a:t>
            </a:r>
            <a:r>
              <a:rPr lang="en-US" sz="1400" dirty="0">
                <a:solidFill>
                  <a:prstClr val="black"/>
                </a:solidFill>
              </a:rPr>
              <a:t> on his operation and try to prop him up? Why don’t we raise the salary of their soldiers to improve that morale, instead of waiting a long time? Why don’t we do some of these things that are inclined to bolster ‘</a:t>
            </a:r>
            <a:r>
              <a:rPr lang="en-US" sz="1400" dirty="0" err="1">
                <a:solidFill>
                  <a:prstClr val="black"/>
                </a:solidFill>
              </a:rPr>
              <a:t>em</a:t>
            </a:r>
            <a:r>
              <a:rPr lang="en-US" sz="1400" dirty="0" smtClean="0">
                <a:solidFill>
                  <a:prstClr val="black"/>
                </a:solidFill>
              </a:rPr>
              <a:t>?</a:t>
            </a:r>
          </a:p>
          <a:p>
            <a:r>
              <a:rPr lang="en-US" sz="1400" b="1" cap="small" dirty="0" smtClean="0"/>
              <a:t>	McNamara</a:t>
            </a:r>
            <a:r>
              <a:rPr lang="en-US" sz="1400" b="1" cap="small" dirty="0"/>
              <a:t>:</a:t>
            </a:r>
            <a:r>
              <a:rPr lang="en-US" sz="1400" dirty="0"/>
              <a:t> Well, I’m not sure that they </a:t>
            </a:r>
            <a:r>
              <a:rPr lang="en-US" sz="1400" dirty="0" smtClean="0"/>
              <a:t>here . . </a:t>
            </a:r>
            <a:r>
              <a:rPr lang="en-US" sz="1400" dirty="0" smtClean="0"/>
              <a:t>.</a:t>
            </a:r>
          </a:p>
          <a:p>
            <a:r>
              <a:rPr lang="en-US" sz="1400" b="1" cap="small" dirty="0" smtClean="0"/>
              <a:t>	President </a:t>
            </a:r>
            <a:r>
              <a:rPr lang="en-US" sz="1400" b="1" cap="small" dirty="0"/>
              <a:t>Johnson:</a:t>
            </a:r>
            <a:r>
              <a:rPr lang="en-US" sz="1400" dirty="0"/>
              <a:t> I sure as hell don’t want to get in the position of Lodge recommending to me—the one thing he recommended is “please give us a little more pay for our soldiers,” and we turned him down.</a:t>
            </a:r>
          </a:p>
          <a:p>
            <a:r>
              <a:rPr lang="en-US" sz="1400" b="1" cap="small" dirty="0"/>
              <a:t>	McNamara:</a:t>
            </a:r>
            <a:r>
              <a:rPr lang="en-US" sz="1400" dirty="0"/>
              <a:t> Oh, no, we’ve done that, sir.</a:t>
            </a:r>
          </a:p>
          <a:p>
            <a:r>
              <a:rPr lang="en-US" sz="1400" b="1" cap="small" dirty="0">
                <a:solidFill>
                  <a:prstClr val="black"/>
                </a:solidFill>
              </a:rPr>
              <a:t>	President Johnson:</a:t>
            </a:r>
            <a:r>
              <a:rPr lang="en-US" sz="1400" dirty="0">
                <a:solidFill>
                  <a:prstClr val="black"/>
                </a:solidFill>
              </a:rPr>
              <a:t> We haven’t acted. We said we’re going to wait till you go out there [to Vietnam].</a:t>
            </a:r>
          </a:p>
          <a:p>
            <a:r>
              <a:rPr lang="en-US" sz="1400" b="1" cap="small" dirty="0">
                <a:solidFill>
                  <a:prstClr val="black"/>
                </a:solidFill>
              </a:rPr>
              <a:t>	McNamara:</a:t>
            </a:r>
            <a:r>
              <a:rPr lang="en-US" sz="1400" dirty="0">
                <a:solidFill>
                  <a:prstClr val="black"/>
                </a:solidFill>
              </a:rPr>
              <a:t> Well, no. He knows there’s money for that. There’s no problem on that issue.</a:t>
            </a:r>
          </a:p>
          <a:p>
            <a:r>
              <a:rPr lang="en-US" sz="1400" b="1" cap="small" dirty="0">
                <a:solidFill>
                  <a:prstClr val="black"/>
                </a:solidFill>
              </a:rPr>
              <a:t>	President Johnson:</a:t>
            </a:r>
            <a:r>
              <a:rPr lang="en-US" sz="1400" dirty="0">
                <a:solidFill>
                  <a:prstClr val="black"/>
                </a:solidFill>
              </a:rPr>
              <a:t> Well, then, why don’t we clear it up, so that we get him answered?</a:t>
            </a:r>
          </a:p>
          <a:p>
            <a:r>
              <a:rPr lang="en-US" sz="1400" dirty="0">
                <a:solidFill>
                  <a:prstClr val="black"/>
                </a:solidFill>
              </a:rPr>
              <a:t>	Now, I think that politically—I’m not a military strategist—but I think that as long as we’ve got him [Lodge] there, and he makes recommendations, and we act on ‘</a:t>
            </a:r>
            <a:r>
              <a:rPr lang="en-US" sz="1400" dirty="0" err="1">
                <a:solidFill>
                  <a:prstClr val="black"/>
                </a:solidFill>
              </a:rPr>
              <a:t>em</a:t>
            </a:r>
            <a:r>
              <a:rPr lang="en-US" sz="1400" dirty="0">
                <a:solidFill>
                  <a:prstClr val="black"/>
                </a:solidFill>
              </a:rPr>
              <a:t>, particularly if we act favorably, we’re not in too bad a condition politically.</a:t>
            </a:r>
          </a:p>
          <a:p>
            <a:r>
              <a:rPr lang="en-US" sz="1400" dirty="0">
                <a:solidFill>
                  <a:prstClr val="black"/>
                </a:solidFill>
              </a:rPr>
              <a:t>	But I think when he wires us and says, “The only damn thing I want you to do is to give ‘</a:t>
            </a:r>
            <a:r>
              <a:rPr lang="en-US" sz="1400" dirty="0" err="1">
                <a:solidFill>
                  <a:prstClr val="black"/>
                </a:solidFill>
              </a:rPr>
              <a:t>em</a:t>
            </a:r>
            <a:r>
              <a:rPr lang="en-US" sz="1400" dirty="0">
                <a:solidFill>
                  <a:prstClr val="black"/>
                </a:solidFill>
              </a:rPr>
              <a:t> an increase in pay because morale’s terrible,” and we say, “Well, wait,” then if something happens in between, I think we </a:t>
            </a:r>
            <a:r>
              <a:rPr lang="en-US" sz="1400" i="1" dirty="0">
                <a:solidFill>
                  <a:prstClr val="black"/>
                </a:solidFill>
              </a:rPr>
              <a:t>are </a:t>
            </a:r>
            <a:r>
              <a:rPr lang="en-US" sz="1400" dirty="0">
                <a:solidFill>
                  <a:prstClr val="black"/>
                </a:solidFill>
              </a:rPr>
              <a:t>caught with our britches down.</a:t>
            </a:r>
          </a:p>
          <a:p>
            <a:endParaRPr lang="en-US" sz="1400" dirty="0"/>
          </a:p>
          <a:p>
            <a:endParaRPr lang="en-US" sz="1400" dirty="0">
              <a:solidFill>
                <a:prstClr val="black"/>
              </a:solidFill>
            </a:endParaRPr>
          </a:p>
          <a:p>
            <a:endParaRPr lang="en-US" sz="1400" dirty="0">
              <a:solidFill>
                <a:prstClr val="black"/>
              </a:solidFill>
            </a:endParaRPr>
          </a:p>
        </p:txBody>
      </p:sp>
      <p:pic>
        <p:nvPicPr>
          <p:cNvPr id="3" name="1--lbj_McN_2March_Lodge+politics+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5867400"/>
            <a:ext cx="609600" cy="609600"/>
          </a:xfrm>
          <a:prstGeom prst="rect">
            <a:avLst/>
          </a:prstGeom>
        </p:spPr>
      </p:pic>
    </p:spTree>
    <p:extLst>
      <p:ext uri="{BB962C8B-B14F-4D97-AF65-F5344CB8AC3E}">
        <p14:creationId xmlns:p14="http://schemas.microsoft.com/office/powerpoint/2010/main" val="8431981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0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extLst>
      <p:ext uri="{BB962C8B-B14F-4D97-AF65-F5344CB8AC3E}">
        <p14:creationId xmlns:p14="http://schemas.microsoft.com/office/powerpoint/2010/main" val="41847879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extLst>
      <p:ext uri="{BB962C8B-B14F-4D97-AF65-F5344CB8AC3E}">
        <p14:creationId xmlns:p14="http://schemas.microsoft.com/office/powerpoint/2010/main" val="40258949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ictures.historicimages.net/pictures/_2/1134/11337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04800"/>
            <a:ext cx="5776722" cy="723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64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hg.jpg"/>
          <p:cNvPicPr>
            <a:picLocks noChangeAspect="1"/>
          </p:cNvPicPr>
          <p:nvPr/>
        </p:nvPicPr>
        <p:blipFill>
          <a:blip r:embed="rId3" cstate="print"/>
          <a:stretch>
            <a:fillRect/>
          </a:stretch>
        </p:blipFill>
        <p:spPr>
          <a:xfrm>
            <a:off x="1905000" y="0"/>
            <a:ext cx="5334000" cy="6858000"/>
          </a:xfrm>
          <a:prstGeom prst="rect">
            <a:avLst/>
          </a:prstGeom>
        </p:spPr>
      </p:pic>
    </p:spTree>
    <p:extLst>
      <p:ext uri="{BB962C8B-B14F-4D97-AF65-F5344CB8AC3E}">
        <p14:creationId xmlns:p14="http://schemas.microsoft.com/office/powerpoint/2010/main" val="2204615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oregonrogue.com/images/Wayne_Morse.jpg"/>
          <p:cNvPicPr>
            <a:picLocks noChangeAspect="1" noChangeArrowheads="1"/>
          </p:cNvPicPr>
          <p:nvPr/>
        </p:nvPicPr>
        <p:blipFill>
          <a:blip r:embed="rId3" cstate="print"/>
          <a:srcRect/>
          <a:stretch>
            <a:fillRect/>
          </a:stretch>
        </p:blipFill>
        <p:spPr bwMode="auto">
          <a:xfrm>
            <a:off x="-57738" y="457200"/>
            <a:ext cx="9226239" cy="5562600"/>
          </a:xfrm>
          <a:prstGeom prst="rect">
            <a:avLst/>
          </a:prstGeom>
          <a:noFill/>
        </p:spPr>
      </p:pic>
    </p:spTree>
    <p:extLst>
      <p:ext uri="{BB962C8B-B14F-4D97-AF65-F5344CB8AC3E}">
        <p14:creationId xmlns:p14="http://schemas.microsoft.com/office/powerpoint/2010/main" val="4056024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5324535"/>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That was a good vote you had today.</a:t>
            </a:r>
          </a:p>
          <a:p>
            <a:r>
              <a:rPr lang="en-US" sz="1600" b="1" cap="small" dirty="0" smtClean="0">
                <a:solidFill>
                  <a:prstClr val="black"/>
                </a:solidFill>
              </a:rPr>
              <a:t>	Speaker </a:t>
            </a:r>
            <a:r>
              <a:rPr lang="en-US" sz="1600" b="1" cap="small" dirty="0">
                <a:solidFill>
                  <a:prstClr val="black"/>
                </a:solidFill>
              </a:rPr>
              <a:t>McCormack:</a:t>
            </a:r>
            <a:r>
              <a:rPr lang="en-US" sz="1600" dirty="0">
                <a:solidFill>
                  <a:prstClr val="black"/>
                </a:solidFill>
              </a:rPr>
              <a:t> Yes, it was very good. 414 to nothing; one present. What’d the Senate do?</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88 to 2. Morse 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don’t understand </a:t>
            </a:r>
            <a:r>
              <a:rPr lang="en-US" sz="1600" dirty="0" err="1">
                <a:solidFill>
                  <a:prstClr val="black"/>
                </a:solidFill>
              </a:rPr>
              <a:t>Gruening</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Oh, he’s no good. He’s worse than Morse. He’s just no good. I’ve spent millions on him up in Alaska [in reconstruction funds after the March 1964 Alaska earthquake]. He’s just no good.</a:t>
            </a:r>
          </a:p>
          <a:p>
            <a:r>
              <a:rPr lang="en-US" sz="1600" dirty="0" smtClean="0">
                <a:solidFill>
                  <a:prstClr val="black"/>
                </a:solidFill>
              </a:rPr>
              <a:t>	And </a:t>
            </a:r>
            <a:r>
              <a:rPr lang="en-US" sz="1600" dirty="0">
                <a:solidFill>
                  <a:prstClr val="black"/>
                </a:solidFill>
              </a:rPr>
              <a:t>Morse is just as undependable and erratic as he can be.</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I know that. But I can’t understand the other fellow.</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Say, I wanted to point out this little </a:t>
            </a:r>
            <a:r>
              <a:rPr lang="en-US" sz="1600" dirty="0" err="1">
                <a:solidFill>
                  <a:prstClr val="black"/>
                </a:solidFill>
              </a:rPr>
              <a:t>shitass</a:t>
            </a:r>
            <a:r>
              <a:rPr lang="en-US" sz="1600" dirty="0">
                <a:solidFill>
                  <a:prstClr val="black"/>
                </a:solidFill>
              </a:rPr>
              <a:t> [Ed] Foreman today got up and said that we [Johnson] acted impulsively by announcing that we had an answer on the way [to the Tonkin Gulf incidents] before the planes dropped their bombs.</a:t>
            </a:r>
          </a:p>
          <a:p>
            <a:r>
              <a:rPr lang="en-US" sz="1600" dirty="0">
                <a:solidFill>
                  <a:prstClr val="black"/>
                </a:solidFill>
              </a:rPr>
              <a:t>[</a:t>
            </a:r>
            <a:r>
              <a:rPr lang="en-US" sz="1600" i="1" dirty="0">
                <a:solidFill>
                  <a:prstClr val="black"/>
                </a:solidFill>
              </a:rPr>
              <a:t>Break</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It’s just a pure lie, and smokescreen.</a:t>
            </a:r>
          </a:p>
          <a:p>
            <a:r>
              <a:rPr lang="en-US" sz="1600" b="1" cap="small" dirty="0" smtClean="0">
                <a:solidFill>
                  <a:prstClr val="black"/>
                </a:solidFill>
              </a:rPr>
              <a:t>	McCormack</a:t>
            </a:r>
            <a:r>
              <a:rPr lang="en-US" sz="1600" b="1" cap="small" dirty="0">
                <a:solidFill>
                  <a:prstClr val="black"/>
                </a:solidFill>
              </a:rPr>
              <a:t>:</a:t>
            </a:r>
            <a:r>
              <a:rPr lang="en-US" sz="1600" dirty="0">
                <a:solidFill>
                  <a:prstClr val="black"/>
                </a:solidFill>
              </a:rPr>
              <a:t> But he was booed two or three times. Tremendous booing on the Democratic side. He was—everybody knew he was just cheap and mean and contemptible. Well, you know what he is.</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Yeah. Yeah, he’s no good</a:t>
            </a:r>
            <a:r>
              <a:rPr lang="en-US" sz="1600" dirty="0" smtClean="0">
                <a:solidFill>
                  <a:prstClr val="black"/>
                </a:solidFill>
              </a:rPr>
              <a:t>.</a:t>
            </a:r>
          </a:p>
          <a:p>
            <a:endParaRPr lang="en-US" sz="1600" dirty="0">
              <a:solidFill>
                <a:prstClr val="black"/>
              </a:solidFill>
            </a:endParaRPr>
          </a:p>
          <a:p>
            <a:endParaRPr lang="en-US" sz="1600" dirty="0">
              <a:solidFill>
                <a:prstClr val="black"/>
              </a:solidFill>
            </a:endParaRPr>
          </a:p>
        </p:txBody>
      </p:sp>
      <p:pic>
        <p:nvPicPr>
          <p:cNvPr id="3" name="3--LBJ_McCormack_7Ag_reaction_to_TGR_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10400" y="5324535"/>
            <a:ext cx="609600" cy="609600"/>
          </a:xfrm>
          <a:prstGeom prst="rect">
            <a:avLst/>
          </a:prstGeom>
        </p:spPr>
      </p:pic>
    </p:spTree>
    <p:extLst>
      <p:ext uri="{BB962C8B-B14F-4D97-AF65-F5344CB8AC3E}">
        <p14:creationId xmlns:p14="http://schemas.microsoft.com/office/powerpoint/2010/main" val="3463054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361" y="1730111"/>
            <a:ext cx="4467639"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1164"/>
            <a:ext cx="4041532" cy="228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572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76400" y="457200"/>
            <a:ext cx="6096000" cy="5940088"/>
          </a:xfrm>
          <a:prstGeom prst="rect">
            <a:avLst/>
          </a:prstGeom>
        </p:spPr>
        <p:txBody>
          <a:bodyPr wrap="square">
            <a:spAutoFit/>
          </a:bodyPr>
          <a:lstStyle/>
          <a:p>
            <a:pPr algn="ctr"/>
            <a:r>
              <a:rPr lang="en-US" sz="2000" dirty="0" smtClean="0"/>
              <a:t>Voting Rights Act (1965)</a:t>
            </a:r>
          </a:p>
          <a:p>
            <a:endParaRPr lang="en-US" sz="2000" dirty="0"/>
          </a:p>
          <a:p>
            <a:r>
              <a:rPr lang="en-US" sz="2000" dirty="0" smtClean="0"/>
              <a:t>Section </a:t>
            </a:r>
            <a:r>
              <a:rPr lang="en-US" sz="2000" dirty="0"/>
              <a:t>2 of the Voting Rights Act of 1965 prohibits voting practices or procedures that discriminate on the basis of race, color, or membership in one of the language minority groups identified in Section 4(f)(2) of the Act. </a:t>
            </a:r>
          </a:p>
          <a:p>
            <a:endParaRPr lang="en-US" sz="2000" dirty="0" smtClean="0"/>
          </a:p>
          <a:p>
            <a:endParaRPr lang="en-US" sz="2000" dirty="0"/>
          </a:p>
          <a:p>
            <a:r>
              <a:rPr lang="en-US" sz="2000" dirty="0" smtClean="0"/>
              <a:t>Section </a:t>
            </a:r>
            <a:r>
              <a:rPr lang="en-US" sz="2000" dirty="0"/>
              <a:t>5 freezes election practices or procedures in certain states until the new procedures have been subjected to review, either after an administrative review by the United States Attorney General, or after a lawsuit before the United States District Court for the District of Columbia. This means that voting changes in covered jurisdictions may not be used until that review has been obtained</a:t>
            </a:r>
            <a:r>
              <a:rPr lang="en-US" sz="2000" dirty="0" smtClean="0"/>
              <a:t>.</a:t>
            </a:r>
          </a:p>
          <a:p>
            <a:pPr algn="r"/>
            <a:endParaRPr lang="en-US" sz="2000" dirty="0" smtClean="0"/>
          </a:p>
          <a:p>
            <a:pPr algn="r"/>
            <a:r>
              <a:rPr lang="en-US" sz="2000" dirty="0" smtClean="0"/>
              <a:t>--DOJ description</a:t>
            </a:r>
            <a:endParaRPr lang="en-US" sz="2000" dirty="0"/>
          </a:p>
        </p:txBody>
      </p:sp>
    </p:spTree>
    <p:extLst>
      <p:ext uri="{BB962C8B-B14F-4D97-AF65-F5344CB8AC3E}">
        <p14:creationId xmlns:p14="http://schemas.microsoft.com/office/powerpoint/2010/main" val="693856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3" y="457200"/>
            <a:ext cx="9017875" cy="594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816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229600" cy="7174272"/>
          </a:xfrm>
          <a:prstGeom prst="rect">
            <a:avLst/>
          </a:prstGeom>
          <a:noFill/>
        </p:spPr>
        <p:txBody>
          <a:bodyPr wrap="square" rtlCol="0">
            <a:spAutoFit/>
          </a:bodyPr>
          <a:lstStyle/>
          <a:p>
            <a:r>
              <a:rPr lang="en-US" sz="1180" b="1" cap="small" dirty="0"/>
              <a:t>	Dirksen:</a:t>
            </a:r>
            <a:r>
              <a:rPr lang="en-US" sz="1180" dirty="0"/>
              <a:t> Hi.</a:t>
            </a:r>
          </a:p>
          <a:p>
            <a:r>
              <a:rPr lang="en-US" sz="1180" b="1" cap="small" dirty="0"/>
              <a:t>	President Johnson:</a:t>
            </a:r>
            <a:r>
              <a:rPr lang="en-US" sz="1180" dirty="0"/>
              <a:t> How are you, my friend? Glad to hear you!</a:t>
            </a:r>
          </a:p>
          <a:p>
            <a:r>
              <a:rPr lang="en-US" sz="1180" b="1" cap="small" dirty="0"/>
              <a:t>	Dirksen:</a:t>
            </a:r>
            <a:r>
              <a:rPr lang="en-US" sz="1180" dirty="0"/>
              <a:t> I’m all right; how are you?</a:t>
            </a:r>
          </a:p>
          <a:p>
            <a:r>
              <a:rPr lang="en-US" sz="1180" b="1" cap="small" dirty="0"/>
              <a:t>	President Johnson:</a:t>
            </a:r>
            <a:r>
              <a:rPr lang="en-US" sz="1180" dirty="0"/>
              <a:t> You and </a:t>
            </a:r>
            <a:r>
              <a:rPr lang="en-US" sz="1180" dirty="0" smtClean="0"/>
              <a:t>[Senate majority leader] Mike </a:t>
            </a:r>
            <a:r>
              <a:rPr lang="en-US" sz="1180" dirty="0"/>
              <a:t>[Mansfield] up there fraternizing together?</a:t>
            </a:r>
          </a:p>
          <a:p>
            <a:r>
              <a:rPr lang="en-US" sz="1180" b="1" cap="small" dirty="0"/>
              <a:t>	Dirksen:</a:t>
            </a:r>
            <a:r>
              <a:rPr lang="en-US" sz="1180" dirty="0"/>
              <a:t> Yes, sir.</a:t>
            </a:r>
          </a:p>
          <a:p>
            <a:r>
              <a:rPr lang="en-US" sz="1180" b="1" cap="small" dirty="0"/>
              <a:t>	President Johnson:</a:t>
            </a:r>
            <a:r>
              <a:rPr lang="en-US" sz="1180" dirty="0"/>
              <a:t> That’s wonderful, that’s good. How you feeling, Everett?</a:t>
            </a:r>
          </a:p>
          <a:p>
            <a:r>
              <a:rPr lang="en-US" sz="1180" b="1" cap="small" dirty="0"/>
              <a:t>	Dirksen:</a:t>
            </a:r>
            <a:r>
              <a:rPr lang="en-US" sz="1180" dirty="0"/>
              <a:t> I’d have felt better if you’d have hustled me a half a dozen votes [on the conference committee report].</a:t>
            </a:r>
          </a:p>
          <a:p>
            <a:r>
              <a:rPr lang="en-US" sz="1180" b="1" cap="small" dirty="0"/>
              <a:t>	President Johnson:</a:t>
            </a:r>
            <a:r>
              <a:rPr lang="en-US" sz="1180" dirty="0"/>
              <a:t> Well, you didn’t want me to. You told me you didn’t want me to do anything but sit there. All I’d have done is just stirred up 10 more against you. You—</a:t>
            </a:r>
          </a:p>
          <a:p>
            <a:r>
              <a:rPr lang="en-US" sz="1180" b="1" cap="small" dirty="0"/>
              <a:t>	Dirksen:</a:t>
            </a:r>
            <a:r>
              <a:rPr lang="en-US" sz="1180" dirty="0"/>
              <a:t> Well, I wanted you to interfere on the right side—that’s what I was saying. [</a:t>
            </a:r>
            <a:r>
              <a:rPr lang="en-US" sz="1180" i="1" dirty="0"/>
              <a:t>Both laugh</a:t>
            </a:r>
            <a:r>
              <a:rPr lang="en-US" sz="1180" dirty="0"/>
              <a:t>.]</a:t>
            </a:r>
          </a:p>
          <a:p>
            <a:r>
              <a:rPr lang="en-US" sz="1180" b="1" cap="small" dirty="0"/>
              <a:t>	President Johnson:</a:t>
            </a:r>
            <a:r>
              <a:rPr lang="en-US" sz="1180" dirty="0"/>
              <a:t> Well, you did a—</a:t>
            </a:r>
          </a:p>
          <a:p>
            <a:r>
              <a:rPr lang="en-US" sz="1180" b="1" cap="small" dirty="0"/>
              <a:t>	Dirksen:</a:t>
            </a:r>
            <a:r>
              <a:rPr lang="en-US" sz="1180" dirty="0"/>
              <a:t> We got the Voting Rights bill out.</a:t>
            </a:r>
          </a:p>
          <a:p>
            <a:r>
              <a:rPr lang="en-US" sz="1180" b="1" cap="small" dirty="0"/>
              <a:t>	President Johnson:</a:t>
            </a:r>
            <a:r>
              <a:rPr lang="en-US" sz="1180" dirty="0"/>
              <a:t> You ought to be proud of that, my friend.</a:t>
            </a:r>
          </a:p>
          <a:p>
            <a:r>
              <a:rPr lang="en-US" sz="1180" b="1" cap="small" dirty="0"/>
              <a:t>	Dirksen:</a:t>
            </a:r>
            <a:r>
              <a:rPr lang="en-US" sz="1180" dirty="0"/>
              <a:t> We </a:t>
            </a:r>
            <a:r>
              <a:rPr lang="en-US" sz="1180" i="1" dirty="0"/>
              <a:t>are</a:t>
            </a:r>
            <a:r>
              <a:rPr lang="en-US" sz="1180" dirty="0"/>
              <a:t> proud of it. And I—</a:t>
            </a:r>
          </a:p>
          <a:p>
            <a:r>
              <a:rPr lang="en-US" sz="1180" b="1" cap="small" dirty="0"/>
              <a:t>	President Johnson:</a:t>
            </a:r>
            <a:r>
              <a:rPr lang="en-US" sz="1180" dirty="0"/>
              <a:t> You had a lot to do with that, and—</a:t>
            </a:r>
          </a:p>
          <a:p>
            <a:r>
              <a:rPr lang="en-US" sz="1180" b="1" cap="small" dirty="0"/>
              <a:t>	Dirksen:</a:t>
            </a:r>
            <a:r>
              <a:rPr lang="en-US" sz="1180" dirty="0"/>
              <a:t> Give [House Judiciary chairman Manny] </a:t>
            </a:r>
            <a:r>
              <a:rPr lang="en-US" sz="1180" dirty="0" err="1"/>
              <a:t>Celler</a:t>
            </a:r>
            <a:r>
              <a:rPr lang="en-US" sz="1180" dirty="0"/>
              <a:t> a compliment. That House really abused him over there, when they had that</a:t>
            </a:r>
            <a:r>
              <a:rPr lang="en-US" sz="1180" dirty="0" smtClean="0"/>
              <a:t>—</a:t>
            </a:r>
          </a:p>
          <a:p>
            <a:r>
              <a:rPr lang="en-US" sz="1180" b="1" cap="small" dirty="0"/>
              <a:t>President Johnson:</a:t>
            </a:r>
            <a:r>
              <a:rPr lang="en-US" sz="1180" dirty="0"/>
              <a:t> All right.</a:t>
            </a:r>
          </a:p>
          <a:p>
            <a:r>
              <a:rPr lang="en-US" sz="1180" b="1" cap="small" dirty="0"/>
              <a:t>	Dirksen:</a:t>
            </a:r>
            <a:r>
              <a:rPr lang="en-US" sz="1180" dirty="0"/>
              <a:t> [</a:t>
            </a:r>
            <a:r>
              <a:rPr lang="en-US" sz="1180" i="1" dirty="0"/>
              <a:t>continuing</a:t>
            </a:r>
            <a:r>
              <a:rPr lang="en-US" sz="1180" dirty="0"/>
              <a:t>] They cracked him for turning cold shoulder, not supporting the House position on the poll tax.</a:t>
            </a:r>
          </a:p>
          <a:p>
            <a:r>
              <a:rPr lang="en-US" sz="1180" b="1" cap="small" dirty="0"/>
              <a:t>	President Johnson:</a:t>
            </a:r>
            <a:r>
              <a:rPr lang="en-US" sz="1180" dirty="0"/>
              <a:t> All right, I will.</a:t>
            </a:r>
          </a:p>
          <a:p>
            <a:r>
              <a:rPr lang="en-US" sz="1180" b="1" cap="small" dirty="0"/>
              <a:t>	Dirksen:</a:t>
            </a:r>
            <a:r>
              <a:rPr lang="en-US" sz="1180" dirty="0"/>
              <a:t> They gave Manny a rough time.</a:t>
            </a:r>
          </a:p>
          <a:p>
            <a:r>
              <a:rPr lang="en-US" sz="1180" dirty="0"/>
              <a:t>[</a:t>
            </a:r>
            <a:r>
              <a:rPr lang="en-US" sz="1180" i="1" dirty="0"/>
              <a:t>Break</a:t>
            </a:r>
            <a:r>
              <a:rPr lang="en-US" sz="1180" dirty="0"/>
              <a:t>.]</a:t>
            </a:r>
          </a:p>
          <a:p>
            <a:r>
              <a:rPr lang="en-US" sz="1180" b="1" cap="small" dirty="0"/>
              <a:t>	President Johnson:</a:t>
            </a:r>
            <a:r>
              <a:rPr lang="en-US" sz="1180" dirty="0"/>
              <a:t> You must have made a helluva speech there today. The ticker’s made me wish I was there listening to you.</a:t>
            </a:r>
          </a:p>
          <a:p>
            <a:r>
              <a:rPr lang="en-US" sz="1180" b="1" cap="small" dirty="0"/>
              <a:t>	Dirksen:</a:t>
            </a:r>
            <a:r>
              <a:rPr lang="en-US" sz="1180" dirty="0"/>
              <a:t> Well, why weren’t you here?</a:t>
            </a:r>
          </a:p>
          <a:p>
            <a:r>
              <a:rPr lang="en-US" sz="1180" b="1" cap="small" dirty="0"/>
              <a:t>	President Johnson:</a:t>
            </a:r>
            <a:r>
              <a:rPr lang="en-US" sz="1180" dirty="0"/>
              <a:t> Well, because—you know I can’t have any fun anymore. [</a:t>
            </a:r>
            <a:r>
              <a:rPr lang="en-US" sz="1180" i="1" dirty="0"/>
              <a:t>Dirksen chuckles</a:t>
            </a:r>
            <a:r>
              <a:rPr lang="en-US" sz="1180" dirty="0"/>
              <a:t>.] They just lock me up. I can’t even drink </a:t>
            </a:r>
            <a:r>
              <a:rPr lang="en-US" sz="1180" dirty="0" err="1"/>
              <a:t>Sanka</a:t>
            </a:r>
            <a:r>
              <a:rPr lang="en-US" sz="1180" dirty="0"/>
              <a:t>. I just have to drink this damned old root beer.</a:t>
            </a:r>
          </a:p>
          <a:p>
            <a:r>
              <a:rPr lang="en-US" sz="1180" dirty="0"/>
              <a:t>	They won’t let me get out. If I could get you and come and visit you, I’d do it nearly every night.</a:t>
            </a:r>
          </a:p>
          <a:p>
            <a:r>
              <a:rPr lang="en-US" sz="1180" b="1" cap="small" dirty="0"/>
              <a:t>	Dirksen:</a:t>
            </a:r>
            <a:r>
              <a:rPr lang="en-US" sz="1180" dirty="0"/>
              <a:t>  Well, why don’t you come right up here now, and I’ll pour you a drink? A good stiff bourbon.</a:t>
            </a:r>
          </a:p>
          <a:p>
            <a:r>
              <a:rPr lang="en-US" sz="1180" b="1" cap="small" dirty="0"/>
              <a:t>	President Johnson:</a:t>
            </a:r>
            <a:r>
              <a:rPr lang="en-US" sz="1180" dirty="0"/>
              <a:t> Well, if you and Mike will stay there about 10 or 15 minutes, I might do it. I’m a little lonesome and I’d like to see you.</a:t>
            </a:r>
          </a:p>
          <a:p>
            <a:r>
              <a:rPr lang="en-US" sz="1180" b="1" cap="small" dirty="0"/>
              <a:t>	Dirksen:</a:t>
            </a:r>
            <a:r>
              <a:rPr lang="en-US" sz="1180" dirty="0"/>
              <a:t> Are you kidding?</a:t>
            </a:r>
          </a:p>
          <a:p>
            <a:r>
              <a:rPr lang="en-US" sz="1180" b="1" cap="small" dirty="0"/>
              <a:t>	President Johnson:</a:t>
            </a:r>
            <a:r>
              <a:rPr lang="en-US" sz="1180" dirty="0"/>
              <a:t> No, I’m not kidding.</a:t>
            </a:r>
          </a:p>
          <a:p>
            <a:r>
              <a:rPr lang="en-US" sz="1180" b="1" cap="small" dirty="0"/>
              <a:t>	Dirksen:</a:t>
            </a:r>
            <a:r>
              <a:rPr lang="en-US" sz="1180" dirty="0"/>
              <a:t> All right, we’ll stay.</a:t>
            </a:r>
          </a:p>
          <a:p>
            <a:r>
              <a:rPr lang="en-US" sz="1180" b="1" cap="small" dirty="0"/>
              <a:t>	President Johnson:</a:t>
            </a:r>
            <a:r>
              <a:rPr lang="en-US" sz="1180" dirty="0"/>
              <a:t> All right. OK.</a:t>
            </a:r>
          </a:p>
          <a:p>
            <a:r>
              <a:rPr lang="en-US" sz="1180" b="1" cap="small" dirty="0"/>
              <a:t>	Dirksen:</a:t>
            </a:r>
            <a:r>
              <a:rPr lang="en-US" sz="1180" dirty="0"/>
              <a:t>  All right. My office.</a:t>
            </a:r>
          </a:p>
          <a:p>
            <a:r>
              <a:rPr lang="en-US" sz="1180" b="1" cap="small" dirty="0"/>
              <a:t>	President Johnson:</a:t>
            </a:r>
            <a:r>
              <a:rPr lang="en-US" sz="1180" dirty="0"/>
              <a:t> All right.</a:t>
            </a:r>
          </a:p>
          <a:p>
            <a:endParaRPr lang="en-US" sz="1180" dirty="0"/>
          </a:p>
          <a:p>
            <a:endParaRPr lang="en-US" sz="1180" dirty="0"/>
          </a:p>
        </p:txBody>
      </p:sp>
      <p:pic>
        <p:nvPicPr>
          <p:cNvPr id="3" name="4--LBJ_Dirksen_VR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5638800"/>
            <a:ext cx="609600" cy="609600"/>
          </a:xfrm>
          <a:prstGeom prst="rect">
            <a:avLst/>
          </a:prstGeom>
        </p:spPr>
      </p:pic>
    </p:spTree>
    <p:extLst>
      <p:ext uri="{BB962C8B-B14F-4D97-AF65-F5344CB8AC3E}">
        <p14:creationId xmlns:p14="http://schemas.microsoft.com/office/powerpoint/2010/main" val="32409484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94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lyndon_johnson_and_martin_luther_king_jr_-_voting_rights_act.jpg"/>
          <p:cNvPicPr>
            <a:picLocks noChangeAspect="1"/>
          </p:cNvPicPr>
          <p:nvPr/>
        </p:nvPicPr>
        <p:blipFill>
          <a:blip r:embed="rId3" cstate="print"/>
          <a:stretch>
            <a:fillRect/>
          </a:stretch>
        </p:blipFill>
        <p:spPr>
          <a:xfrm>
            <a:off x="0" y="365760"/>
            <a:ext cx="9144000" cy="6126480"/>
          </a:xfrm>
          <a:prstGeom prst="rect">
            <a:avLst/>
          </a:prstGeom>
        </p:spPr>
      </p:pic>
    </p:spTree>
    <p:extLst>
      <p:ext uri="{BB962C8B-B14F-4D97-AF65-F5344CB8AC3E}">
        <p14:creationId xmlns:p14="http://schemas.microsoft.com/office/powerpoint/2010/main" val="3159159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0"/>
            <a:ext cx="7162800" cy="7094250"/>
          </a:xfrm>
          <a:prstGeom prst="rect">
            <a:avLst/>
          </a:prstGeom>
          <a:noFill/>
        </p:spPr>
        <p:txBody>
          <a:bodyPr wrap="square" rtlCol="0">
            <a:spAutoFit/>
          </a:bodyPr>
          <a:lstStyle/>
          <a:p>
            <a:r>
              <a:rPr lang="en-US" sz="1300" b="1" dirty="0" smtClean="0"/>
              <a:t>	President </a:t>
            </a:r>
            <a:r>
              <a:rPr lang="en-US" sz="1300" b="1" dirty="0"/>
              <a:t>Johnson</a:t>
            </a:r>
            <a:r>
              <a:rPr lang="en-US" sz="1300" dirty="0"/>
              <a:t>: Now, what does it [the Medicare bill] do for you, the patient, on doctors? It says that you can have doctors’ bills paid up to what extent, or how much, or any limit?</a:t>
            </a:r>
          </a:p>
          <a:p>
            <a:r>
              <a:rPr lang="en-US" sz="1300" b="1" dirty="0" smtClean="0"/>
              <a:t>	Wilbur </a:t>
            </a:r>
            <a:r>
              <a:rPr lang="en-US" sz="1300" b="1" dirty="0"/>
              <a:t>Cohen</a:t>
            </a:r>
            <a:r>
              <a:rPr lang="en-US" sz="1300" dirty="0"/>
              <a:t>: The individual patient has to pay the first $50—</a:t>
            </a:r>
          </a:p>
          <a:p>
            <a:r>
              <a:rPr lang="en-US" sz="1300" b="1" dirty="0" smtClean="0"/>
              <a:t>	President </a:t>
            </a:r>
            <a:r>
              <a:rPr lang="en-US" sz="1300" b="1" dirty="0"/>
              <a:t>Johnson</a:t>
            </a:r>
            <a:r>
              <a:rPr lang="en-US" sz="1300" dirty="0"/>
              <a:t>: All right—</a:t>
            </a:r>
          </a:p>
          <a:p>
            <a:r>
              <a:rPr lang="en-US" sz="1300" b="1" dirty="0" smtClean="0"/>
              <a:t>	Cohen</a:t>
            </a:r>
            <a:r>
              <a:rPr lang="en-US" sz="1300" dirty="0"/>
              <a:t>: [</a:t>
            </a:r>
            <a:r>
              <a:rPr lang="en-US" sz="1300" i="1" dirty="0"/>
              <a:t>continuing</a:t>
            </a:r>
            <a:r>
              <a:rPr lang="en-US" sz="1300" dirty="0"/>
              <a:t>] Deductible—</a:t>
            </a:r>
          </a:p>
          <a:p>
            <a:r>
              <a:rPr lang="en-US" sz="1300" b="1" dirty="0" smtClean="0"/>
              <a:t>	President </a:t>
            </a:r>
            <a:r>
              <a:rPr lang="en-US" sz="1300" b="1" dirty="0"/>
              <a:t>Johnson</a:t>
            </a:r>
            <a:r>
              <a:rPr lang="en-US" sz="1300" dirty="0"/>
              <a:t>: All right—</a:t>
            </a:r>
          </a:p>
          <a:p>
            <a:r>
              <a:rPr lang="en-US" sz="1300" b="1" dirty="0" smtClean="0"/>
              <a:t>	Cohen</a:t>
            </a:r>
            <a:r>
              <a:rPr lang="en-US" sz="1300" dirty="0"/>
              <a:t>: [</a:t>
            </a:r>
            <a:r>
              <a:rPr lang="en-US" sz="1300" i="1" dirty="0"/>
              <a:t>continuing</a:t>
            </a:r>
            <a:r>
              <a:rPr lang="en-US" sz="1300" dirty="0"/>
              <a:t>] Then he’s got to pay 20 percent—</a:t>
            </a:r>
          </a:p>
          <a:p>
            <a:r>
              <a:rPr lang="en-US" sz="1300" b="1" dirty="0" smtClean="0"/>
              <a:t>	President </a:t>
            </a:r>
            <a:r>
              <a:rPr lang="en-US" sz="1300" b="1" dirty="0"/>
              <a:t>Johnson</a:t>
            </a:r>
            <a:r>
              <a:rPr lang="en-US" sz="1300" dirty="0"/>
              <a:t>: Of everything after that?</a:t>
            </a:r>
          </a:p>
          <a:p>
            <a:r>
              <a:rPr lang="en-US" sz="1300" b="1" dirty="0" smtClean="0"/>
              <a:t>	Cohen</a:t>
            </a:r>
            <a:r>
              <a:rPr lang="en-US" sz="1300" dirty="0"/>
              <a:t>: Of everything after that. So if you went to the doctor and </a:t>
            </a:r>
            <a:r>
              <a:rPr lang="en-US" sz="1300" dirty="0" smtClean="0"/>
              <a:t>you had </a:t>
            </a:r>
            <a:r>
              <a:rPr lang="en-US" sz="1300" dirty="0"/>
              <a:t>a $1000 bill, you’d pay the first $50 and then for the other 950, you’d have to pay 20 percent of that.</a:t>
            </a:r>
          </a:p>
          <a:p>
            <a:r>
              <a:rPr lang="en-US" sz="1300" b="1" dirty="0" smtClean="0"/>
              <a:t>	President </a:t>
            </a:r>
            <a:r>
              <a:rPr lang="en-US" sz="1300" b="1" dirty="0"/>
              <a:t>Johnson</a:t>
            </a:r>
            <a:r>
              <a:rPr lang="en-US" sz="1300" dirty="0"/>
              <a:t>: All right. But that keeps your hypochondriacs out.</a:t>
            </a:r>
          </a:p>
          <a:p>
            <a:r>
              <a:rPr lang="en-US" sz="1300" b="1" dirty="0" smtClean="0"/>
              <a:t>	Cohen</a:t>
            </a:r>
            <a:r>
              <a:rPr lang="en-US" sz="1300" dirty="0"/>
              <a:t>: That keeps the hypochondriacs out. And at the same time, for most of the people, it would provide an overwhelming proportion of their physicians’ costs.</a:t>
            </a:r>
          </a:p>
          <a:p>
            <a:r>
              <a:rPr lang="en-US" sz="1300" b="1" dirty="0" smtClean="0"/>
              <a:t>	President </a:t>
            </a:r>
            <a:r>
              <a:rPr lang="en-US" sz="1300" b="1" dirty="0"/>
              <a:t>Johnson</a:t>
            </a:r>
            <a:r>
              <a:rPr lang="en-US" sz="1300" dirty="0"/>
              <a:t>: Yes, sir. And it’s something that nearly everyone could endure—they could borrow that much, or their folks could get ‘</a:t>
            </a:r>
            <a:r>
              <a:rPr lang="en-US" sz="1300" dirty="0" err="1"/>
              <a:t>em</a:t>
            </a:r>
            <a:r>
              <a:rPr lang="en-US" sz="1300" dirty="0"/>
              <a:t> that much, to pay their part.</a:t>
            </a:r>
          </a:p>
          <a:p>
            <a:r>
              <a:rPr lang="en-US" sz="1300" dirty="0"/>
              <a:t>[</a:t>
            </a:r>
            <a:r>
              <a:rPr lang="en-US" sz="1300" i="1" dirty="0"/>
              <a:t>Break</a:t>
            </a:r>
            <a:r>
              <a:rPr lang="en-US" sz="1300" dirty="0" smtClean="0"/>
              <a:t>.]</a:t>
            </a:r>
          </a:p>
          <a:p>
            <a:r>
              <a:rPr lang="en-US" sz="1300" b="1" dirty="0" smtClean="0"/>
              <a:t>	President </a:t>
            </a:r>
            <a:r>
              <a:rPr lang="en-US" sz="1300" b="1" dirty="0"/>
              <a:t>Johnson</a:t>
            </a:r>
            <a:r>
              <a:rPr lang="en-US" sz="1300" dirty="0"/>
              <a:t>: What did the insurance companies [say]? Are they still raising hell, and mad?</a:t>
            </a:r>
          </a:p>
          <a:p>
            <a:r>
              <a:rPr lang="en-US" sz="1300" b="1" dirty="0"/>
              <a:t>	Cohen</a:t>
            </a:r>
            <a:r>
              <a:rPr lang="en-US" sz="1300" dirty="0"/>
              <a:t>: Well . . . Yes, I think they’re going to go over to the Senate, and raise hell on the thing, because quite frankly, there’s no longer any room for the private insurance companies to sell insurance for people over 65, when you take the combination of hospital care and the physicians’ services.</a:t>
            </a:r>
          </a:p>
          <a:p>
            <a:r>
              <a:rPr lang="en-US" sz="1300" b="1" dirty="0"/>
              <a:t>	President Johnson</a:t>
            </a:r>
            <a:r>
              <a:rPr lang="en-US" sz="1300" dirty="0"/>
              <a:t>: Yeah. OK. Now, I think that’s wonderful.</a:t>
            </a:r>
          </a:p>
          <a:p>
            <a:r>
              <a:rPr lang="en-US" sz="1300" dirty="0"/>
              <a:t>	Now, remember this: nine out of ten things I get in trouble on is because they lay around. And tell the [House] Speaker and [Ways and Means Committee chairman] Wilbur [Mills] to just </a:t>
            </a:r>
            <a:r>
              <a:rPr lang="en-US" sz="1300" i="1" dirty="0"/>
              <a:t>please </a:t>
            </a:r>
            <a:r>
              <a:rPr lang="en-US" sz="1300" dirty="0"/>
              <a:t>get a rule just the moment they can—</a:t>
            </a:r>
          </a:p>
          <a:p>
            <a:r>
              <a:rPr lang="en-US" sz="1300" b="1" dirty="0"/>
              <a:t>	Cohen</a:t>
            </a:r>
            <a:r>
              <a:rPr lang="en-US" sz="1300" dirty="0"/>
              <a:t>: They want to bring it up next week, Mr. President.</a:t>
            </a:r>
          </a:p>
          <a:p>
            <a:r>
              <a:rPr lang="en-US" sz="1300" b="1" dirty="0"/>
              <a:t>	President Johnson:</a:t>
            </a:r>
            <a:r>
              <a:rPr lang="en-US" sz="1300" dirty="0"/>
              <a:t> Yeah, but you just tell them not to let it lay around. Do that! They want to, but they might not. Then that gets the doctors organized. Then they get the others organized. And that damn near killed my education bill, letting it lay around.</a:t>
            </a:r>
            <a:br>
              <a:rPr lang="en-US" sz="1300" dirty="0"/>
            </a:br>
            <a:r>
              <a:rPr lang="en-US" sz="1300" dirty="0"/>
              <a:t>	</a:t>
            </a:r>
            <a:r>
              <a:rPr lang="en-US" sz="1300" b="1" dirty="0"/>
              <a:t>Cohen</a:t>
            </a:r>
            <a:r>
              <a:rPr lang="en-US" sz="1300" dirty="0"/>
              <a:t>: Yeah.</a:t>
            </a:r>
            <a:br>
              <a:rPr lang="en-US" sz="1300" dirty="0"/>
            </a:br>
            <a:r>
              <a:rPr lang="en-US" sz="1300" dirty="0"/>
              <a:t>	</a:t>
            </a:r>
            <a:r>
              <a:rPr lang="en-US" sz="1300" b="1" dirty="0"/>
              <a:t>President Johnson:</a:t>
            </a:r>
            <a:r>
              <a:rPr lang="en-US" sz="1300" dirty="0"/>
              <a:t> It stinks. It’s just like a dead cat on the door. When a committee reports it, you’d better either bury that cat or get it some life.</a:t>
            </a:r>
          </a:p>
          <a:p>
            <a:endParaRPr lang="en-US" sz="1300" dirty="0" smtClean="0"/>
          </a:p>
          <a:p>
            <a:endParaRPr lang="en-US" sz="1300" dirty="0"/>
          </a:p>
        </p:txBody>
      </p:sp>
      <p:pic>
        <p:nvPicPr>
          <p:cNvPr id="3" name="5--lbj-wilbur cohen-medicar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45137" y="5791200"/>
            <a:ext cx="609600" cy="609600"/>
          </a:xfrm>
          <a:prstGeom prst="rect">
            <a:avLst/>
          </a:prstGeom>
        </p:spPr>
      </p:pic>
    </p:spTree>
    <p:extLst>
      <p:ext uri="{BB962C8B-B14F-4D97-AF65-F5344CB8AC3E}">
        <p14:creationId xmlns:p14="http://schemas.microsoft.com/office/powerpoint/2010/main" val="23109896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08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28" y="1447800"/>
            <a:ext cx="884434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750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yndon_Johnson_signing_Medicare_bill,_with_Harry_Truman,_30_July,_1965.jpg"/>
          <p:cNvPicPr>
            <a:picLocks noChangeAspect="1"/>
          </p:cNvPicPr>
          <p:nvPr/>
        </p:nvPicPr>
        <p:blipFill>
          <a:blip r:embed="rId3" cstate="print"/>
          <a:stretch>
            <a:fillRect/>
          </a:stretch>
        </p:blipFill>
        <p:spPr>
          <a:xfrm>
            <a:off x="0" y="381001"/>
            <a:ext cx="9131777" cy="610416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ley.jpg"/>
          <p:cNvPicPr>
            <a:picLocks noChangeAspect="1"/>
          </p:cNvPicPr>
          <p:nvPr/>
        </p:nvPicPr>
        <p:blipFill>
          <a:blip r:embed="rId3" cstate="print"/>
          <a:stretch>
            <a:fillRect/>
          </a:stretch>
        </p:blipFill>
        <p:spPr>
          <a:xfrm>
            <a:off x="683111" y="0"/>
            <a:ext cx="7777778"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 y="429926"/>
            <a:ext cx="9064938" cy="6047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4206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915400" cy="6863417"/>
          </a:xfrm>
          <a:prstGeom prst="rect">
            <a:avLst/>
          </a:prstGeom>
          <a:noFill/>
        </p:spPr>
        <p:txBody>
          <a:bodyPr wrap="square" rtlCol="0">
            <a:spAutoFit/>
          </a:bodyPr>
          <a:lstStyle/>
          <a:p>
            <a:r>
              <a:rPr lang="en-US" sz="1100" b="1" cap="small" dirty="0" smtClean="0">
                <a:solidFill>
                  <a:prstClr val="black"/>
                </a:solidFill>
              </a:rPr>
              <a:t>	President Johnson:</a:t>
            </a:r>
            <a:r>
              <a:rPr lang="en-US" sz="1100" dirty="0" smtClean="0">
                <a:solidFill>
                  <a:prstClr val="black"/>
                </a:solidFill>
              </a:rPr>
              <a:t> Hello?</a:t>
            </a:r>
          </a:p>
          <a:p>
            <a:r>
              <a:rPr lang="en-US" sz="1100" b="1" cap="small" dirty="0" smtClean="0">
                <a:solidFill>
                  <a:prstClr val="black"/>
                </a:solidFill>
              </a:rPr>
              <a:t>	Congressman Adam Clayton Powell:</a:t>
            </a:r>
            <a:r>
              <a:rPr lang="en-US" sz="1100" dirty="0" smtClean="0">
                <a:solidFill>
                  <a:prstClr val="black"/>
                </a:solidFill>
              </a:rPr>
              <a:t> How’s my friend?</a:t>
            </a:r>
          </a:p>
          <a:p>
            <a:r>
              <a:rPr lang="en-US" sz="1100" b="1" cap="small" dirty="0" smtClean="0">
                <a:solidFill>
                  <a:prstClr val="black"/>
                </a:solidFill>
              </a:rPr>
              <a:t>	President Johnson:</a:t>
            </a:r>
            <a:r>
              <a:rPr lang="en-US" sz="1100" dirty="0" smtClean="0">
                <a:solidFill>
                  <a:prstClr val="black"/>
                </a:solidFill>
              </a:rPr>
              <a:t> [</a:t>
            </a:r>
            <a:r>
              <a:rPr lang="en-US" sz="1100" i="1" dirty="0" smtClean="0">
                <a:solidFill>
                  <a:prstClr val="black"/>
                </a:solidFill>
              </a:rPr>
              <a:t>stonily</a:t>
            </a:r>
            <a:r>
              <a:rPr lang="en-US" sz="1100" dirty="0" smtClean="0">
                <a:solidFill>
                  <a:prstClr val="black"/>
                </a:solidFill>
              </a:rPr>
              <a:t>] Fine, Adam.</a:t>
            </a:r>
          </a:p>
          <a:p>
            <a:r>
              <a:rPr lang="en-US" sz="1100" dirty="0" smtClean="0">
                <a:solidFill>
                  <a:prstClr val="black"/>
                </a:solidFill>
              </a:rPr>
              <a:t>	What the hell’s been happening to your [Education and Labor] Committee? I thought you told me two months ago that you were going to pass a [education] bill for me.</a:t>
            </a:r>
          </a:p>
          <a:p>
            <a:r>
              <a:rPr lang="en-US" sz="1100" b="1" cap="small" dirty="0" smtClean="0">
                <a:solidFill>
                  <a:prstClr val="black"/>
                </a:solidFill>
              </a:rPr>
              <a:t>	Powell:</a:t>
            </a:r>
            <a:r>
              <a:rPr lang="en-US" sz="1100" dirty="0" smtClean="0">
                <a:solidFill>
                  <a:prstClr val="black"/>
                </a:solidFill>
              </a:rPr>
              <a:t> That’s right. Well, what happened: all hell’s broken loose, because—</a:t>
            </a:r>
          </a:p>
          <a:p>
            <a:r>
              <a:rPr lang="en-US" sz="1100" b="1" cap="small" dirty="0" smtClean="0">
                <a:solidFill>
                  <a:prstClr val="black"/>
                </a:solidFill>
              </a:rPr>
              <a:t>                 </a:t>
            </a:r>
            <a:r>
              <a:rPr lang="en-US" sz="1100" b="1" cap="small" dirty="0" smtClean="0">
                <a:solidFill>
                  <a:prstClr val="black"/>
                </a:solidFill>
              </a:rPr>
              <a:t>	President </a:t>
            </a:r>
            <a:r>
              <a:rPr lang="en-US" sz="1100" b="1" cap="small" dirty="0" smtClean="0">
                <a:solidFill>
                  <a:prstClr val="black"/>
                </a:solidFill>
              </a:rPr>
              <a:t>Johnson:</a:t>
            </a:r>
            <a:r>
              <a:rPr lang="en-US" sz="1100" dirty="0" smtClean="0">
                <a:solidFill>
                  <a:prstClr val="black"/>
                </a:solidFill>
              </a:rPr>
              <a:t> Well, now, what the hell are you blackmailing me on a—</a:t>
            </a:r>
          </a:p>
          <a:p>
            <a:r>
              <a:rPr lang="en-US" sz="1100" b="1" cap="small" dirty="0" smtClean="0">
                <a:solidFill>
                  <a:prstClr val="black"/>
                </a:solidFill>
              </a:rPr>
              <a:t>                 </a:t>
            </a:r>
            <a:r>
              <a:rPr lang="en-US" sz="1100" b="1" cap="small" dirty="0" smtClean="0">
                <a:solidFill>
                  <a:prstClr val="black"/>
                </a:solidFill>
              </a:rPr>
              <a:t>	Powell</a:t>
            </a:r>
            <a:r>
              <a:rPr lang="en-US" sz="1100" b="1" cap="small" dirty="0" smtClean="0">
                <a:solidFill>
                  <a:prstClr val="black"/>
                </a:solidFill>
              </a:rPr>
              <a:t>:</a:t>
            </a:r>
            <a:r>
              <a:rPr lang="en-US" sz="1100" dirty="0" smtClean="0">
                <a:solidFill>
                  <a:prstClr val="black"/>
                </a:solidFill>
              </a:rPr>
              <a:t> That’s not—</a:t>
            </a:r>
          </a:p>
          <a:p>
            <a:r>
              <a:rPr lang="en-US" sz="1100" b="1" cap="small" dirty="0" smtClean="0">
                <a:solidFill>
                  <a:prstClr val="black"/>
                </a:solidFill>
              </a:rPr>
              <a:t>                 </a:t>
            </a:r>
            <a:r>
              <a:rPr lang="en-US" sz="1100" b="1" cap="small" dirty="0" smtClean="0">
                <a:solidFill>
                  <a:prstClr val="black"/>
                </a:solidFill>
              </a:rPr>
              <a:t>	President </a:t>
            </a:r>
            <a:r>
              <a:rPr lang="en-US" sz="1100" b="1" cap="small" dirty="0" smtClean="0">
                <a:solidFill>
                  <a:prstClr val="black"/>
                </a:solidFill>
              </a:rPr>
              <a:t>Johnson:</a:t>
            </a:r>
            <a:r>
              <a:rPr lang="en-US" sz="1100" dirty="0" smtClean="0">
                <a:solidFill>
                  <a:prstClr val="black"/>
                </a:solidFill>
              </a:rPr>
              <a:t> —four hundred . . . Well, hell, you didn’t—[because] you want a $400,000 appropriation for you, we couldn’t pass a billion, two hundred million [dollar funding bill] for the </a:t>
            </a:r>
            <a:r>
              <a:rPr lang="en-US" sz="1100" dirty="0" err="1" smtClean="0">
                <a:solidFill>
                  <a:prstClr val="black"/>
                </a:solidFill>
              </a:rPr>
              <a:t>schoolkids</a:t>
            </a:r>
            <a:r>
              <a:rPr lang="en-US" sz="1100" dirty="0" smtClean="0">
                <a:solidFill>
                  <a:prstClr val="black"/>
                </a:solidFill>
              </a:rPr>
              <a:t>.</a:t>
            </a:r>
          </a:p>
          <a:p>
            <a:r>
              <a:rPr lang="en-US" sz="1100" dirty="0" smtClean="0">
                <a:solidFill>
                  <a:prstClr val="black"/>
                </a:solidFill>
              </a:rPr>
              <a:t>	Now, you know I’m for you, and you know that I’m going to help you any way I can. I’ve got nothing to do with what you’re doing in the House investigation [of Powell’s personal finances]. But you damn near defeated the best education bill I’ve got. And I hope you’re going to be proud of it.</a:t>
            </a:r>
          </a:p>
          <a:p>
            <a:r>
              <a:rPr lang="en-US" sz="1100" b="1" cap="small" dirty="0" smtClean="0">
                <a:solidFill>
                  <a:prstClr val="black"/>
                </a:solidFill>
              </a:rPr>
              <a:t>	Powell:</a:t>
            </a:r>
            <a:r>
              <a:rPr lang="en-US" sz="1100" dirty="0" smtClean="0">
                <a:solidFill>
                  <a:prstClr val="black"/>
                </a:solidFill>
              </a:rPr>
              <a:t> No. Now, you know your Appalachia bill, that there is—</a:t>
            </a:r>
          </a:p>
          <a:p>
            <a:r>
              <a:rPr lang="en-US" sz="1100" b="1" cap="small" dirty="0" smtClean="0">
                <a:solidFill>
                  <a:prstClr val="black"/>
                </a:solidFill>
              </a:rPr>
              <a:t>	President Johnson:</a:t>
            </a:r>
            <a:r>
              <a:rPr lang="en-US" sz="1100" dirty="0" smtClean="0">
                <a:solidFill>
                  <a:prstClr val="black"/>
                </a:solidFill>
              </a:rPr>
              <a:t> Well, now, Appalachia </a:t>
            </a:r>
            <a:r>
              <a:rPr lang="en-US" sz="1100" dirty="0" err="1" smtClean="0">
                <a:solidFill>
                  <a:prstClr val="black"/>
                </a:solidFill>
              </a:rPr>
              <a:t>ain’t</a:t>
            </a:r>
            <a:r>
              <a:rPr lang="en-US" sz="1100" dirty="0" smtClean="0">
                <a:solidFill>
                  <a:prstClr val="black"/>
                </a:solidFill>
              </a:rPr>
              <a:t> got a damn thing to do with you. If you handle your committee and let us handle the other one</a:t>
            </a:r>
            <a:r>
              <a:rPr lang="en-US" sz="1100" dirty="0" smtClean="0">
                <a:solidFill>
                  <a:prstClr val="black"/>
                </a:solidFill>
              </a:rPr>
              <a:t>!</a:t>
            </a:r>
          </a:p>
          <a:p>
            <a:r>
              <a:rPr lang="en-US" sz="1100" b="1" cap="small" dirty="0" smtClean="0">
                <a:solidFill>
                  <a:prstClr val="black"/>
                </a:solidFill>
              </a:rPr>
              <a:t>	Powell</a:t>
            </a:r>
            <a:r>
              <a:rPr lang="en-US" sz="1100" b="1" cap="small" dirty="0">
                <a:solidFill>
                  <a:prstClr val="black"/>
                </a:solidFill>
              </a:rPr>
              <a:t>:</a:t>
            </a:r>
            <a:r>
              <a:rPr lang="en-US" sz="1100" dirty="0">
                <a:solidFill>
                  <a:prstClr val="black"/>
                </a:solidFill>
              </a:rPr>
              <a:t> Yeah, but there’s a clause in there, Mr. President—</a:t>
            </a:r>
          </a:p>
          <a:p>
            <a:r>
              <a:rPr lang="en-US" sz="1100" b="1" cap="small" dirty="0">
                <a:solidFill>
                  <a:prstClr val="black"/>
                </a:solidFill>
              </a:rPr>
              <a:t>	President Johnson:</a:t>
            </a:r>
            <a:r>
              <a:rPr lang="en-US" sz="1100" dirty="0">
                <a:solidFill>
                  <a:prstClr val="black"/>
                </a:solidFill>
              </a:rPr>
              <a:t> There’s a clause that’s been in there for a long time.</a:t>
            </a:r>
          </a:p>
          <a:p>
            <a:r>
              <a:rPr lang="en-US" sz="1100" dirty="0">
                <a:solidFill>
                  <a:prstClr val="black"/>
                </a:solidFill>
              </a:rPr>
              <a:t>	And if you’re going to let [Ohio congressman William] Ayres [the committee’s ranking Republican] and [Oregon congresswoman] Edith Green [a conservative Democrat] lead you off the reservation, well, then I ran for nothing last year—</a:t>
            </a:r>
          </a:p>
          <a:p>
            <a:r>
              <a:rPr lang="en-US" sz="1100" b="1" cap="small" dirty="0">
                <a:solidFill>
                  <a:prstClr val="black"/>
                </a:solidFill>
              </a:rPr>
              <a:t>                 </a:t>
            </a:r>
            <a:r>
              <a:rPr lang="en-US" sz="1100" b="1" cap="small" dirty="0" smtClean="0">
                <a:solidFill>
                  <a:prstClr val="black"/>
                </a:solidFill>
              </a:rPr>
              <a:t>	Powell</a:t>
            </a:r>
            <a:r>
              <a:rPr lang="en-US" sz="1100" b="1" cap="small" dirty="0">
                <a:solidFill>
                  <a:prstClr val="black"/>
                </a:solidFill>
              </a:rPr>
              <a:t>:</a:t>
            </a:r>
            <a:r>
              <a:rPr lang="en-US" sz="1100" dirty="0">
                <a:solidFill>
                  <a:prstClr val="black"/>
                </a:solidFill>
              </a:rPr>
              <a:t> No—</a:t>
            </a:r>
          </a:p>
          <a:p>
            <a:r>
              <a:rPr lang="en-US" sz="1100" b="1" cap="small" dirty="0">
                <a:solidFill>
                  <a:prstClr val="black"/>
                </a:solidFill>
              </a:rPr>
              <a:t>                 </a:t>
            </a:r>
            <a:r>
              <a:rPr lang="en-US" sz="1100" b="1" cap="small" dirty="0" smtClean="0">
                <a:solidFill>
                  <a:prstClr val="black"/>
                </a:solidFill>
              </a:rPr>
              <a:t>	President </a:t>
            </a:r>
            <a:r>
              <a:rPr lang="en-US" sz="1100" b="1" cap="small" dirty="0">
                <a:solidFill>
                  <a:prstClr val="black"/>
                </a:solidFill>
              </a:rPr>
              <a:t>Johnson:</a:t>
            </a:r>
            <a:r>
              <a:rPr lang="en-US" sz="1100" dirty="0">
                <a:solidFill>
                  <a:prstClr val="black"/>
                </a:solidFill>
              </a:rPr>
              <a:t> [</a:t>
            </a:r>
            <a:r>
              <a:rPr lang="en-US" sz="1100" i="1" dirty="0">
                <a:solidFill>
                  <a:prstClr val="black"/>
                </a:solidFill>
              </a:rPr>
              <a:t>continuing</a:t>
            </a:r>
            <a:r>
              <a:rPr lang="en-US" sz="1100" dirty="0">
                <a:solidFill>
                  <a:prstClr val="black"/>
                </a:solidFill>
              </a:rPr>
              <a:t>] With 15 million votes. If you’re going to tie up this Congress, and screw it up—which you’ve done for three weeks, by running off [to Bimini, in the Bahamas] till you got a 400,000 [dollar] appropriation—why, we never </a:t>
            </a:r>
            <a:r>
              <a:rPr lang="en-US" sz="1100" i="1" dirty="0">
                <a:solidFill>
                  <a:prstClr val="black"/>
                </a:solidFill>
              </a:rPr>
              <a:t>can </a:t>
            </a:r>
            <a:r>
              <a:rPr lang="en-US" sz="1100" dirty="0">
                <a:solidFill>
                  <a:prstClr val="black"/>
                </a:solidFill>
              </a:rPr>
              <a:t>get anywhere.</a:t>
            </a:r>
          </a:p>
          <a:p>
            <a:r>
              <a:rPr lang="en-US" sz="1100" dirty="0">
                <a:solidFill>
                  <a:prstClr val="black"/>
                </a:solidFill>
              </a:rPr>
              <a:t>	And you defeat this [bill], and you hold it up, and you delay it, and you get us in this kind of shape, why, we can’t pass anything. </a:t>
            </a:r>
          </a:p>
          <a:p>
            <a:r>
              <a:rPr lang="en-US" sz="1100" dirty="0">
                <a:solidFill>
                  <a:prstClr val="black"/>
                </a:solidFill>
              </a:rPr>
              <a:t>	And that’s all right. But I think you’ll beat a hell of a bunch of your liberal Democrats [in the 1966 midterm elections]. I’m going to be here—it’s not going to bother me. But I just sure thought I had better leadership on that committee than what I’ve got without even talking.</a:t>
            </a:r>
          </a:p>
          <a:p>
            <a:r>
              <a:rPr lang="en-US" sz="1100" b="1" cap="small" dirty="0">
                <a:solidFill>
                  <a:prstClr val="black"/>
                </a:solidFill>
              </a:rPr>
              <a:t>	Powell:</a:t>
            </a:r>
            <a:r>
              <a:rPr lang="en-US" sz="1100" dirty="0">
                <a:solidFill>
                  <a:prstClr val="black"/>
                </a:solidFill>
              </a:rPr>
              <a:t> Well—</a:t>
            </a:r>
          </a:p>
          <a:p>
            <a:r>
              <a:rPr lang="en-US" sz="1100" b="1" cap="small" dirty="0">
                <a:solidFill>
                  <a:prstClr val="black"/>
                </a:solidFill>
              </a:rPr>
              <a:t>	President Johnson:</a:t>
            </a:r>
            <a:r>
              <a:rPr lang="en-US" sz="1100" dirty="0">
                <a:solidFill>
                  <a:prstClr val="black"/>
                </a:solidFill>
              </a:rPr>
              <a:t> And I’m </a:t>
            </a:r>
            <a:r>
              <a:rPr lang="en-US" sz="1100" i="1" dirty="0">
                <a:solidFill>
                  <a:prstClr val="black"/>
                </a:solidFill>
              </a:rPr>
              <a:t>awfully </a:t>
            </a:r>
            <a:r>
              <a:rPr lang="en-US" sz="1100" dirty="0">
                <a:solidFill>
                  <a:prstClr val="black"/>
                </a:solidFill>
              </a:rPr>
              <a:t>disappointed. Just very disappointed</a:t>
            </a:r>
            <a:r>
              <a:rPr lang="en-US" sz="1100" dirty="0" smtClean="0">
                <a:solidFill>
                  <a:prstClr val="black"/>
                </a:solidFill>
              </a:rPr>
              <a:t>.</a:t>
            </a:r>
          </a:p>
          <a:p>
            <a:r>
              <a:rPr lang="en-US" sz="1100" b="1" cap="small" dirty="0">
                <a:solidFill>
                  <a:prstClr val="black"/>
                </a:solidFill>
              </a:rPr>
              <a:t>Powell:</a:t>
            </a:r>
            <a:r>
              <a:rPr lang="en-US" sz="1100" dirty="0">
                <a:solidFill>
                  <a:prstClr val="black"/>
                </a:solidFill>
              </a:rPr>
              <a:t> Now, Mr. President, don’t you think I have an entitlement to—</a:t>
            </a:r>
          </a:p>
          <a:p>
            <a:r>
              <a:rPr lang="en-US" sz="1100" b="1" cap="small" dirty="0">
                <a:solidFill>
                  <a:prstClr val="black"/>
                </a:solidFill>
              </a:rPr>
              <a:t>	President Johnson:</a:t>
            </a:r>
            <a:r>
              <a:rPr lang="en-US" sz="1100" dirty="0">
                <a:solidFill>
                  <a:prstClr val="black"/>
                </a:solidFill>
              </a:rPr>
              <a:t> [</a:t>
            </a:r>
            <a:r>
              <a:rPr lang="en-US" sz="1100" i="1" dirty="0">
                <a:solidFill>
                  <a:prstClr val="black"/>
                </a:solidFill>
              </a:rPr>
              <a:t>forcefully</a:t>
            </a:r>
            <a:r>
              <a:rPr lang="en-US" sz="1100" dirty="0">
                <a:solidFill>
                  <a:prstClr val="black"/>
                </a:solidFill>
              </a:rPr>
              <a:t>] No, I don’t think you’re entitled to a damn thing that you did.</a:t>
            </a:r>
          </a:p>
          <a:p>
            <a:r>
              <a:rPr lang="en-US" sz="1100" dirty="0">
                <a:solidFill>
                  <a:prstClr val="black"/>
                </a:solidFill>
              </a:rPr>
              <a:t>	I think you told me, and looked me straight in the eye—</a:t>
            </a:r>
          </a:p>
          <a:p>
            <a:r>
              <a:rPr lang="en-US" sz="1100" b="1" cap="small" dirty="0">
                <a:solidFill>
                  <a:prstClr val="black"/>
                </a:solidFill>
              </a:rPr>
              <a:t>	Powell:</a:t>
            </a:r>
            <a:r>
              <a:rPr lang="en-US" sz="1100" dirty="0">
                <a:solidFill>
                  <a:prstClr val="black"/>
                </a:solidFill>
              </a:rPr>
              <a:t> Mm-hmm.</a:t>
            </a:r>
          </a:p>
          <a:p>
            <a:r>
              <a:rPr lang="en-US" sz="1100" b="1" cap="small" dirty="0">
                <a:solidFill>
                  <a:prstClr val="black"/>
                </a:solidFill>
              </a:rPr>
              <a:t>	President Johnson:</a:t>
            </a:r>
            <a:r>
              <a:rPr lang="en-US" sz="1100" dirty="0">
                <a:solidFill>
                  <a:prstClr val="black"/>
                </a:solidFill>
              </a:rPr>
              <a:t> [</a:t>
            </a:r>
            <a:r>
              <a:rPr lang="en-US" sz="1100" i="1" dirty="0">
                <a:solidFill>
                  <a:prstClr val="black"/>
                </a:solidFill>
              </a:rPr>
              <a:t>continuing</a:t>
            </a:r>
            <a:r>
              <a:rPr lang="en-US" sz="1100" dirty="0">
                <a:solidFill>
                  <a:prstClr val="black"/>
                </a:solidFill>
              </a:rPr>
              <a:t>] And said, “I’ll report this bill, and I’ll get it on the floor.” And you didn’t do it.</a:t>
            </a:r>
          </a:p>
          <a:p>
            <a:r>
              <a:rPr lang="en-US" sz="1100" b="1" cap="small" dirty="0">
                <a:solidFill>
                  <a:prstClr val="black"/>
                </a:solidFill>
              </a:rPr>
              <a:t>	Powell:</a:t>
            </a:r>
            <a:r>
              <a:rPr lang="en-US" sz="1100" dirty="0">
                <a:solidFill>
                  <a:prstClr val="black"/>
                </a:solidFill>
              </a:rPr>
              <a:t> [By] March 1</a:t>
            </a:r>
            <a:r>
              <a:rPr lang="en-US" sz="1100" baseline="30000" dirty="0">
                <a:solidFill>
                  <a:prstClr val="black"/>
                </a:solidFill>
              </a:rPr>
              <a:t>st</a:t>
            </a:r>
            <a:r>
              <a:rPr lang="en-US" sz="1100" dirty="0">
                <a:solidFill>
                  <a:prstClr val="black"/>
                </a:solidFill>
              </a:rPr>
              <a:t>.</a:t>
            </a:r>
          </a:p>
          <a:p>
            <a:r>
              <a:rPr lang="en-US" sz="1100" b="1" cap="small" dirty="0">
                <a:solidFill>
                  <a:prstClr val="black"/>
                </a:solidFill>
              </a:rPr>
              <a:t>	President Johnson:</a:t>
            </a:r>
            <a:r>
              <a:rPr lang="en-US" sz="1100" dirty="0">
                <a:solidFill>
                  <a:prstClr val="black"/>
                </a:solidFill>
              </a:rPr>
              <a:t> And </a:t>
            </a:r>
            <a:r>
              <a:rPr lang="en-US" sz="1100" i="1" dirty="0">
                <a:solidFill>
                  <a:prstClr val="black"/>
                </a:solidFill>
              </a:rPr>
              <a:t>you did not do it</a:t>
            </a:r>
            <a:r>
              <a:rPr lang="en-US" sz="1100" dirty="0">
                <a:solidFill>
                  <a:prstClr val="black"/>
                </a:solidFill>
              </a:rPr>
              <a:t>.</a:t>
            </a:r>
          </a:p>
          <a:p>
            <a:r>
              <a:rPr lang="en-US" sz="1100" b="1" cap="small" dirty="0">
                <a:solidFill>
                  <a:prstClr val="black"/>
                </a:solidFill>
              </a:rPr>
              <a:t>	Powell:</a:t>
            </a:r>
            <a:r>
              <a:rPr lang="en-US" sz="1100" dirty="0">
                <a:solidFill>
                  <a:prstClr val="black"/>
                </a:solidFill>
              </a:rPr>
              <a:t> It was [by] March 1</a:t>
            </a:r>
            <a:r>
              <a:rPr lang="en-US" sz="1100" baseline="30000" dirty="0">
                <a:solidFill>
                  <a:prstClr val="black"/>
                </a:solidFill>
              </a:rPr>
              <a:t>st</a:t>
            </a:r>
            <a:r>
              <a:rPr lang="en-US" sz="1100" dirty="0">
                <a:solidFill>
                  <a:prstClr val="black"/>
                </a:solidFill>
              </a:rPr>
              <a:t>, because—</a:t>
            </a:r>
          </a:p>
          <a:p>
            <a:r>
              <a:rPr lang="en-US" sz="1100" b="1" cap="small" dirty="0">
                <a:solidFill>
                  <a:prstClr val="black"/>
                </a:solidFill>
              </a:rPr>
              <a:t>	President Johnson:</a:t>
            </a:r>
            <a:r>
              <a:rPr lang="en-US" sz="1100" dirty="0">
                <a:solidFill>
                  <a:prstClr val="black"/>
                </a:solidFill>
              </a:rPr>
              <a:t> Well, Adam—</a:t>
            </a:r>
          </a:p>
          <a:p>
            <a:r>
              <a:rPr lang="en-US" sz="1100" b="1" cap="small" dirty="0">
                <a:solidFill>
                  <a:prstClr val="black"/>
                </a:solidFill>
              </a:rPr>
              <a:t>	Powell:</a:t>
            </a:r>
            <a:r>
              <a:rPr lang="en-US" sz="1100" dirty="0">
                <a:solidFill>
                  <a:prstClr val="black"/>
                </a:solidFill>
              </a:rPr>
              <a:t> It was March—</a:t>
            </a:r>
          </a:p>
          <a:p>
            <a:r>
              <a:rPr lang="en-US" sz="1100" b="1" cap="small" dirty="0">
                <a:solidFill>
                  <a:prstClr val="black"/>
                </a:solidFill>
              </a:rPr>
              <a:t>	President Johnson:</a:t>
            </a:r>
            <a:r>
              <a:rPr lang="en-US" sz="1100" dirty="0">
                <a:solidFill>
                  <a:prstClr val="black"/>
                </a:solidFill>
              </a:rPr>
              <a:t> [</a:t>
            </a:r>
            <a:r>
              <a:rPr lang="en-US" sz="1100" i="1" dirty="0">
                <a:solidFill>
                  <a:prstClr val="black"/>
                </a:solidFill>
              </a:rPr>
              <a:t>voice rising</a:t>
            </a:r>
            <a:r>
              <a:rPr lang="en-US" sz="1100" dirty="0">
                <a:solidFill>
                  <a:prstClr val="black"/>
                </a:solidFill>
              </a:rPr>
              <a:t>] No. Oh, hell no, you didn’t say till March 1</a:t>
            </a:r>
            <a:r>
              <a:rPr lang="en-US" sz="1100" baseline="30000" dirty="0">
                <a:solidFill>
                  <a:prstClr val="black"/>
                </a:solidFill>
              </a:rPr>
              <a:t>st</a:t>
            </a:r>
            <a:r>
              <a:rPr lang="en-US" sz="1100" dirty="0">
                <a:solidFill>
                  <a:prstClr val="black"/>
                </a:solidFill>
              </a:rPr>
              <a:t>. You told me you were going to do it. And then you ran off for three weeks and they couldn’t even locate you . . . And your people [African-Americans] are being damn well taken care of in it [the bill].</a:t>
            </a:r>
          </a:p>
          <a:p>
            <a:endParaRPr lang="en-US" sz="1100" dirty="0">
              <a:solidFill>
                <a:prstClr val="black"/>
              </a:solidFill>
            </a:endParaRPr>
          </a:p>
        </p:txBody>
      </p:sp>
      <p:pic>
        <p:nvPicPr>
          <p:cNvPr id="3" name="6--lbj-powell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8600" y="4876800"/>
            <a:ext cx="609600" cy="609600"/>
          </a:xfrm>
          <a:prstGeom prst="rect">
            <a:avLst/>
          </a:prstGeom>
        </p:spPr>
      </p:pic>
    </p:spTree>
    <p:extLst>
      <p:ext uri="{BB962C8B-B14F-4D97-AF65-F5344CB8AC3E}">
        <p14:creationId xmlns:p14="http://schemas.microsoft.com/office/powerpoint/2010/main" val="15604631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1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84" y="2590800"/>
            <a:ext cx="93511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938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lbjlib.utexas.edu/johnson/images/mediumladybi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4423"/>
            <a:ext cx="4648200" cy="665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967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pc.jpg"/>
          <p:cNvPicPr>
            <a:picLocks noChangeAspect="1"/>
          </p:cNvPicPr>
          <p:nvPr/>
        </p:nvPicPr>
        <p:blipFill>
          <a:blip r:embed="rId3" cstate="print"/>
          <a:stretch>
            <a:fillRect/>
          </a:stretch>
        </p:blipFill>
        <p:spPr>
          <a:xfrm>
            <a:off x="940346" y="152400"/>
            <a:ext cx="7440460" cy="64008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0"/>
            <a:ext cx="7772400" cy="6555641"/>
          </a:xfrm>
          <a:prstGeom prst="rect">
            <a:avLst/>
          </a:prstGeom>
          <a:noFill/>
        </p:spPr>
        <p:txBody>
          <a:bodyPr wrap="square" rtlCol="0">
            <a:spAutoFit/>
          </a:bodyPr>
          <a:lstStyle/>
          <a:p>
            <a:r>
              <a:rPr lang="en-US" sz="1400" b="1" dirty="0" smtClean="0"/>
              <a:t>	Lady </a:t>
            </a:r>
            <a:r>
              <a:rPr lang="en-US" sz="1400" b="1" dirty="0"/>
              <a:t>Bird Johnson:</a:t>
            </a:r>
            <a:r>
              <a:rPr lang="en-US" sz="1400" dirty="0"/>
              <a:t> You want to listen for about one minute to—</a:t>
            </a:r>
          </a:p>
          <a:p>
            <a:r>
              <a:rPr lang="en-US" sz="1400" b="1" dirty="0" smtClean="0"/>
              <a:t>	President </a:t>
            </a:r>
            <a:r>
              <a:rPr lang="en-US" sz="1400" b="1" dirty="0"/>
              <a:t>Johnson:</a:t>
            </a:r>
            <a:r>
              <a:rPr lang="en-US" sz="1400" dirty="0"/>
              <a:t> Yes, ma’am.</a:t>
            </a:r>
          </a:p>
          <a:p>
            <a:r>
              <a:rPr lang="en-US" sz="1400" b="1" dirty="0" smtClean="0"/>
              <a:t>	Lady </a:t>
            </a:r>
            <a:r>
              <a:rPr lang="en-US" sz="1400" b="1" dirty="0"/>
              <a:t>Bird Johnson:</a:t>
            </a:r>
            <a:r>
              <a:rPr lang="en-US" sz="1400" dirty="0"/>
              <a:t> —my critique, or would you rather wait till tonight?</a:t>
            </a:r>
          </a:p>
          <a:p>
            <a:r>
              <a:rPr lang="en-US" sz="1400" b="1" dirty="0" smtClean="0"/>
              <a:t>	President </a:t>
            </a:r>
            <a:r>
              <a:rPr lang="en-US" sz="1400" b="1" dirty="0"/>
              <a:t>Johnson:</a:t>
            </a:r>
            <a:r>
              <a:rPr lang="en-US" sz="1400" dirty="0"/>
              <a:t> Yes, ma’am. I’m willing now.</a:t>
            </a:r>
          </a:p>
          <a:p>
            <a:r>
              <a:rPr lang="en-US" sz="1400" b="1" dirty="0" smtClean="0"/>
              <a:t>	Lady </a:t>
            </a:r>
            <a:r>
              <a:rPr lang="en-US" sz="1400" b="1" dirty="0"/>
              <a:t>Bird Johnson:</a:t>
            </a:r>
            <a:r>
              <a:rPr lang="en-US" sz="1400" dirty="0"/>
              <a:t> I thought that you looked strong, firm, and like a reliable guy. Your looks were splendid. The close-ups were much better than the distance ones.</a:t>
            </a:r>
          </a:p>
          <a:p>
            <a:r>
              <a:rPr lang="en-US" sz="1400" b="1" dirty="0" smtClean="0"/>
              <a:t>	President </a:t>
            </a:r>
            <a:r>
              <a:rPr lang="en-US" sz="1400" b="1" dirty="0"/>
              <a:t>Johnson:</a:t>
            </a:r>
            <a:r>
              <a:rPr lang="en-US" sz="1400" dirty="0"/>
              <a:t> Well, you can’t get ‘</a:t>
            </a:r>
            <a:r>
              <a:rPr lang="en-US" sz="1400" dirty="0" err="1"/>
              <a:t>em</a:t>
            </a:r>
            <a:r>
              <a:rPr lang="en-US" sz="1400" dirty="0"/>
              <a:t> [the TV producers] to do it  . . . the distance ones.</a:t>
            </a:r>
          </a:p>
          <a:p>
            <a:r>
              <a:rPr lang="en-US" sz="1400" b="1" dirty="0" smtClean="0"/>
              <a:t>	Lady </a:t>
            </a:r>
            <a:r>
              <a:rPr lang="en-US" sz="1400" b="1" dirty="0"/>
              <a:t>Bird Johnson:</a:t>
            </a:r>
            <a:r>
              <a:rPr lang="en-US" sz="1400" dirty="0"/>
              <a:t> Well, I would say this: there were more close-ups than there were distance ones.</a:t>
            </a:r>
          </a:p>
          <a:p>
            <a:r>
              <a:rPr lang="en-US" sz="1400" dirty="0" smtClean="0"/>
              <a:t>	During </a:t>
            </a:r>
            <a:r>
              <a:rPr lang="en-US" sz="1400" dirty="0"/>
              <a:t>the statement, you were a little breathless and there was too much looking down and I think it was a little too fast. Not enough change of pace, a drop in voice at the end of sentence.</a:t>
            </a:r>
          </a:p>
          <a:p>
            <a:r>
              <a:rPr lang="en-US" sz="1400" dirty="0" smtClean="0"/>
              <a:t>	There </a:t>
            </a:r>
            <a:r>
              <a:rPr lang="en-US" sz="1400" dirty="0"/>
              <a:t>was a </a:t>
            </a:r>
            <a:r>
              <a:rPr lang="en-US" sz="1400" i="1" dirty="0"/>
              <a:t>considerable </a:t>
            </a:r>
            <a:r>
              <a:rPr lang="en-US" sz="1400" dirty="0"/>
              <a:t>pick-up in drama and interest when the questioning began. Your voice was noticeably better, and your facial expressions noticeably better.</a:t>
            </a:r>
          </a:p>
          <a:p>
            <a:r>
              <a:rPr lang="en-US" sz="1400" dirty="0"/>
              <a:t>[Break</a:t>
            </a:r>
            <a:r>
              <a:rPr lang="en-US" sz="1400" dirty="0" smtClean="0"/>
              <a:t>.]</a:t>
            </a:r>
          </a:p>
          <a:p>
            <a:r>
              <a:rPr lang="en-US" sz="1400" b="1" dirty="0" smtClean="0"/>
              <a:t>	Lady </a:t>
            </a:r>
            <a:r>
              <a:rPr lang="en-US" sz="1400" b="1" dirty="0"/>
              <a:t>Bird Johnson:</a:t>
            </a:r>
            <a:r>
              <a:rPr lang="en-US" sz="1400" dirty="0"/>
              <a:t> When you’re going to have a prepared text, you need to have the opportunity to study it a little bit more, and to read it with a little more conviction, and interest, and change of pace. Because—</a:t>
            </a:r>
          </a:p>
          <a:p>
            <a:r>
              <a:rPr lang="en-US" sz="1400" b="1" dirty="0"/>
              <a:t>	President Johnson:</a:t>
            </a:r>
            <a:r>
              <a:rPr lang="en-US" sz="1400" dirty="0"/>
              <a:t> Well, the trouble is that they [the White House media] criticize you for taking so much time. They want to use it all for questions. Then their questions don’t produce any news, and if you don’t give ‘</a:t>
            </a:r>
            <a:r>
              <a:rPr lang="en-US" sz="1400" dirty="0" err="1"/>
              <a:t>em</a:t>
            </a:r>
            <a:r>
              <a:rPr lang="en-US" sz="1400" dirty="0"/>
              <a:t> news, you catch hell.</a:t>
            </a:r>
          </a:p>
          <a:p>
            <a:r>
              <a:rPr lang="en-US" sz="1400" dirty="0"/>
              <a:t>	So my problem was trying to get through before 10 minutes, and I still ran 10 minutes today.</a:t>
            </a:r>
          </a:p>
          <a:p>
            <a:r>
              <a:rPr lang="en-US" sz="1400" dirty="0"/>
              <a:t>[</a:t>
            </a:r>
            <a:r>
              <a:rPr lang="en-US" sz="1400" i="1" dirty="0"/>
              <a:t>Break</a:t>
            </a:r>
            <a:r>
              <a:rPr lang="en-US" sz="1400" dirty="0"/>
              <a:t>.]</a:t>
            </a:r>
          </a:p>
          <a:p>
            <a:r>
              <a:rPr lang="en-US" sz="1400" b="1" dirty="0"/>
              <a:t>	Lady Bird Johnson:</a:t>
            </a:r>
            <a:r>
              <a:rPr lang="en-US" sz="1400" dirty="0"/>
              <a:t> I believe if I’d had that choice, I would have said use 13 minutes, or 14, for the statement.</a:t>
            </a:r>
          </a:p>
          <a:p>
            <a:r>
              <a:rPr lang="en-US" sz="1400" dirty="0"/>
              <a:t>	In general, I’d say it was a good B+. How do you feel about it?</a:t>
            </a:r>
          </a:p>
          <a:p>
            <a:r>
              <a:rPr lang="en-US" sz="1400" b="1" dirty="0"/>
              <a:t>	President Johnson:</a:t>
            </a:r>
            <a:r>
              <a:rPr lang="en-US" sz="1400" dirty="0"/>
              <a:t> [</a:t>
            </a:r>
            <a:r>
              <a:rPr lang="en-US" sz="1400" i="1" dirty="0"/>
              <a:t>quickly</a:t>
            </a:r>
            <a:r>
              <a:rPr lang="en-US" sz="1400" dirty="0"/>
              <a:t>] I thought it was much better than last week.</a:t>
            </a:r>
          </a:p>
          <a:p>
            <a:r>
              <a:rPr lang="en-US" sz="1400" b="1" dirty="0"/>
              <a:t>                </a:t>
            </a:r>
            <a:r>
              <a:rPr lang="en-US" sz="1400" b="1" dirty="0" smtClean="0"/>
              <a:t>	Lady </a:t>
            </a:r>
            <a:r>
              <a:rPr lang="en-US" sz="1400" b="1" dirty="0"/>
              <a:t>Bird Johnson:</a:t>
            </a:r>
            <a:r>
              <a:rPr lang="en-US" sz="1400" dirty="0"/>
              <a:t> [</a:t>
            </a:r>
            <a:r>
              <a:rPr lang="en-US" sz="1400" i="1" dirty="0"/>
              <a:t>unconvinced</a:t>
            </a:r>
            <a:r>
              <a:rPr lang="en-US" sz="1400" dirty="0"/>
              <a:t>] Well, I heard last week, [you] see, and didn’t see it. And didn’t hear all of it.</a:t>
            </a:r>
          </a:p>
          <a:p>
            <a:endParaRPr lang="en-US" sz="1400" dirty="0"/>
          </a:p>
        </p:txBody>
      </p:sp>
      <p:pic>
        <p:nvPicPr>
          <p:cNvPr id="3" name="1--lady-bird-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05800" y="55626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19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7800"/>
            <a:ext cx="48006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4849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7477</TotalTime>
  <Words>170</Words>
  <Application>Microsoft Office PowerPoint</Application>
  <PresentationFormat>On-screen Show (4:3)</PresentationFormat>
  <Paragraphs>167</Paragraphs>
  <Slides>33</Slides>
  <Notes>21</Notes>
  <HiddenSlides>0</HiddenSlides>
  <MMClips>6</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54</cp:revision>
  <dcterms:created xsi:type="dcterms:W3CDTF">2010-02-27T19:38:20Z</dcterms:created>
  <dcterms:modified xsi:type="dcterms:W3CDTF">2014-10-05T02:00:39Z</dcterms:modified>
</cp:coreProperties>
</file>