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58" r:id="rId4"/>
    <p:sldId id="304" r:id="rId5"/>
    <p:sldId id="292" r:id="rId6"/>
    <p:sldId id="261" r:id="rId7"/>
    <p:sldId id="262" r:id="rId8"/>
    <p:sldId id="260" r:id="rId9"/>
    <p:sldId id="263" r:id="rId10"/>
    <p:sldId id="259" r:id="rId11"/>
    <p:sldId id="305" r:id="rId12"/>
    <p:sldId id="267" r:id="rId13"/>
    <p:sldId id="295" r:id="rId14"/>
    <p:sldId id="277" r:id="rId15"/>
    <p:sldId id="276" r:id="rId16"/>
    <p:sldId id="264" r:id="rId17"/>
    <p:sldId id="290" r:id="rId18"/>
    <p:sldId id="265" r:id="rId19"/>
    <p:sldId id="309" r:id="rId20"/>
    <p:sldId id="300" r:id="rId21"/>
    <p:sldId id="266" r:id="rId22"/>
    <p:sldId id="271" r:id="rId23"/>
    <p:sldId id="287" r:id="rId24"/>
    <p:sldId id="270" r:id="rId25"/>
    <p:sldId id="301" r:id="rId26"/>
    <p:sldId id="296" r:id="rId27"/>
    <p:sldId id="272" r:id="rId28"/>
    <p:sldId id="273" r:id="rId29"/>
    <p:sldId id="282" r:id="rId30"/>
    <p:sldId id="268" r:id="rId31"/>
    <p:sldId id="308" r:id="rId32"/>
    <p:sldId id="306" r:id="rId33"/>
    <p:sldId id="275" r:id="rId34"/>
    <p:sldId id="302" r:id="rId35"/>
    <p:sldId id="303" r:id="rId36"/>
    <p:sldId id="274" r:id="rId37"/>
    <p:sldId id="27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87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58C60D-DEF8-4340-9F94-A9406827997B}" type="datetimeFigureOut">
              <a:rPr lang="en-US" smtClean="0"/>
              <a:pPr/>
              <a:t>28-Sep-14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4CE670-2514-4088-9FE4-2B5F9055EFFD}" type="slidenum">
              <a:rPr lang="en-US" smtClean="0"/>
              <a:pPr/>
              <a:t>‹#›</a:t>
            </a:fld>
            <a:endParaRPr lang="en-US"/>
          </a:p>
        </p:txBody>
      </p:sp>
    </p:spTree>
    <p:extLst>
      <p:ext uri="{BB962C8B-B14F-4D97-AF65-F5344CB8AC3E}">
        <p14:creationId xmlns:p14="http://schemas.microsoft.com/office/powerpoint/2010/main" val="1447420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a:t>
            </a:fld>
            <a:endParaRPr lang="en-US"/>
          </a:p>
        </p:txBody>
      </p:sp>
    </p:spTree>
    <p:extLst>
      <p:ext uri="{BB962C8B-B14F-4D97-AF65-F5344CB8AC3E}">
        <p14:creationId xmlns:p14="http://schemas.microsoft.com/office/powerpoint/2010/main" val="226637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a:t>
            </a:fld>
            <a:endParaRPr lang="en-US"/>
          </a:p>
        </p:txBody>
      </p:sp>
    </p:spTree>
    <p:extLst>
      <p:ext uri="{BB962C8B-B14F-4D97-AF65-F5344CB8AC3E}">
        <p14:creationId xmlns:p14="http://schemas.microsoft.com/office/powerpoint/2010/main" val="3645105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3</a:t>
            </a:fld>
            <a:endParaRPr lang="en-US"/>
          </a:p>
        </p:txBody>
      </p:sp>
    </p:spTree>
    <p:extLst>
      <p:ext uri="{BB962C8B-B14F-4D97-AF65-F5344CB8AC3E}">
        <p14:creationId xmlns:p14="http://schemas.microsoft.com/office/powerpoint/2010/main" val="2582376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5</a:t>
            </a:fld>
            <a:endParaRPr lang="en-US"/>
          </a:p>
        </p:txBody>
      </p:sp>
    </p:spTree>
    <p:extLst>
      <p:ext uri="{BB962C8B-B14F-4D97-AF65-F5344CB8AC3E}">
        <p14:creationId xmlns:p14="http://schemas.microsoft.com/office/powerpoint/2010/main" val="2772515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6</a:t>
            </a:fld>
            <a:endParaRPr lang="en-US"/>
          </a:p>
        </p:txBody>
      </p:sp>
    </p:spTree>
    <p:extLst>
      <p:ext uri="{BB962C8B-B14F-4D97-AF65-F5344CB8AC3E}">
        <p14:creationId xmlns:p14="http://schemas.microsoft.com/office/powerpoint/2010/main" val="2265399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7</a:t>
            </a:fld>
            <a:endParaRPr lang="en-US"/>
          </a:p>
        </p:txBody>
      </p:sp>
    </p:spTree>
    <p:extLst>
      <p:ext uri="{BB962C8B-B14F-4D97-AF65-F5344CB8AC3E}">
        <p14:creationId xmlns:p14="http://schemas.microsoft.com/office/powerpoint/2010/main" val="3290473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8</a:t>
            </a:fld>
            <a:endParaRPr lang="en-US"/>
          </a:p>
        </p:txBody>
      </p:sp>
    </p:spTree>
    <p:extLst>
      <p:ext uri="{BB962C8B-B14F-4D97-AF65-F5344CB8AC3E}">
        <p14:creationId xmlns:p14="http://schemas.microsoft.com/office/powerpoint/2010/main" val="1346407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9</a:t>
            </a:fld>
            <a:endParaRPr lang="en-US"/>
          </a:p>
        </p:txBody>
      </p:sp>
    </p:spTree>
    <p:extLst>
      <p:ext uri="{BB962C8B-B14F-4D97-AF65-F5344CB8AC3E}">
        <p14:creationId xmlns:p14="http://schemas.microsoft.com/office/powerpoint/2010/main" val="2523977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10</a:t>
            </a:fld>
            <a:endParaRPr lang="en-US"/>
          </a:p>
        </p:txBody>
      </p:sp>
    </p:spTree>
    <p:extLst>
      <p:ext uri="{BB962C8B-B14F-4D97-AF65-F5344CB8AC3E}">
        <p14:creationId xmlns:p14="http://schemas.microsoft.com/office/powerpoint/2010/main" val="3958187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12</a:t>
            </a:fld>
            <a:endParaRPr lang="en-US"/>
          </a:p>
        </p:txBody>
      </p:sp>
    </p:spTree>
    <p:extLst>
      <p:ext uri="{BB962C8B-B14F-4D97-AF65-F5344CB8AC3E}">
        <p14:creationId xmlns:p14="http://schemas.microsoft.com/office/powerpoint/2010/main" val="3968986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13</a:t>
            </a:fld>
            <a:endParaRPr lang="en-US"/>
          </a:p>
        </p:txBody>
      </p:sp>
    </p:spTree>
    <p:extLst>
      <p:ext uri="{BB962C8B-B14F-4D97-AF65-F5344CB8AC3E}">
        <p14:creationId xmlns:p14="http://schemas.microsoft.com/office/powerpoint/2010/main" val="3572361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14</a:t>
            </a:fld>
            <a:endParaRPr lang="en-US"/>
          </a:p>
        </p:txBody>
      </p:sp>
    </p:spTree>
    <p:extLst>
      <p:ext uri="{BB962C8B-B14F-4D97-AF65-F5344CB8AC3E}">
        <p14:creationId xmlns:p14="http://schemas.microsoft.com/office/powerpoint/2010/main" val="4158838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15</a:t>
            </a:fld>
            <a:endParaRPr lang="en-US"/>
          </a:p>
        </p:txBody>
      </p:sp>
    </p:spTree>
    <p:extLst>
      <p:ext uri="{BB962C8B-B14F-4D97-AF65-F5344CB8AC3E}">
        <p14:creationId xmlns:p14="http://schemas.microsoft.com/office/powerpoint/2010/main" val="3509964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16</a:t>
            </a:fld>
            <a:endParaRPr lang="en-US"/>
          </a:p>
        </p:txBody>
      </p:sp>
    </p:spTree>
    <p:extLst>
      <p:ext uri="{BB962C8B-B14F-4D97-AF65-F5344CB8AC3E}">
        <p14:creationId xmlns:p14="http://schemas.microsoft.com/office/powerpoint/2010/main" val="469263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17</a:t>
            </a:fld>
            <a:endParaRPr lang="en-US"/>
          </a:p>
        </p:txBody>
      </p:sp>
    </p:spTree>
    <p:extLst>
      <p:ext uri="{BB962C8B-B14F-4D97-AF65-F5344CB8AC3E}">
        <p14:creationId xmlns:p14="http://schemas.microsoft.com/office/powerpoint/2010/main" val="1868045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18</a:t>
            </a:fld>
            <a:endParaRPr lang="en-US"/>
          </a:p>
        </p:txBody>
      </p:sp>
    </p:spTree>
    <p:extLst>
      <p:ext uri="{BB962C8B-B14F-4D97-AF65-F5344CB8AC3E}">
        <p14:creationId xmlns:p14="http://schemas.microsoft.com/office/powerpoint/2010/main" val="915843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21</a:t>
            </a:fld>
            <a:endParaRPr lang="en-US"/>
          </a:p>
        </p:txBody>
      </p:sp>
    </p:spTree>
    <p:extLst>
      <p:ext uri="{BB962C8B-B14F-4D97-AF65-F5344CB8AC3E}">
        <p14:creationId xmlns:p14="http://schemas.microsoft.com/office/powerpoint/2010/main" val="2430985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22</a:t>
            </a:fld>
            <a:endParaRPr lang="en-US"/>
          </a:p>
        </p:txBody>
      </p:sp>
    </p:spTree>
    <p:extLst>
      <p:ext uri="{BB962C8B-B14F-4D97-AF65-F5344CB8AC3E}">
        <p14:creationId xmlns:p14="http://schemas.microsoft.com/office/powerpoint/2010/main" val="1210509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23</a:t>
            </a:fld>
            <a:endParaRPr lang="en-US"/>
          </a:p>
        </p:txBody>
      </p:sp>
    </p:spTree>
    <p:extLst>
      <p:ext uri="{BB962C8B-B14F-4D97-AF65-F5344CB8AC3E}">
        <p14:creationId xmlns:p14="http://schemas.microsoft.com/office/powerpoint/2010/main" val="214723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24</a:t>
            </a:fld>
            <a:endParaRPr lang="en-US"/>
          </a:p>
        </p:txBody>
      </p:sp>
    </p:spTree>
    <p:extLst>
      <p:ext uri="{BB962C8B-B14F-4D97-AF65-F5344CB8AC3E}">
        <p14:creationId xmlns:p14="http://schemas.microsoft.com/office/powerpoint/2010/main" val="22006964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27</a:t>
            </a:fld>
            <a:endParaRPr lang="en-US"/>
          </a:p>
        </p:txBody>
      </p:sp>
    </p:spTree>
    <p:extLst>
      <p:ext uri="{BB962C8B-B14F-4D97-AF65-F5344CB8AC3E}">
        <p14:creationId xmlns:p14="http://schemas.microsoft.com/office/powerpoint/2010/main" val="3241754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28</a:t>
            </a:fld>
            <a:endParaRPr lang="en-US"/>
          </a:p>
        </p:txBody>
      </p:sp>
    </p:spTree>
    <p:extLst>
      <p:ext uri="{BB962C8B-B14F-4D97-AF65-F5344CB8AC3E}">
        <p14:creationId xmlns:p14="http://schemas.microsoft.com/office/powerpoint/2010/main" val="12072337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29</a:t>
            </a:fld>
            <a:endParaRPr lang="en-US"/>
          </a:p>
        </p:txBody>
      </p:sp>
    </p:spTree>
    <p:extLst>
      <p:ext uri="{BB962C8B-B14F-4D97-AF65-F5344CB8AC3E}">
        <p14:creationId xmlns:p14="http://schemas.microsoft.com/office/powerpoint/2010/main" val="2819764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30</a:t>
            </a:fld>
            <a:endParaRPr lang="en-US"/>
          </a:p>
        </p:txBody>
      </p:sp>
    </p:spTree>
    <p:extLst>
      <p:ext uri="{BB962C8B-B14F-4D97-AF65-F5344CB8AC3E}">
        <p14:creationId xmlns:p14="http://schemas.microsoft.com/office/powerpoint/2010/main" val="25510202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33</a:t>
            </a:fld>
            <a:endParaRPr lang="en-US"/>
          </a:p>
        </p:txBody>
      </p:sp>
    </p:spTree>
    <p:extLst>
      <p:ext uri="{BB962C8B-B14F-4D97-AF65-F5344CB8AC3E}">
        <p14:creationId xmlns:p14="http://schemas.microsoft.com/office/powerpoint/2010/main" val="14113326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36</a:t>
            </a:fld>
            <a:endParaRPr lang="en-US"/>
          </a:p>
        </p:txBody>
      </p:sp>
    </p:spTree>
    <p:extLst>
      <p:ext uri="{BB962C8B-B14F-4D97-AF65-F5344CB8AC3E}">
        <p14:creationId xmlns:p14="http://schemas.microsoft.com/office/powerpoint/2010/main" val="4522013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37</a:t>
            </a:fld>
            <a:endParaRPr lang="en-US"/>
          </a:p>
        </p:txBody>
      </p:sp>
    </p:spTree>
    <p:extLst>
      <p:ext uri="{BB962C8B-B14F-4D97-AF65-F5344CB8AC3E}">
        <p14:creationId xmlns:p14="http://schemas.microsoft.com/office/powerpoint/2010/main" val="1079405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04CBD1-B1A0-4A43-85F3-885897F601FC}" type="datetimeFigureOut">
              <a:rPr lang="en-US" smtClean="0"/>
              <a:pPr/>
              <a:t>28-Sep-14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4CBD1-B1A0-4A43-85F3-885897F601FC}" type="datetimeFigureOut">
              <a:rPr lang="en-US" smtClean="0"/>
              <a:pPr/>
              <a:t>28-Sep-14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04CBD1-B1A0-4A43-85F3-885897F601FC}" type="datetimeFigureOut">
              <a:rPr lang="en-US" smtClean="0"/>
              <a:pPr/>
              <a:t>28-Sep-14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04CBD1-B1A0-4A43-85F3-885897F601FC}" type="datetimeFigureOut">
              <a:rPr lang="en-US" smtClean="0"/>
              <a:pPr/>
              <a:t>28-Sep-14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04CBD1-B1A0-4A43-85F3-885897F601FC}" type="datetimeFigureOut">
              <a:rPr lang="en-US" smtClean="0"/>
              <a:pPr/>
              <a:t>28-Sep-14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04CBD1-B1A0-4A43-85F3-885897F601FC}" type="datetimeFigureOut">
              <a:rPr lang="en-US" smtClean="0"/>
              <a:pPr/>
              <a:t>28-Sep-14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04CBD1-B1A0-4A43-85F3-885897F601FC}" type="datetimeFigureOut">
              <a:rPr lang="en-US" smtClean="0"/>
              <a:pPr/>
              <a:t>28-Sep-14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04CBD1-B1A0-4A43-85F3-885897F601FC}" type="datetimeFigureOut">
              <a:rPr lang="en-US" smtClean="0"/>
              <a:pPr/>
              <a:t>28-Sep-14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04CBD1-B1A0-4A43-85F3-885897F601FC}" type="datetimeFigureOut">
              <a:rPr lang="en-US" smtClean="0"/>
              <a:pPr/>
              <a:t>28-Sep-14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4CBD1-B1A0-4A43-85F3-885897F601FC}" type="datetimeFigureOut">
              <a:rPr lang="en-US" smtClean="0"/>
              <a:pPr/>
              <a:t>28-Sep-14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4CBD1-B1A0-4A43-85F3-885897F601FC}" type="datetimeFigureOut">
              <a:rPr lang="en-US" smtClean="0"/>
              <a:pPr/>
              <a:t>28-Sep-14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4CBD1-B1A0-4A43-85F3-885897F601FC}" type="datetimeFigureOut">
              <a:rPr lang="en-US" smtClean="0"/>
              <a:pPr/>
              <a:t>28-Sep-14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545D51-DA31-4ABE-A711-8F441A38AD4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5.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5.png"/><Relationship Id="rId4"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p3"/><Relationship Id="rId1" Type="http://schemas.microsoft.com/office/2007/relationships/media" Target="../media/media5.mp3"/><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5.png"/><Relationship Id="rId4" Type="http://schemas.openxmlformats.org/officeDocument/2006/relationships/notesSlide" Target="../notesSlides/notesSlide23.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p3"/><Relationship Id="rId1" Type="http://schemas.microsoft.com/office/2007/relationships/media" Target="../media/media7.mp3"/><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5.png"/><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oldwater.jpg"/>
          <p:cNvPicPr>
            <a:picLocks noChangeAspect="1"/>
          </p:cNvPicPr>
          <p:nvPr/>
        </p:nvPicPr>
        <p:blipFill>
          <a:blip r:embed="rId3" cstate="print"/>
          <a:stretch>
            <a:fillRect/>
          </a:stretch>
        </p:blipFill>
        <p:spPr>
          <a:xfrm>
            <a:off x="2324528" y="0"/>
            <a:ext cx="4494944"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cky64.jpg"/>
          <p:cNvPicPr>
            <a:picLocks noChangeAspect="1"/>
          </p:cNvPicPr>
          <p:nvPr/>
        </p:nvPicPr>
        <p:blipFill>
          <a:blip r:embed="rId3" cstate="print"/>
          <a:stretch>
            <a:fillRect/>
          </a:stretch>
        </p:blipFill>
        <p:spPr>
          <a:xfrm>
            <a:off x="715528" y="381000"/>
            <a:ext cx="7915916" cy="5943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ppy_Rockefeller_325x200_PBDNERO_EC015_H.jpg"/>
          <p:cNvPicPr>
            <a:picLocks noChangeAspect="1"/>
          </p:cNvPicPr>
          <p:nvPr/>
        </p:nvPicPr>
        <p:blipFill>
          <a:blip r:embed="rId3" cstate="print"/>
          <a:stretch>
            <a:fillRect/>
          </a:stretch>
        </p:blipFill>
        <p:spPr>
          <a:xfrm>
            <a:off x="76201" y="609600"/>
            <a:ext cx="9077324" cy="558604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2550" y="0"/>
            <a:ext cx="6438900" cy="830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3314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8153400" cy="5109091"/>
          </a:xfrm>
          <a:prstGeom prst="rect">
            <a:avLst/>
          </a:prstGeom>
          <a:noFill/>
        </p:spPr>
        <p:txBody>
          <a:bodyPr wrap="square" rtlCol="0">
            <a:spAutoFit/>
          </a:bodyPr>
          <a:lstStyle/>
          <a:p>
            <a:r>
              <a:rPr lang="en-US" sz="2000" b="1" cap="small" dirty="0" smtClean="0"/>
              <a:t>	</a:t>
            </a:r>
            <a:r>
              <a:rPr lang="en-US" b="1" cap="small" dirty="0" smtClean="0"/>
              <a:t>President Johnson</a:t>
            </a:r>
            <a:r>
              <a:rPr lang="en-US" dirty="0" smtClean="0"/>
              <a:t>: I don’t see that they [the Republicans] got anybody, though, that’s appealing to people much. Goldwater has gone crazy. He wanted to pour in the Marines [to Cuba] yesterday. He’s just nutty as a fruitcake.</a:t>
            </a:r>
          </a:p>
          <a:p>
            <a:r>
              <a:rPr lang="en-US" b="1" cap="small" dirty="0" smtClean="0"/>
              <a:t>	John </a:t>
            </a:r>
            <a:r>
              <a:rPr lang="en-US" b="1" cap="small" dirty="0" err="1" smtClean="0"/>
              <a:t>Connally</a:t>
            </a:r>
            <a:r>
              <a:rPr lang="en-US" b="1" cap="small" dirty="0" smtClean="0"/>
              <a:t>:</a:t>
            </a:r>
            <a:r>
              <a:rPr lang="en-US" dirty="0" smtClean="0"/>
              <a:t> Yeah.</a:t>
            </a:r>
          </a:p>
          <a:p>
            <a:r>
              <a:rPr lang="en-US" b="1" cap="small" dirty="0" smtClean="0"/>
              <a:t>	President Johnson</a:t>
            </a:r>
            <a:r>
              <a:rPr lang="en-US" dirty="0" smtClean="0"/>
              <a:t>: [New York governor Nelson] Rockefeller’s wife </a:t>
            </a:r>
            <a:r>
              <a:rPr lang="en-US" dirty="0" err="1" smtClean="0"/>
              <a:t>ain’t</a:t>
            </a:r>
            <a:r>
              <a:rPr lang="en-US" dirty="0" smtClean="0"/>
              <a:t> going to let him get off the ground.</a:t>
            </a:r>
          </a:p>
          <a:p>
            <a:r>
              <a:rPr lang="en-US" b="1" cap="small" dirty="0" smtClean="0"/>
              <a:t>	</a:t>
            </a:r>
            <a:r>
              <a:rPr lang="en-US" b="1" cap="small" dirty="0" err="1" smtClean="0"/>
              <a:t>Connally</a:t>
            </a:r>
            <a:r>
              <a:rPr lang="en-US" b="1" cap="small" dirty="0" smtClean="0"/>
              <a:t>:</a:t>
            </a:r>
            <a:r>
              <a:rPr lang="en-US" dirty="0" smtClean="0"/>
              <a:t>  That’s right.</a:t>
            </a:r>
          </a:p>
          <a:p>
            <a:r>
              <a:rPr lang="en-US" b="1" cap="small" dirty="0" smtClean="0"/>
              <a:t>	President Johnson</a:t>
            </a:r>
            <a:r>
              <a:rPr lang="en-US" dirty="0" smtClean="0"/>
              <a:t>: So I guess that </a:t>
            </a:r>
            <a:r>
              <a:rPr lang="en-US" i="1" dirty="0" smtClean="0"/>
              <a:t>Time </a:t>
            </a:r>
            <a:r>
              <a:rPr lang="en-US" dirty="0" smtClean="0"/>
              <a:t>magazine and the big ones that are really doing this job—I guess they’re going to have to go with [Pennsylvania governor William] Scranton. I don’t believe he’s appealing enough, or attractive enough, or . . . I don’t think they can make image of him enough. Get over all the—</a:t>
            </a:r>
          </a:p>
          <a:p>
            <a:r>
              <a:rPr lang="en-US" b="1" cap="small" dirty="0" smtClean="0"/>
              <a:t>	</a:t>
            </a:r>
            <a:r>
              <a:rPr lang="en-US" b="1" cap="small" dirty="0" err="1" smtClean="0"/>
              <a:t>Connally</a:t>
            </a:r>
            <a:r>
              <a:rPr lang="en-US" b="1" cap="small" dirty="0" smtClean="0"/>
              <a:t>:</a:t>
            </a:r>
            <a:r>
              <a:rPr lang="en-US" dirty="0" smtClean="0"/>
              <a:t> No, I don’t either—</a:t>
            </a:r>
          </a:p>
          <a:p>
            <a:r>
              <a:rPr lang="en-US" b="1" cap="small" dirty="0" smtClean="0"/>
              <a:t>	President Johnson</a:t>
            </a:r>
            <a:r>
              <a:rPr lang="en-US" dirty="0" smtClean="0"/>
              <a:t>: All he did was a 5 percent sales tax in Pennsylvania.</a:t>
            </a:r>
          </a:p>
          <a:p>
            <a:r>
              <a:rPr lang="en-US" b="1" cap="small" dirty="0" smtClean="0"/>
              <a:t>	</a:t>
            </a:r>
            <a:r>
              <a:rPr lang="en-US" b="1" cap="small" dirty="0" err="1" smtClean="0"/>
              <a:t>Connally</a:t>
            </a:r>
            <a:r>
              <a:rPr lang="en-US" b="1" cap="small" dirty="0" smtClean="0"/>
              <a:t>:</a:t>
            </a:r>
            <a:r>
              <a:rPr lang="en-US" dirty="0" smtClean="0"/>
              <a:t> Mm. I don’t see that. I don’t know how they’re going to get off the ground. I think they’ll probably go back to Nixon. Nixon or Scranton. But I don’t think any one of them can do any good.</a:t>
            </a:r>
          </a:p>
          <a:p>
            <a:endParaRPr lang="en-US" dirty="0"/>
          </a:p>
          <a:p>
            <a:endParaRPr lang="en-US" dirty="0" smtClean="0"/>
          </a:p>
        </p:txBody>
      </p:sp>
      <p:pic>
        <p:nvPicPr>
          <p:cNvPr id="3" name="1--lbjconnallyfebreviewgopcandidat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10400" y="51816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52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s.jpg"/>
          <p:cNvPicPr>
            <a:picLocks noChangeAspect="1"/>
          </p:cNvPicPr>
          <p:nvPr/>
        </p:nvPicPr>
        <p:blipFill>
          <a:blip r:embed="rId3" cstate="print"/>
          <a:stretch>
            <a:fillRect/>
          </a:stretch>
        </p:blipFill>
        <p:spPr>
          <a:xfrm>
            <a:off x="904874" y="381000"/>
            <a:ext cx="7858125" cy="5715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cl saigon.jpg"/>
          <p:cNvPicPr>
            <a:picLocks noChangeAspect="1"/>
          </p:cNvPicPr>
          <p:nvPr/>
        </p:nvPicPr>
        <p:blipFill>
          <a:blip r:embed="rId3" cstate="print"/>
          <a:stretch>
            <a:fillRect/>
          </a:stretch>
        </p:blipFill>
        <p:spPr>
          <a:xfrm>
            <a:off x="1981200" y="-23248"/>
            <a:ext cx="5334000" cy="671270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dge200.jpg"/>
          <p:cNvPicPr>
            <a:picLocks noChangeAspect="1"/>
          </p:cNvPicPr>
          <p:nvPr/>
        </p:nvPicPr>
        <p:blipFill>
          <a:blip r:embed="rId3" cstate="print"/>
          <a:stretch>
            <a:fillRect/>
          </a:stretch>
        </p:blipFill>
        <p:spPr>
          <a:xfrm>
            <a:off x="2667000" y="1371600"/>
            <a:ext cx="3962400" cy="39624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dgesep.jpg"/>
          <p:cNvPicPr>
            <a:picLocks noChangeAspect="1"/>
          </p:cNvPicPr>
          <p:nvPr/>
        </p:nvPicPr>
        <p:blipFill>
          <a:blip r:embed="rId3" cstate="print"/>
          <a:stretch>
            <a:fillRect/>
          </a:stretch>
        </p:blipFill>
        <p:spPr>
          <a:xfrm>
            <a:off x="1919377" y="-18585"/>
            <a:ext cx="5319623" cy="687658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cky oregon.jpg"/>
          <p:cNvPicPr>
            <a:picLocks noChangeAspect="1"/>
          </p:cNvPicPr>
          <p:nvPr/>
        </p:nvPicPr>
        <p:blipFill>
          <a:blip r:embed="rId3" cstate="print"/>
          <a:stretch>
            <a:fillRect/>
          </a:stretch>
        </p:blipFill>
        <p:spPr>
          <a:xfrm>
            <a:off x="1967697" y="0"/>
            <a:ext cx="5208606" cy="685799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0"/>
            <a:ext cx="12192000" cy="803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1156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ldwater.jpg"/>
          <p:cNvPicPr>
            <a:picLocks noChangeAspect="1"/>
          </p:cNvPicPr>
          <p:nvPr/>
        </p:nvPicPr>
        <p:blipFill>
          <a:blip r:embed="rId3" cstate="print"/>
          <a:stretch>
            <a:fillRect/>
          </a:stretch>
        </p:blipFill>
        <p:spPr>
          <a:xfrm>
            <a:off x="2057400" y="-6124"/>
            <a:ext cx="5105400" cy="676921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ker.jpg"/>
          <p:cNvPicPr>
            <a:picLocks noChangeAspect="1"/>
          </p:cNvPicPr>
          <p:nvPr/>
        </p:nvPicPr>
        <p:blipFill>
          <a:blip r:embed="rId3" cstate="print"/>
          <a:stretch>
            <a:fillRect/>
          </a:stretch>
        </p:blipFill>
        <p:spPr>
          <a:xfrm>
            <a:off x="2142067" y="152400"/>
            <a:ext cx="4978400" cy="64008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jpg"/>
          <p:cNvPicPr>
            <a:picLocks noChangeAspect="1"/>
          </p:cNvPicPr>
          <p:nvPr/>
        </p:nvPicPr>
        <p:blipFill>
          <a:blip r:embed="rId3" cstate="print"/>
          <a:stretch>
            <a:fillRect/>
          </a:stretch>
        </p:blipFill>
        <p:spPr>
          <a:xfrm>
            <a:off x="2057019" y="304800"/>
            <a:ext cx="5029962" cy="62484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wis in MD.jpg"/>
          <p:cNvPicPr>
            <a:picLocks noChangeAspect="1"/>
          </p:cNvPicPr>
          <p:nvPr/>
        </p:nvPicPr>
        <p:blipFill>
          <a:blip r:embed="rId3" cstate="print"/>
          <a:stretch>
            <a:fillRect/>
          </a:stretch>
        </p:blipFill>
        <p:spPr>
          <a:xfrm>
            <a:off x="927960" y="304800"/>
            <a:ext cx="7575765" cy="60198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fk.jpg"/>
          <p:cNvPicPr>
            <a:picLocks noChangeAspect="1"/>
          </p:cNvPicPr>
          <p:nvPr/>
        </p:nvPicPr>
        <p:blipFill>
          <a:blip r:embed="rId3" cstate="print"/>
          <a:stretch>
            <a:fillRect/>
          </a:stretch>
        </p:blipFill>
        <p:spPr>
          <a:xfrm>
            <a:off x="387365" y="381000"/>
            <a:ext cx="8708565" cy="58674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7924800" cy="6124754"/>
          </a:xfrm>
          <a:prstGeom prst="rect">
            <a:avLst/>
          </a:prstGeom>
          <a:noFill/>
        </p:spPr>
        <p:txBody>
          <a:bodyPr wrap="square" rtlCol="0">
            <a:spAutoFit/>
          </a:bodyPr>
          <a:lstStyle/>
          <a:p>
            <a:r>
              <a:rPr lang="en-US" sz="2400" b="1" cap="small" dirty="0" smtClean="0"/>
              <a:t>              </a:t>
            </a:r>
            <a:r>
              <a:rPr lang="en-US" sz="1600" b="1" cap="small" dirty="0" smtClean="0"/>
              <a:t>President Johnson</a:t>
            </a:r>
            <a:r>
              <a:rPr lang="en-US" sz="1600" dirty="0" smtClean="0"/>
              <a:t>: Now, I have about come to the conclusion, that it is just as positive as we’re sitting here that he [Kennedy] is going to force a roll call on his name for this place or the other place [the vice presidency].</a:t>
            </a:r>
          </a:p>
          <a:p>
            <a:r>
              <a:rPr lang="en-US" sz="1600" b="1" cap="small" dirty="0" smtClean="0"/>
              <a:t>              	 John </a:t>
            </a:r>
            <a:r>
              <a:rPr lang="en-US" sz="1600" b="1" cap="small" dirty="0" err="1" smtClean="0"/>
              <a:t>Connally</a:t>
            </a:r>
            <a:r>
              <a:rPr lang="en-US" sz="1600" b="1" cap="small" dirty="0" smtClean="0"/>
              <a:t>:</a:t>
            </a:r>
            <a:r>
              <a:rPr lang="en-US" sz="1600" dirty="0" smtClean="0"/>
              <a:t> Hmm.</a:t>
            </a:r>
          </a:p>
          <a:p>
            <a:r>
              <a:rPr lang="en-US" sz="1600" b="1" cap="small" dirty="0" smtClean="0"/>
              <a:t>               	President Johnson</a:t>
            </a:r>
            <a:r>
              <a:rPr lang="en-US" sz="1600" dirty="0" smtClean="0"/>
              <a:t>: I think probably the vice presidency, at the moment.</a:t>
            </a:r>
          </a:p>
          <a:p>
            <a:r>
              <a:rPr lang="en-US" sz="1600" dirty="0" smtClean="0"/>
              <a:t>               	He will have some people in every delegation that have been friendly, or some way or the other, and he’ll be in touch with ‘</a:t>
            </a:r>
            <a:r>
              <a:rPr lang="en-US" sz="1600" dirty="0" err="1" smtClean="0"/>
              <a:t>em</a:t>
            </a:r>
            <a:r>
              <a:rPr lang="en-US" sz="1600" dirty="0" smtClean="0"/>
              <a:t>. And they’re going to have an emotional thing with this film [about President Kennedy], and Mrs. Kennedy, and all of them. Then he’s going to really make the pitch.</a:t>
            </a:r>
          </a:p>
          <a:p>
            <a:r>
              <a:rPr lang="en-US" sz="1600" dirty="0" smtClean="0"/>
              <a:t>[</a:t>
            </a:r>
            <a:r>
              <a:rPr lang="en-US" sz="1600" i="1" dirty="0" smtClean="0"/>
              <a:t>Break</a:t>
            </a:r>
            <a:r>
              <a:rPr lang="en-US" sz="1600" dirty="0" smtClean="0"/>
              <a:t>.]</a:t>
            </a:r>
          </a:p>
          <a:p>
            <a:r>
              <a:rPr lang="en-US" sz="1600" b="1" cap="small" dirty="0" smtClean="0"/>
              <a:t>	President </a:t>
            </a:r>
            <a:r>
              <a:rPr lang="en-US" sz="1600" b="1" cap="small" dirty="0"/>
              <a:t>Johnson</a:t>
            </a:r>
            <a:r>
              <a:rPr lang="en-US" sz="1600" dirty="0"/>
              <a:t>: Most of ‘</a:t>
            </a:r>
            <a:r>
              <a:rPr lang="en-US" sz="1600" dirty="0" err="1"/>
              <a:t>em</a:t>
            </a:r>
            <a:r>
              <a:rPr lang="en-US" sz="1600" dirty="0"/>
              <a:t> think that he is determined that he wants this job, and he’ll do anything in the world he can to get it; and if by causing a fight, he thinks that he can probably make me throw the election. And he’d like to see me a defeated man like [Adlai] Stevenson.</a:t>
            </a:r>
          </a:p>
          <a:p>
            <a:r>
              <a:rPr lang="en-US" sz="1600" b="1" cap="small" dirty="0"/>
              <a:t>            </a:t>
            </a:r>
            <a:r>
              <a:rPr lang="en-US" sz="1600" b="1" cap="small" dirty="0" smtClean="0"/>
              <a:t>	</a:t>
            </a:r>
            <a:r>
              <a:rPr lang="en-US" sz="1600" b="1" cap="small" dirty="0" err="1" smtClean="0"/>
              <a:t>Connally</a:t>
            </a:r>
            <a:r>
              <a:rPr lang="en-US" sz="1600" b="1" cap="small" dirty="0"/>
              <a:t>:</a:t>
            </a:r>
            <a:r>
              <a:rPr lang="en-US" sz="1600" dirty="0"/>
              <a:t> Mm-hmm.</a:t>
            </a:r>
          </a:p>
          <a:p>
            <a:r>
              <a:rPr lang="en-US" sz="1600" b="1" cap="small" dirty="0"/>
              <a:t>            </a:t>
            </a:r>
            <a:r>
              <a:rPr lang="en-US" sz="1600" b="1" cap="small" dirty="0" smtClean="0"/>
              <a:t>	President </a:t>
            </a:r>
            <a:r>
              <a:rPr lang="en-US" sz="1600" b="1" cap="small" dirty="0"/>
              <a:t>Johnson</a:t>
            </a:r>
            <a:r>
              <a:rPr lang="en-US" sz="1600" dirty="0"/>
              <a:t>: That’s one reason he’s not unhappy about what’s happening in the South.</a:t>
            </a:r>
          </a:p>
          <a:p>
            <a:r>
              <a:rPr lang="en-US" sz="1600" dirty="0"/>
              <a:t>[</a:t>
            </a:r>
            <a:r>
              <a:rPr lang="en-US" sz="1600" i="1" dirty="0"/>
              <a:t>Break</a:t>
            </a:r>
            <a:r>
              <a:rPr lang="en-US" sz="1600" dirty="0"/>
              <a:t>.]</a:t>
            </a:r>
          </a:p>
          <a:p>
            <a:r>
              <a:rPr lang="en-US" sz="1600" b="1" cap="small" dirty="0"/>
              <a:t>             </a:t>
            </a:r>
            <a:r>
              <a:rPr lang="en-US" sz="1600" b="1" cap="small" dirty="0" smtClean="0"/>
              <a:t>	</a:t>
            </a:r>
            <a:r>
              <a:rPr lang="en-US" sz="1600" b="1" cap="small" dirty="0" err="1" smtClean="0"/>
              <a:t>Connally</a:t>
            </a:r>
            <a:r>
              <a:rPr lang="en-US" sz="1600" b="1" cap="small" dirty="0"/>
              <a:t>:</a:t>
            </a:r>
            <a:r>
              <a:rPr lang="en-US" sz="1600" dirty="0"/>
              <a:t> And I don’t think there’s any question but what he’ll try—he would be delighted to see you defeated. </a:t>
            </a:r>
            <a:r>
              <a:rPr lang="en-US" sz="1600" dirty="0" err="1"/>
              <a:t>Ain’t</a:t>
            </a:r>
            <a:r>
              <a:rPr lang="en-US" sz="1600" dirty="0"/>
              <a:t> no question about that in my mind.</a:t>
            </a:r>
          </a:p>
          <a:p>
            <a:r>
              <a:rPr lang="en-US" sz="1600" dirty="0"/>
              <a:t>              </a:t>
            </a:r>
            <a:r>
              <a:rPr lang="en-US" sz="1600" dirty="0" smtClean="0"/>
              <a:t>	He’s </a:t>
            </a:r>
            <a:r>
              <a:rPr lang="en-US" sz="1600" dirty="0"/>
              <a:t>an arrogant, an egotistical, a selfish person that feels like he’s almost anointed. He is so power-mad that it’s unbelievable. And that’s the very reason you can’t take him on this ticket—because most people know it.</a:t>
            </a:r>
          </a:p>
          <a:p>
            <a:endParaRPr lang="en-US" sz="1600" dirty="0" smtClean="0"/>
          </a:p>
        </p:txBody>
      </p:sp>
      <p:pic>
        <p:nvPicPr>
          <p:cNvPr id="3" name="3--LBJ_Connally_23Jl_convinced_RFK_will_go_for_nominatio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81800" y="597235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99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77px-fannie_lou_hamer_1964-08-22.jpg"/>
          <p:cNvPicPr>
            <a:picLocks noChangeAspect="1"/>
          </p:cNvPicPr>
          <p:nvPr/>
        </p:nvPicPr>
        <p:blipFill>
          <a:blip r:embed="rId3" cstate="print"/>
          <a:stretch>
            <a:fillRect/>
          </a:stretch>
        </p:blipFill>
        <p:spPr>
          <a:xfrm>
            <a:off x="2656839" y="304800"/>
            <a:ext cx="3878199" cy="61722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381001"/>
            <a:ext cx="8790870" cy="6024676"/>
          </a:xfrm>
          <a:prstGeom prst="rect">
            <a:avLst/>
          </a:prstGeom>
        </p:spPr>
      </p:pic>
    </p:spTree>
    <p:extLst>
      <p:ext uri="{BB962C8B-B14F-4D97-AF65-F5344CB8AC3E}">
        <p14:creationId xmlns:p14="http://schemas.microsoft.com/office/powerpoint/2010/main" val="4151956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7620000" cy="5909310"/>
          </a:xfrm>
          <a:prstGeom prst="rect">
            <a:avLst/>
          </a:prstGeom>
          <a:noFill/>
        </p:spPr>
        <p:txBody>
          <a:bodyPr wrap="square" rtlCol="0">
            <a:spAutoFit/>
          </a:bodyPr>
          <a:lstStyle/>
          <a:p>
            <a:r>
              <a:rPr lang="en-US" b="1" cap="small" dirty="0" smtClean="0"/>
              <a:t>	President </a:t>
            </a:r>
            <a:r>
              <a:rPr lang="en-US" b="1" cap="small" dirty="0"/>
              <a:t>Johnson</a:t>
            </a:r>
            <a:r>
              <a:rPr lang="en-US" dirty="0"/>
              <a:t>: What’s happening is we’re doing four or five things. Number one: we’re coming in there and seating the state of Mississippi. Every damn one of them. Now, they oughtn’t to be, Carl. They oughtn’t to …</a:t>
            </a:r>
          </a:p>
          <a:p>
            <a:r>
              <a:rPr lang="en-US" b="1" cap="small" dirty="0" smtClean="0"/>
              <a:t>	Carl </a:t>
            </a:r>
            <a:r>
              <a:rPr lang="en-US" b="1" cap="small" dirty="0"/>
              <a:t>Sanders:</a:t>
            </a:r>
            <a:r>
              <a:rPr lang="en-US" dirty="0"/>
              <a:t> I don’t—</a:t>
            </a:r>
          </a:p>
          <a:p>
            <a:r>
              <a:rPr lang="en-US" b="1" cap="small" dirty="0" smtClean="0"/>
              <a:t>	President </a:t>
            </a:r>
            <a:r>
              <a:rPr lang="en-US" b="1" cap="small" dirty="0"/>
              <a:t>Johnson</a:t>
            </a:r>
            <a:r>
              <a:rPr lang="en-US" dirty="0"/>
              <a:t>: You and I just can’t survive our political modern life with these goddamned fellows down there [white Mississippi leaders] that are eating them for breakfast every morning. They’ve got to quit that. And they’ve got to let them [African-Americans] vote. And they’ve got to let them shave. And they’ve got to let them eat, and things like that. And they don’t do it.</a:t>
            </a:r>
          </a:p>
          <a:p>
            <a:r>
              <a:rPr lang="en-US" dirty="0" smtClean="0"/>
              <a:t>	However </a:t>
            </a:r>
            <a:r>
              <a:rPr lang="en-US" dirty="0"/>
              <a:t>much we love [Democratic Senators] Jim Eastland and John </a:t>
            </a:r>
            <a:r>
              <a:rPr lang="en-US" dirty="0" err="1"/>
              <a:t>Stennis</a:t>
            </a:r>
            <a:r>
              <a:rPr lang="en-US" dirty="0"/>
              <a:t>, they get a governor like Ross Barnett, and he’s messing around there with [George] Wallace, and they won’t let one [black] man go in a precinct convention. We’ve got to put a stop to that, because that’s just like the old days, by God, when they wouldn’t let them go in and cast a vote of any kind.</a:t>
            </a:r>
          </a:p>
          <a:p>
            <a:r>
              <a:rPr lang="en-US" dirty="0" smtClean="0"/>
              <a:t>	You’ve </a:t>
            </a:r>
            <a:r>
              <a:rPr lang="en-US" dirty="0"/>
              <a:t>put a stop to it in your state. But we’re going to ignore that. We’re going to say, “Hell, yes, you did it. You’re wrong. You violated the ’57 [civil rights] law, and you violated the ’60 [civil rights] law, and you violated the ’64 [civil rights] law, but we’re going to seat you—every damn one of you. [</a:t>
            </a:r>
            <a:r>
              <a:rPr lang="en-US" i="1" dirty="0"/>
              <a:t>dripping with sarcasm</a:t>
            </a:r>
            <a:r>
              <a:rPr lang="en-US" dirty="0"/>
              <a:t>] You lily white babies, we’re going to salute you.”</a:t>
            </a:r>
          </a:p>
          <a:p>
            <a:endParaRPr lang="en-US" dirty="0"/>
          </a:p>
        </p:txBody>
      </p:sp>
      <p:pic>
        <p:nvPicPr>
          <p:cNvPr id="3" name="4--LBJ_sanders_25Ag_lilywhit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15200" y="5683464"/>
            <a:ext cx="609600" cy="609600"/>
          </a:xfrm>
          <a:prstGeom prst="rect">
            <a:avLst/>
          </a:prstGeom>
        </p:spPr>
      </p:pic>
    </p:spTree>
    <p:extLst>
      <p:ext uri="{BB962C8B-B14F-4D97-AF65-F5344CB8AC3E}">
        <p14:creationId xmlns:p14="http://schemas.microsoft.com/office/powerpoint/2010/main" val="6242438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80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vention.jpg"/>
          <p:cNvPicPr>
            <a:picLocks noChangeAspect="1"/>
          </p:cNvPicPr>
          <p:nvPr/>
        </p:nvPicPr>
        <p:blipFill>
          <a:blip r:embed="rId3" cstate="print"/>
          <a:stretch>
            <a:fillRect/>
          </a:stretch>
        </p:blipFill>
        <p:spPr>
          <a:xfrm>
            <a:off x="446064" y="-29152"/>
            <a:ext cx="8469336" cy="66585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llMoyers_LBJ_1963B.jpg"/>
          <p:cNvPicPr>
            <a:picLocks noChangeAspect="1"/>
          </p:cNvPicPr>
          <p:nvPr/>
        </p:nvPicPr>
        <p:blipFill>
          <a:blip r:embed="rId3" cstate="print"/>
          <a:stretch>
            <a:fillRect/>
          </a:stretch>
        </p:blipFill>
        <p:spPr>
          <a:xfrm>
            <a:off x="2384298" y="-74448"/>
            <a:ext cx="4473702" cy="685624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7924800" cy="7078861"/>
          </a:xfrm>
          <a:prstGeom prst="rect">
            <a:avLst/>
          </a:prstGeom>
          <a:noFill/>
        </p:spPr>
        <p:txBody>
          <a:bodyPr wrap="square" rtlCol="0">
            <a:spAutoFit/>
          </a:bodyPr>
          <a:lstStyle/>
          <a:p>
            <a:r>
              <a:rPr lang="en-US" sz="2200" b="1" cap="small" dirty="0" smtClean="0"/>
              <a:t>	</a:t>
            </a:r>
            <a:r>
              <a:rPr lang="en-US" sz="1200" b="1" cap="small" dirty="0" smtClean="0"/>
              <a:t>President Johnson</a:t>
            </a:r>
            <a:r>
              <a:rPr lang="en-US" sz="1200" b="1" dirty="0" smtClean="0"/>
              <a:t>:</a:t>
            </a:r>
            <a:r>
              <a:rPr lang="en-US" sz="1200" dirty="0" smtClean="0"/>
              <a:t> [The speech should stress that] we have a right to </a:t>
            </a:r>
            <a:r>
              <a:rPr lang="en-US" sz="1200" i="1" dirty="0" smtClean="0"/>
              <a:t>wish</a:t>
            </a:r>
            <a:r>
              <a:rPr lang="en-US" sz="1200" dirty="0" smtClean="0"/>
              <a:t> what we want to, </a:t>
            </a:r>
            <a:r>
              <a:rPr lang="en-US" sz="1200" i="1" dirty="0" smtClean="0"/>
              <a:t>think</a:t>
            </a:r>
            <a:r>
              <a:rPr lang="en-US" sz="1200" dirty="0" smtClean="0"/>
              <a:t> what we want to, </a:t>
            </a:r>
            <a:r>
              <a:rPr lang="en-US" sz="1200" i="1" dirty="0" smtClean="0"/>
              <a:t>worship</a:t>
            </a:r>
            <a:r>
              <a:rPr lang="en-US" sz="1200" dirty="0" smtClean="0"/>
              <a:t> where we want to, sleep where we want to. Everything like . . . the basic fundamentals that—that Declaration of Independence, Bill of Rights, Constitution thing, wrapped up in one paragraph.</a:t>
            </a:r>
          </a:p>
          <a:p>
            <a:r>
              <a:rPr lang="en-US" sz="1200" dirty="0" smtClean="0"/>
              <a:t>	Do you remember the paragraph I’m talking about?</a:t>
            </a:r>
          </a:p>
          <a:p>
            <a:r>
              <a:rPr lang="en-US" sz="1200" b="1" cap="small" dirty="0" smtClean="0"/>
              <a:t>	Bill Moyers</a:t>
            </a:r>
            <a:r>
              <a:rPr lang="en-US" sz="1200" b="1" dirty="0" smtClean="0"/>
              <a:t>:</a:t>
            </a:r>
            <a:r>
              <a:rPr lang="en-US" sz="1200" dirty="0" smtClean="0"/>
              <a:t> Yes, sir. I sure do.</a:t>
            </a:r>
          </a:p>
          <a:p>
            <a:r>
              <a:rPr lang="en-US" sz="1200" b="1" cap="small" dirty="0" smtClean="0"/>
              <a:t>	President Johnson</a:t>
            </a:r>
            <a:r>
              <a:rPr lang="en-US" sz="1200" b="1" dirty="0" smtClean="0"/>
              <a:t>:</a:t>
            </a:r>
            <a:r>
              <a:rPr lang="en-US" sz="1200" dirty="0" smtClean="0"/>
              <a:t> But I want it elaborated on a little bit—“A mind to be trained, a child’s mind to be trained. A church to pray in. A home to sleep in. A job to work in.”</a:t>
            </a:r>
          </a:p>
          <a:p>
            <a:r>
              <a:rPr lang="en-US" sz="1200" b="1" cap="small" dirty="0" smtClean="0"/>
              <a:t>	Moyers</a:t>
            </a:r>
            <a:r>
              <a:rPr lang="en-US" sz="1200" b="1" dirty="0" smtClean="0"/>
              <a:t>:</a:t>
            </a:r>
            <a:r>
              <a:rPr lang="en-US" sz="1200" dirty="0" smtClean="0"/>
              <a:t> All right.</a:t>
            </a:r>
          </a:p>
          <a:p>
            <a:r>
              <a:rPr lang="en-US" sz="1200" b="1" cap="small" dirty="0" smtClean="0"/>
              <a:t>	President Johnson</a:t>
            </a:r>
            <a:r>
              <a:rPr lang="en-US" sz="1200" b="1" dirty="0" smtClean="0"/>
              <a:t>:</a:t>
            </a:r>
            <a:r>
              <a:rPr lang="en-US" sz="1200" dirty="0" smtClean="0"/>
              <a:t> Let’s get education, religion, free speech, free press—“read what he pleases”—that will round him out as a well-balanced, tolerant, understanding individual.</a:t>
            </a:r>
          </a:p>
          <a:p>
            <a:r>
              <a:rPr lang="en-US" sz="1200" b="1" cap="small" dirty="0" smtClean="0"/>
              <a:t>	Moyers</a:t>
            </a:r>
            <a:r>
              <a:rPr lang="en-US" sz="1200" dirty="0" smtClean="0"/>
              <a:t>: All right.</a:t>
            </a:r>
          </a:p>
          <a:p>
            <a:r>
              <a:rPr lang="en-US" sz="1200" b="1" cap="small" dirty="0" smtClean="0"/>
              <a:t>	President Johnson</a:t>
            </a:r>
            <a:r>
              <a:rPr lang="en-US" sz="1200" dirty="0" smtClean="0"/>
              <a:t>: Instead of one of these kooks.</a:t>
            </a:r>
          </a:p>
          <a:p>
            <a:r>
              <a:rPr lang="en-US" sz="1200" b="1" cap="small" dirty="0" smtClean="0"/>
              <a:t>	Moyers</a:t>
            </a:r>
            <a:r>
              <a:rPr lang="en-US" sz="1200" b="1" dirty="0"/>
              <a:t>:</a:t>
            </a:r>
            <a:r>
              <a:rPr lang="en-US" sz="1200" dirty="0"/>
              <a:t> OK.</a:t>
            </a:r>
          </a:p>
          <a:p>
            <a:r>
              <a:rPr lang="en-US" sz="1200" b="1" cap="small" dirty="0"/>
              <a:t>	President Johnson</a:t>
            </a:r>
            <a:r>
              <a:rPr lang="en-US" sz="1200" b="1" dirty="0"/>
              <a:t>:</a:t>
            </a:r>
            <a:r>
              <a:rPr lang="en-US" sz="1200" dirty="0"/>
              <a:t> [</a:t>
            </a:r>
            <a:r>
              <a:rPr lang="en-US" sz="1200" i="1" dirty="0"/>
              <a:t>chuckling</a:t>
            </a:r>
            <a:r>
              <a:rPr lang="en-US" sz="1200" dirty="0"/>
              <a:t>] Do you follow me there, now?</a:t>
            </a:r>
          </a:p>
          <a:p>
            <a:r>
              <a:rPr lang="en-US" sz="1200" b="1" cap="small" dirty="0"/>
              <a:t>	Moyers</a:t>
            </a:r>
            <a:r>
              <a:rPr lang="en-US" sz="1200" b="1" dirty="0"/>
              <a:t>:</a:t>
            </a:r>
            <a:r>
              <a:rPr lang="en-US" sz="1200" dirty="0"/>
              <a:t> </a:t>
            </a:r>
            <a:r>
              <a:rPr lang="en-US" sz="1200" dirty="0" smtClean="0"/>
              <a:t>Gotcha. Right…</a:t>
            </a:r>
            <a:endParaRPr lang="en-US" sz="1200" dirty="0"/>
          </a:p>
          <a:p>
            <a:r>
              <a:rPr lang="en-US" sz="1200" b="1" cap="small" dirty="0"/>
              <a:t>	President Johnson</a:t>
            </a:r>
            <a:r>
              <a:rPr lang="en-US" sz="1200" b="1" dirty="0"/>
              <a:t>:</a:t>
            </a:r>
            <a:r>
              <a:rPr lang="en-US" sz="1200" dirty="0"/>
              <a:t> I want something that you can quote like this the rest of our lives. You can put it up in the preface of your book. “I see a . . . I have a vision . . . dash . . . a vision of a land where a child can [</a:t>
            </a:r>
            <a:r>
              <a:rPr lang="en-US" sz="1200" i="1" dirty="0"/>
              <a:t>pauses for nine seconds</a:t>
            </a:r>
            <a:r>
              <a:rPr lang="en-US" sz="1200" dirty="0"/>
              <a:t>] have a home to live in.”</a:t>
            </a:r>
          </a:p>
          <a:p>
            <a:r>
              <a:rPr lang="en-US" sz="1200" dirty="0"/>
              <a:t>	[</a:t>
            </a:r>
            <a:r>
              <a:rPr lang="en-US" sz="1200" i="1" dirty="0"/>
              <a:t>quickly</a:t>
            </a:r>
            <a:r>
              <a:rPr lang="en-US" sz="1200" dirty="0"/>
              <a:t>] And then repeat what I just said to you.</a:t>
            </a:r>
          </a:p>
          <a:p>
            <a:r>
              <a:rPr lang="en-US" sz="1200" b="1" cap="small" dirty="0"/>
              <a:t>	Moyers</a:t>
            </a:r>
            <a:r>
              <a:rPr lang="en-US" sz="1200" dirty="0"/>
              <a:t>: OK</a:t>
            </a:r>
            <a:r>
              <a:rPr lang="en-US" sz="1200" dirty="0" smtClean="0"/>
              <a:t>.</a:t>
            </a:r>
          </a:p>
          <a:p>
            <a:r>
              <a:rPr lang="en-US" sz="1200" b="1" cap="small" dirty="0" smtClean="0"/>
              <a:t>	President </a:t>
            </a:r>
            <a:r>
              <a:rPr lang="en-US" sz="1200" b="1" cap="small" dirty="0"/>
              <a:t>Johnson</a:t>
            </a:r>
            <a:r>
              <a:rPr lang="en-US" sz="1200" dirty="0"/>
              <a:t>: “Can read what he wants to, and can </a:t>
            </a:r>
            <a:r>
              <a:rPr lang="en-US" sz="1200" i="1" dirty="0" smtClean="0"/>
              <a:t>wish </a:t>
            </a:r>
            <a:r>
              <a:rPr lang="en-US" sz="1200" dirty="0" smtClean="0"/>
              <a:t>what </a:t>
            </a:r>
            <a:r>
              <a:rPr lang="en-US" sz="1200" dirty="0"/>
              <a:t>he wants to, and can </a:t>
            </a:r>
            <a:r>
              <a:rPr lang="en-US" sz="1200" i="1" dirty="0"/>
              <a:t>dream</a:t>
            </a:r>
            <a:r>
              <a:rPr lang="en-US" sz="1200" dirty="0"/>
              <a:t> what he wants to.” Put in the words, “I have a vision.” Let’s get a little bit of this holy-</a:t>
            </a:r>
            <a:r>
              <a:rPr lang="en-US" sz="1200" dirty="0" err="1"/>
              <a:t>rolly</a:t>
            </a:r>
            <a:r>
              <a:rPr lang="en-US" sz="1200" dirty="0"/>
              <a:t> populist stuff. [</a:t>
            </a:r>
            <a:r>
              <a:rPr lang="en-US" sz="1200" i="1" dirty="0"/>
              <a:t>voice rising</a:t>
            </a:r>
            <a:r>
              <a:rPr lang="en-US" sz="1200" dirty="0"/>
              <a:t>] “I have a vision of a </a:t>
            </a:r>
            <a:r>
              <a:rPr lang="en-US" sz="1200" i="1" dirty="0"/>
              <a:t>land</a:t>
            </a:r>
            <a:r>
              <a:rPr lang="en-US" sz="1200" dirty="0"/>
              <a:t> where every child [</a:t>
            </a:r>
            <a:r>
              <a:rPr lang="en-US" sz="1200" i="1" dirty="0"/>
              <a:t>pauses</a:t>
            </a:r>
            <a:r>
              <a:rPr lang="en-US" sz="1200" dirty="0"/>
              <a:t>] can have training to fit his abilities, a home to protect him from the elements, a church to kneel in.”</a:t>
            </a:r>
          </a:p>
          <a:p>
            <a:r>
              <a:rPr lang="en-US" sz="1200" dirty="0"/>
              <a:t>	Throw at </a:t>
            </a:r>
            <a:r>
              <a:rPr lang="en-US" sz="1200" i="1" dirty="0"/>
              <a:t>least</a:t>
            </a:r>
            <a:r>
              <a:rPr lang="en-US" sz="1200" dirty="0"/>
              <a:t> two biblical quotations in, that are very simple, that every one of them have heard—these working [men], these auto mechanics.</a:t>
            </a:r>
          </a:p>
          <a:p>
            <a:r>
              <a:rPr lang="en-US" sz="1200" b="1" cap="small" dirty="0"/>
              <a:t>	Moyers</a:t>
            </a:r>
            <a:r>
              <a:rPr lang="en-US" sz="1200" b="1" dirty="0"/>
              <a:t>:</a:t>
            </a:r>
            <a:r>
              <a:rPr lang="en-US" sz="1200" dirty="0"/>
              <a:t> All right.</a:t>
            </a:r>
          </a:p>
          <a:p>
            <a:r>
              <a:rPr lang="en-US" sz="1200" b="1" cap="small" dirty="0"/>
              <a:t>	President Johnson</a:t>
            </a:r>
            <a:r>
              <a:rPr lang="en-US" sz="1200" b="1" dirty="0"/>
              <a:t>:</a:t>
            </a:r>
            <a:r>
              <a:rPr lang="en-US" sz="1200" dirty="0"/>
              <a:t> It’s what you Baptists just pour to them all the time.</a:t>
            </a:r>
          </a:p>
          <a:p>
            <a:r>
              <a:rPr lang="en-US" sz="1200" b="1" cap="small" dirty="0"/>
              <a:t>	Moyers</a:t>
            </a:r>
            <a:r>
              <a:rPr lang="en-US" sz="1200" b="1" dirty="0"/>
              <a:t>:</a:t>
            </a:r>
            <a:r>
              <a:rPr lang="en-US" sz="1200" dirty="0"/>
              <a:t> [</a:t>
            </a:r>
            <a:r>
              <a:rPr lang="en-US" sz="1200" i="1" dirty="0"/>
              <a:t>chuckling</a:t>
            </a:r>
            <a:r>
              <a:rPr lang="en-US" sz="1200" dirty="0"/>
              <a:t>] All right.</a:t>
            </a:r>
          </a:p>
          <a:p>
            <a:r>
              <a:rPr lang="en-US" sz="1200" b="1" cap="small" dirty="0"/>
              <a:t>	President Johnson</a:t>
            </a:r>
            <a:r>
              <a:rPr lang="en-US" sz="1200" b="1" dirty="0"/>
              <a:t>:</a:t>
            </a:r>
            <a:r>
              <a:rPr lang="en-US" sz="1200" dirty="0"/>
              <a:t> Make it simple; don’t give me one of these long ones.</a:t>
            </a:r>
          </a:p>
          <a:p>
            <a:r>
              <a:rPr lang="en-US" sz="1200" b="1" cap="small" dirty="0"/>
              <a:t>	Moyers</a:t>
            </a:r>
            <a:r>
              <a:rPr lang="en-US" sz="1200" b="1" dirty="0"/>
              <a:t>:</a:t>
            </a:r>
            <a:r>
              <a:rPr lang="en-US" sz="1200" dirty="0"/>
              <a:t> Right.</a:t>
            </a:r>
          </a:p>
          <a:p>
            <a:r>
              <a:rPr lang="en-US" sz="1200" b="1" cap="small" dirty="0"/>
              <a:t>	President Johnson</a:t>
            </a:r>
            <a:r>
              <a:rPr lang="en-US" sz="1200" b="1" dirty="0"/>
              <a:t>:</a:t>
            </a:r>
            <a:r>
              <a:rPr lang="en-US" sz="1200" dirty="0"/>
              <a:t> Just go back and get me one of the commandments. These Baptists preachers—don’t get on that adultery one. Get some of these, “Thou shalt not [</a:t>
            </a:r>
            <a:r>
              <a:rPr lang="en-US" sz="1200" i="1" dirty="0"/>
              <a:t>pauses</a:t>
            </a:r>
            <a:r>
              <a:rPr lang="en-US" sz="1200" dirty="0"/>
              <a:t>] lie on thy brother.” [</a:t>
            </a:r>
            <a:r>
              <a:rPr lang="en-US" sz="1200" i="1" dirty="0"/>
              <a:t>Chuckles</a:t>
            </a:r>
            <a:r>
              <a:rPr lang="en-US" sz="1200" dirty="0"/>
              <a:t>.]</a:t>
            </a:r>
          </a:p>
          <a:p>
            <a:r>
              <a:rPr lang="en-US" sz="1200" b="1" cap="small" dirty="0"/>
              <a:t>	Moyers</a:t>
            </a:r>
            <a:r>
              <a:rPr lang="en-US" sz="1200" b="1" dirty="0"/>
              <a:t>:</a:t>
            </a:r>
            <a:r>
              <a:rPr lang="en-US" sz="1200" dirty="0"/>
              <a:t> All right. OK.</a:t>
            </a:r>
          </a:p>
          <a:p>
            <a:r>
              <a:rPr lang="en-US" sz="1200" b="1" cap="small" dirty="0"/>
              <a:t>	President Johnson</a:t>
            </a:r>
            <a:r>
              <a:rPr lang="en-US" sz="1200" dirty="0"/>
              <a:t>: OK.</a:t>
            </a:r>
          </a:p>
          <a:p>
            <a:endParaRPr lang="en-US" sz="1200" dirty="0"/>
          </a:p>
          <a:p>
            <a:endParaRPr lang="en-US" sz="1200" dirty="0" smtClean="0"/>
          </a:p>
        </p:txBody>
      </p:sp>
      <p:pic>
        <p:nvPicPr>
          <p:cNvPr id="3" name="5--LBJ_moyers_5Sept_Det_speech_outlineED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86600" y="60960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44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b.jpg"/>
          <p:cNvPicPr>
            <a:picLocks noChangeAspect="1"/>
          </p:cNvPicPr>
          <p:nvPr/>
        </p:nvPicPr>
        <p:blipFill>
          <a:blip r:embed="rId3" cstate="print"/>
          <a:stretch>
            <a:fillRect/>
          </a:stretch>
        </p:blipFill>
        <p:spPr>
          <a:xfrm>
            <a:off x="-76200" y="423237"/>
            <a:ext cx="9144000" cy="611341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36" y="2057400"/>
            <a:ext cx="8840531"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9667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7543800" cy="5693866"/>
          </a:xfrm>
          <a:prstGeom prst="rect">
            <a:avLst/>
          </a:prstGeom>
          <a:noFill/>
        </p:spPr>
        <p:txBody>
          <a:bodyPr wrap="square" rtlCol="0">
            <a:spAutoFit/>
          </a:bodyPr>
          <a:lstStyle/>
          <a:p>
            <a:r>
              <a:rPr lang="en-US" sz="1400" b="1" cap="small" dirty="0" smtClean="0"/>
              <a:t>	President </a:t>
            </a:r>
            <a:r>
              <a:rPr lang="en-US" sz="1400" b="1" cap="small" dirty="0"/>
              <a:t>Johnson</a:t>
            </a:r>
            <a:r>
              <a:rPr lang="en-US" sz="1400" dirty="0"/>
              <a:t>: Do you-all understand that what I want is to saturate any way we can with sports with women, with </a:t>
            </a:r>
            <a:r>
              <a:rPr lang="en-US" sz="1400" i="1" dirty="0"/>
              <a:t>real names</a:t>
            </a:r>
            <a:r>
              <a:rPr lang="en-US" sz="1400" dirty="0"/>
              <a:t>, with scientists, the former heads of the American Bar (like </a:t>
            </a:r>
            <a:r>
              <a:rPr lang="en-US" sz="1400" dirty="0" smtClean="0"/>
              <a:t>[former ABA head </a:t>
            </a:r>
            <a:r>
              <a:rPr lang="en-US" sz="1400" dirty="0" err="1" smtClean="0"/>
              <a:t>Moorfield</a:t>
            </a:r>
            <a:r>
              <a:rPr lang="en-US" sz="1400" dirty="0" smtClean="0"/>
              <a:t>] </a:t>
            </a:r>
            <a:r>
              <a:rPr lang="en-US" sz="1400" dirty="0" err="1" smtClean="0"/>
              <a:t>Storey</a:t>
            </a:r>
            <a:r>
              <a:rPr lang="en-US" sz="1400" dirty="0" smtClean="0"/>
              <a:t> </a:t>
            </a:r>
            <a:r>
              <a:rPr lang="en-US" sz="1400" dirty="0"/>
              <a:t>can be in the South)—why they’re for Johnson.</a:t>
            </a:r>
          </a:p>
          <a:p>
            <a:r>
              <a:rPr lang="en-US" sz="1400" dirty="0" smtClean="0"/>
              <a:t>	And</a:t>
            </a:r>
            <a:r>
              <a:rPr lang="en-US" sz="1400" dirty="0"/>
              <a:t> </a:t>
            </a:r>
            <a:r>
              <a:rPr lang="en-US" sz="1400" i="1" dirty="0"/>
              <a:t>never</a:t>
            </a:r>
            <a:r>
              <a:rPr lang="en-US" sz="1400" dirty="0"/>
              <a:t> for “Lyndon B. Johnson.” Always for, “Our great President Johnson.”</a:t>
            </a:r>
          </a:p>
          <a:p>
            <a:r>
              <a:rPr lang="en-US" sz="1400" dirty="0" smtClean="0"/>
              <a:t>	And </a:t>
            </a:r>
            <a:r>
              <a:rPr lang="en-US" sz="1400" dirty="0"/>
              <a:t>I think that where we can, we ought to have these scientists and others saying, “He’s carrying on the program of President Kennedy.” I think we can pull a lot of people, hold ‘</a:t>
            </a:r>
            <a:r>
              <a:rPr lang="en-US" sz="1400" dirty="0" err="1"/>
              <a:t>em</a:t>
            </a:r>
            <a:r>
              <a:rPr lang="en-US" sz="1400" dirty="0"/>
              <a:t>, that way.</a:t>
            </a:r>
          </a:p>
          <a:p>
            <a:r>
              <a:rPr lang="en-US" sz="1400" b="1" cap="small" dirty="0" smtClean="0"/>
              <a:t>	Bill </a:t>
            </a:r>
            <a:r>
              <a:rPr lang="en-US" sz="1400" b="1" cap="small" dirty="0"/>
              <a:t>Moyers:</a:t>
            </a:r>
            <a:r>
              <a:rPr lang="en-US" sz="1400" dirty="0"/>
              <a:t> The best investment of money, Mr. President, would be full-page ads in most of the metropolitan newspapers, signed by the prominent Nobel Prize scientists that we have on our committee.</a:t>
            </a:r>
          </a:p>
          <a:p>
            <a:r>
              <a:rPr lang="en-US" sz="1400" b="1" cap="small" dirty="0" smtClean="0"/>
              <a:t>	President </a:t>
            </a:r>
            <a:r>
              <a:rPr lang="en-US" sz="1400" b="1" cap="small" dirty="0"/>
              <a:t>Johnson</a:t>
            </a:r>
            <a:r>
              <a:rPr lang="en-US" sz="1400" dirty="0"/>
              <a:t>: Well, get an ad up. I think TV reaches more than the papers, but if you-all think the papers, all right</a:t>
            </a:r>
            <a:r>
              <a:rPr lang="en-US" sz="1400" dirty="0" smtClean="0"/>
              <a:t>.</a:t>
            </a:r>
          </a:p>
          <a:p>
            <a:r>
              <a:rPr lang="en-US" sz="1400" b="1" cap="small" dirty="0" smtClean="0"/>
              <a:t>	Moyers</a:t>
            </a:r>
            <a:r>
              <a:rPr lang="en-US" sz="1400" b="1" cap="small" dirty="0"/>
              <a:t>:</a:t>
            </a:r>
            <a:r>
              <a:rPr lang="en-US" sz="1400" dirty="0"/>
              <a:t> Well, we use TV, too, but—</a:t>
            </a:r>
          </a:p>
          <a:p>
            <a:r>
              <a:rPr lang="en-US" sz="1400" b="1" cap="small" dirty="0"/>
              <a:t>	President Johnson</a:t>
            </a:r>
            <a:r>
              <a:rPr lang="en-US" sz="1400" dirty="0"/>
              <a:t>: All right.</a:t>
            </a:r>
          </a:p>
          <a:p>
            <a:r>
              <a:rPr lang="en-US" sz="1400" b="1" cap="small" dirty="0"/>
              <a:t>	Moyers:</a:t>
            </a:r>
            <a:r>
              <a:rPr lang="en-US" sz="1400" dirty="0"/>
              <a:t> You got—</a:t>
            </a:r>
          </a:p>
          <a:p>
            <a:r>
              <a:rPr lang="en-US" sz="1400" b="1" cap="small" dirty="0"/>
              <a:t>	President Johnson</a:t>
            </a:r>
            <a:r>
              <a:rPr lang="en-US" sz="1400" dirty="0"/>
              <a:t>: It looks like you </a:t>
            </a:r>
            <a:r>
              <a:rPr lang="en-US" sz="1400" dirty="0" err="1"/>
              <a:t>ain’t</a:t>
            </a:r>
            <a:r>
              <a:rPr lang="en-US" sz="1400" dirty="0"/>
              <a:t> got enough money to do both of ‘</a:t>
            </a:r>
            <a:r>
              <a:rPr lang="en-US" sz="1400" dirty="0" err="1"/>
              <a:t>em</a:t>
            </a:r>
            <a:r>
              <a:rPr lang="en-US" sz="1400" dirty="0"/>
              <a:t>, I don’t think. But if you can, just go on and do it.</a:t>
            </a:r>
          </a:p>
          <a:p>
            <a:r>
              <a:rPr lang="en-US" sz="1400" dirty="0" smtClean="0"/>
              <a:t>	I </a:t>
            </a:r>
            <a:r>
              <a:rPr lang="en-US" sz="1400" dirty="0"/>
              <a:t>got—somebody gave me five little things from [National Security Advisor </a:t>
            </a:r>
            <a:r>
              <a:rPr lang="en-US" sz="1400" dirty="0" err="1"/>
              <a:t>McGeorge</a:t>
            </a:r>
            <a:r>
              <a:rPr lang="en-US" sz="1400" dirty="0"/>
              <a:t>] Bundy that could be run in a full-page ad. The trouble is, you get an ad, [and] some son-of-a-bitch just puts a scoopful of dictionary in it. And I can’t read our ads. I haven’t seen an ad of ours that I’d read.</a:t>
            </a:r>
          </a:p>
          <a:p>
            <a:r>
              <a:rPr lang="en-US" sz="1400" dirty="0"/>
              <a:t>	[International Ladies’ Garment Workers’ Union head] David Dubinsky just had a scoopful that I saw down at the bottom, and I never read any of the rest of it. </a:t>
            </a:r>
            <a:r>
              <a:rPr lang="en-US" sz="1400" dirty="0" err="1"/>
              <a:t>Ain’t</a:t>
            </a:r>
            <a:r>
              <a:rPr lang="en-US" sz="1400" dirty="0"/>
              <a:t> nobody going to read it. You’ve got to have some white stuff in there, Bill.</a:t>
            </a:r>
          </a:p>
          <a:p>
            <a:r>
              <a:rPr lang="en-US" sz="1400" b="1" cap="small" dirty="0"/>
              <a:t>	Moyers:</a:t>
            </a:r>
            <a:r>
              <a:rPr lang="en-US" sz="1400" dirty="0"/>
              <a:t> Right.</a:t>
            </a:r>
          </a:p>
          <a:p>
            <a:r>
              <a:rPr lang="en-US" sz="1400" b="1" cap="small" dirty="0"/>
              <a:t>	President Johnson</a:t>
            </a:r>
            <a:r>
              <a:rPr lang="en-US" sz="1400" dirty="0"/>
              <a:t>: We always say “right,” but we don’t do it.</a:t>
            </a:r>
          </a:p>
          <a:p>
            <a:endParaRPr lang="en-US" sz="1400" dirty="0"/>
          </a:p>
          <a:p>
            <a:endParaRPr lang="en-US" sz="1400" dirty="0"/>
          </a:p>
        </p:txBody>
      </p:sp>
      <p:pic>
        <p:nvPicPr>
          <p:cNvPr id="3" name="6--lbj_jenkins_10Oct_TVv.newspaper ad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62800" y="5486400"/>
            <a:ext cx="609600" cy="609600"/>
          </a:xfrm>
          <a:prstGeom prst="rect">
            <a:avLst/>
          </a:prstGeom>
        </p:spPr>
      </p:pic>
    </p:spTree>
    <p:extLst>
      <p:ext uri="{BB962C8B-B14F-4D97-AF65-F5344CB8AC3E}">
        <p14:creationId xmlns:p14="http://schemas.microsoft.com/office/powerpoint/2010/main" val="2128663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40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nkins.jpg"/>
          <p:cNvPicPr>
            <a:picLocks noChangeAspect="1"/>
          </p:cNvPicPr>
          <p:nvPr/>
        </p:nvPicPr>
        <p:blipFill>
          <a:blip r:embed="rId3" cstate="print"/>
          <a:stretch>
            <a:fillRect/>
          </a:stretch>
        </p:blipFill>
        <p:spPr>
          <a:xfrm>
            <a:off x="2362200" y="-17406"/>
            <a:ext cx="4495799" cy="677793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yndond_johnson_and_abe_fortas.jpg"/>
          <p:cNvPicPr>
            <a:picLocks noChangeAspect="1"/>
          </p:cNvPicPr>
          <p:nvPr/>
        </p:nvPicPr>
        <p:blipFill>
          <a:blip r:embed="rId3" cstate="print"/>
          <a:stretch>
            <a:fillRect/>
          </a:stretch>
        </p:blipFill>
        <p:spPr>
          <a:xfrm>
            <a:off x="2289711" y="0"/>
            <a:ext cx="4564578"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8001000" cy="7615238"/>
          </a:xfrm>
          <a:prstGeom prst="rect">
            <a:avLst/>
          </a:prstGeom>
          <a:noFill/>
        </p:spPr>
        <p:txBody>
          <a:bodyPr wrap="square" rtlCol="0">
            <a:spAutoFit/>
          </a:bodyPr>
          <a:lstStyle/>
          <a:p>
            <a:r>
              <a:rPr lang="en-US" b="1" cap="small" dirty="0" smtClean="0"/>
              <a:t>                 </a:t>
            </a:r>
            <a:r>
              <a:rPr lang="en-US" sz="1400" b="1" cap="small" dirty="0" smtClean="0"/>
              <a:t>Lady Bird Johnson:</a:t>
            </a:r>
            <a:r>
              <a:rPr lang="en-US" sz="1400" dirty="0" smtClean="0"/>
              <a:t> I will </a:t>
            </a:r>
            <a:r>
              <a:rPr lang="en-US" sz="1400" i="1" dirty="0" smtClean="0"/>
              <a:t>try </a:t>
            </a:r>
            <a:r>
              <a:rPr lang="en-US" sz="1400" dirty="0" smtClean="0"/>
              <a:t>to be discreet, but it is my </a:t>
            </a:r>
            <a:r>
              <a:rPr lang="en-US" sz="1400" i="1" dirty="0" smtClean="0"/>
              <a:t>strong </a:t>
            </a:r>
            <a:r>
              <a:rPr lang="en-US" sz="1400" dirty="0" smtClean="0"/>
              <a:t>feeling that a gesture of support to Walter [Jenkins] on our part is best.</a:t>
            </a:r>
          </a:p>
          <a:p>
            <a:r>
              <a:rPr lang="en-US" sz="1400" b="1" cap="small" dirty="0" smtClean="0"/>
              <a:t>              	President Johnson</a:t>
            </a:r>
            <a:r>
              <a:rPr lang="en-US" sz="1400" b="1" dirty="0" smtClean="0"/>
              <a:t>:</a:t>
            </a:r>
            <a:r>
              <a:rPr lang="en-US" sz="1400" dirty="0" smtClean="0"/>
              <a:t> I’d make all the gestures I could, but I don’t think that I would put myself in the position of defending what we say in the public in a situation like this, because we just can’t win it.</a:t>
            </a:r>
          </a:p>
          <a:p>
            <a:r>
              <a:rPr lang="en-US" sz="1400" dirty="0" smtClean="0"/>
              <a:t>               	The average farmer just can’t understand you’re knowing it [Jenkins’ behavior] and approving it, or condoning it—any more than he can [Dean] Acheson not turning his back [on Alger Hiss].</a:t>
            </a:r>
          </a:p>
          <a:p>
            <a:r>
              <a:rPr lang="en-US" sz="1400" dirty="0" smtClean="0"/>
              <a:t>[</a:t>
            </a:r>
            <a:r>
              <a:rPr lang="en-US" sz="1400" i="1" dirty="0" smtClean="0"/>
              <a:t>Break; the First Lady suggests offering Jenkins a job at KTBC</a:t>
            </a:r>
            <a:r>
              <a:rPr lang="en-US" sz="1400" dirty="0" smtClean="0"/>
              <a:t>.]</a:t>
            </a:r>
          </a:p>
          <a:p>
            <a:r>
              <a:rPr lang="en-US" sz="1400" b="1" cap="small" dirty="0" smtClean="0"/>
              <a:t>	President </a:t>
            </a:r>
            <a:r>
              <a:rPr lang="en-US" sz="1400" b="1" cap="small" dirty="0"/>
              <a:t>Johnson</a:t>
            </a:r>
            <a:r>
              <a:rPr lang="en-US" sz="1400" b="1" dirty="0"/>
              <a:t>:</a:t>
            </a:r>
            <a:r>
              <a:rPr lang="en-US" sz="1400" dirty="0"/>
              <a:t> I don’t think the job is the important thing. I think we can—the finances is the minimum thing, honey.</a:t>
            </a:r>
          </a:p>
          <a:p>
            <a:r>
              <a:rPr lang="en-US" sz="1400" b="1" cap="small" dirty="0"/>
              <a:t>              </a:t>
            </a:r>
            <a:r>
              <a:rPr lang="en-US" sz="1400" b="1" cap="small" dirty="0" smtClean="0"/>
              <a:t>	Lady </a:t>
            </a:r>
            <a:r>
              <a:rPr lang="en-US" sz="1400" b="1" cap="small" dirty="0"/>
              <a:t>Bird Johnson:</a:t>
            </a:r>
            <a:r>
              <a:rPr lang="en-US" sz="1400" dirty="0"/>
              <a:t> I think a gesture of support on some of our part is necessary to hold our own forces together.</a:t>
            </a:r>
          </a:p>
          <a:p>
            <a:r>
              <a:rPr lang="en-US" sz="1400" b="1" cap="small" dirty="0"/>
              <a:t>              </a:t>
            </a:r>
            <a:r>
              <a:rPr lang="en-US" sz="1400" b="1" cap="small" dirty="0" smtClean="0"/>
              <a:t>	President </a:t>
            </a:r>
            <a:r>
              <a:rPr lang="en-US" sz="1400" b="1" cap="small" dirty="0"/>
              <a:t>Johnson</a:t>
            </a:r>
            <a:r>
              <a:rPr lang="en-US" sz="1400" b="1" dirty="0"/>
              <a:t>:</a:t>
            </a:r>
            <a:r>
              <a:rPr lang="en-US" sz="1400" dirty="0"/>
              <a:t> [</a:t>
            </a:r>
            <a:r>
              <a:rPr lang="en-US" sz="1400" i="1" dirty="0"/>
              <a:t>wearily</a:t>
            </a:r>
            <a:r>
              <a:rPr lang="en-US" sz="1400" dirty="0"/>
              <a:t>] Well, talk to [aides] Abe [Fortas] and Clark [Clifford] about it, and . . .</a:t>
            </a:r>
          </a:p>
          <a:p>
            <a:r>
              <a:rPr lang="en-US" sz="1400" b="1" cap="small" dirty="0"/>
              <a:t>               </a:t>
            </a:r>
            <a:r>
              <a:rPr lang="en-US" sz="1400" b="1" cap="small" dirty="0" smtClean="0"/>
              <a:t>	Lady </a:t>
            </a:r>
            <a:r>
              <a:rPr lang="en-US" sz="1400" b="1" cap="small" dirty="0"/>
              <a:t>Bird Johnson:</a:t>
            </a:r>
            <a:r>
              <a:rPr lang="en-US" sz="1400" dirty="0"/>
              <a:t> My poor darling, my heart breaks for you, too.</a:t>
            </a:r>
          </a:p>
          <a:p>
            <a:r>
              <a:rPr lang="en-US" sz="1400" b="1" cap="small" dirty="0"/>
              <a:t>              </a:t>
            </a:r>
            <a:r>
              <a:rPr lang="en-US" sz="1400" b="1" cap="small" dirty="0" smtClean="0"/>
              <a:t>	President </a:t>
            </a:r>
            <a:r>
              <a:rPr lang="en-US" sz="1400" b="1" cap="small" dirty="0"/>
              <a:t>Johnson</a:t>
            </a:r>
            <a:r>
              <a:rPr lang="en-US" sz="1400" b="1" dirty="0"/>
              <a:t>:</a:t>
            </a:r>
            <a:r>
              <a:rPr lang="en-US" sz="1400" dirty="0"/>
              <a:t> Well, I know it, honey, and—</a:t>
            </a:r>
          </a:p>
          <a:p>
            <a:r>
              <a:rPr lang="en-US" sz="1400" b="1" cap="small" dirty="0"/>
              <a:t>              </a:t>
            </a:r>
            <a:r>
              <a:rPr lang="en-US" sz="1400" b="1" cap="small" dirty="0" smtClean="0"/>
              <a:t>	 </a:t>
            </a:r>
            <a:r>
              <a:rPr lang="en-US" sz="1400" b="1" cap="small" dirty="0"/>
              <a:t>Lady Bird Johnson:</a:t>
            </a:r>
            <a:r>
              <a:rPr lang="en-US" sz="1400" dirty="0"/>
              <a:t> And I suppose I’ll let you go now. But if I get questioned, what I’m going to say is that I cannot believe this picture that’s put before me.</a:t>
            </a:r>
          </a:p>
          <a:p>
            <a:r>
              <a:rPr lang="en-US" sz="1400" dirty="0" smtClean="0"/>
              <a:t>[</a:t>
            </a:r>
            <a:r>
              <a:rPr lang="en-US" sz="1400" i="1" dirty="0"/>
              <a:t>Break</a:t>
            </a:r>
            <a:r>
              <a:rPr lang="en-US" sz="1400" dirty="0"/>
              <a:t>. </a:t>
            </a:r>
            <a:r>
              <a:rPr lang="en-US" sz="1400" i="1" dirty="0"/>
              <a:t>The First Lady passes along a report that Jenkins’ wife, Marjorie, is blaming the President for her husband’s downfall</a:t>
            </a:r>
            <a:r>
              <a:rPr lang="en-US" sz="1400" dirty="0" smtClean="0"/>
              <a:t>.]</a:t>
            </a:r>
          </a:p>
          <a:p>
            <a:r>
              <a:rPr lang="en-US" sz="1400" b="1" cap="small" dirty="0"/>
              <a:t>	</a:t>
            </a:r>
            <a:r>
              <a:rPr lang="en-US" sz="1400" b="1" cap="small" dirty="0" smtClean="0"/>
              <a:t>President </a:t>
            </a:r>
            <a:r>
              <a:rPr lang="en-US" sz="1400" b="1" cap="small" dirty="0"/>
              <a:t>Johnson</a:t>
            </a:r>
            <a:r>
              <a:rPr lang="en-US" sz="1400" b="1" dirty="0"/>
              <a:t>:</a:t>
            </a:r>
            <a:r>
              <a:rPr lang="en-US" sz="1400" dirty="0"/>
              <a:t> I’ve got to go; they’re holding the plane with the mayor [of New York City] and everybody on it.</a:t>
            </a:r>
          </a:p>
          <a:p>
            <a:r>
              <a:rPr lang="en-US" sz="1400" b="1" cap="small" dirty="0"/>
              <a:t>	Lady Bird Johnson:</a:t>
            </a:r>
            <a:r>
              <a:rPr lang="en-US" sz="1400" dirty="0"/>
              <a:t> All right.</a:t>
            </a:r>
          </a:p>
          <a:p>
            <a:r>
              <a:rPr lang="en-US" sz="1400" b="1" cap="small" dirty="0"/>
              <a:t>	President Johnson</a:t>
            </a:r>
            <a:r>
              <a:rPr lang="en-US" sz="1400" b="1" dirty="0"/>
              <a:t>:</a:t>
            </a:r>
            <a:r>
              <a:rPr lang="en-US" sz="1400" dirty="0"/>
              <a:t> We’re an hour late now.</a:t>
            </a:r>
          </a:p>
          <a:p>
            <a:r>
              <a:rPr lang="en-US" sz="1400" b="1" cap="small" dirty="0"/>
              <a:t>	Lady Bird Johnson:</a:t>
            </a:r>
            <a:r>
              <a:rPr lang="en-US" sz="1400" dirty="0"/>
              <a:t> My love, my love, I pray for you, along with Walter. Good-bye.</a:t>
            </a:r>
          </a:p>
          <a:p>
            <a:r>
              <a:rPr lang="en-US" sz="1400" b="1" cap="small" dirty="0"/>
              <a:t>	President Johnson</a:t>
            </a:r>
            <a:r>
              <a:rPr lang="en-US" sz="1400" b="1" dirty="0"/>
              <a:t>:</a:t>
            </a:r>
            <a:r>
              <a:rPr lang="en-US" sz="1400" dirty="0"/>
              <a:t> [</a:t>
            </a:r>
            <a:r>
              <a:rPr lang="en-US" sz="1400" i="1" dirty="0"/>
              <a:t>ignoring her</a:t>
            </a:r>
            <a:r>
              <a:rPr lang="en-US" sz="1400" dirty="0"/>
              <a:t>] And I think I would get Abe, right quick, and Clark, and have Abe go see her [Mrs. Jenkins] go see her if he could—or have her priest go talk to her.</a:t>
            </a:r>
          </a:p>
          <a:p>
            <a:r>
              <a:rPr lang="en-US" sz="1400" b="1" cap="small" dirty="0"/>
              <a:t>	Lady Bird Johnson:</a:t>
            </a:r>
            <a:r>
              <a:rPr lang="en-US" sz="1400" dirty="0"/>
              <a:t> All right. You’re a brave, good guy; and if you read where I said some things in Walter’s support, they’ll be along the line that I’ve just said to you—this man, who I’ve known all these years, and then you heard the adjectives I used.</a:t>
            </a:r>
          </a:p>
          <a:p>
            <a:endParaRPr lang="en-US" sz="1400" dirty="0"/>
          </a:p>
          <a:p>
            <a:endParaRPr lang="en-US" sz="1400" dirty="0"/>
          </a:p>
          <a:p>
            <a:endParaRPr lang="en-US" sz="1400" dirty="0" smtClean="0"/>
          </a:p>
          <a:p>
            <a:endParaRPr lang="en-US" dirty="0"/>
          </a:p>
        </p:txBody>
      </p:sp>
      <p:pic>
        <p:nvPicPr>
          <p:cNvPr id="3" name="7--lady bird--jenkin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67600" y="60960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10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nkins-button.jpg"/>
          <p:cNvPicPr>
            <a:picLocks noChangeAspect="1"/>
          </p:cNvPicPr>
          <p:nvPr/>
        </p:nvPicPr>
        <p:blipFill>
          <a:blip r:embed="rId3" cstate="print"/>
          <a:stretch>
            <a:fillRect/>
          </a:stretch>
        </p:blipFill>
        <p:spPr>
          <a:xfrm>
            <a:off x="1714499" y="1447800"/>
            <a:ext cx="5609167" cy="40386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271463"/>
            <a:ext cx="7886700" cy="631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9519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696200" cy="6894195"/>
          </a:xfrm>
          <a:prstGeom prst="rect">
            <a:avLst/>
          </a:prstGeom>
          <a:noFill/>
        </p:spPr>
        <p:txBody>
          <a:bodyPr wrap="square" rtlCol="0">
            <a:spAutoFit/>
          </a:bodyPr>
          <a:lstStyle/>
          <a:p>
            <a:r>
              <a:rPr lang="en-US" b="1" cap="small" dirty="0"/>
              <a:t>	</a:t>
            </a:r>
            <a:r>
              <a:rPr lang="en-US" sz="1400" b="1" cap="small" dirty="0" smtClean="0"/>
              <a:t>President </a:t>
            </a:r>
            <a:r>
              <a:rPr lang="en-US" sz="1400" b="1" cap="small" dirty="0"/>
              <a:t>Johnson:</a:t>
            </a:r>
            <a:r>
              <a:rPr lang="en-US" sz="1400" dirty="0"/>
              <a:t> No, I read that. What they said was that—they raised the question of the way he [an unidentified cabinet aide] combed his hair, or the way he did something else, but they had no act of his, or he had done nothing—</a:t>
            </a:r>
          </a:p>
          <a:p>
            <a:r>
              <a:rPr lang="en-US" sz="1400" b="1" cap="small" dirty="0" smtClean="0"/>
              <a:t>	J</a:t>
            </a:r>
            <a:r>
              <a:rPr lang="en-US" sz="1400" b="1" cap="small" dirty="0"/>
              <a:t>. Edgar Hoover:</a:t>
            </a:r>
            <a:r>
              <a:rPr lang="en-US" sz="1400" dirty="0"/>
              <a:t> No. It was just the suspicion that his mannerisms and so forth were such that they were suspicious.</a:t>
            </a:r>
          </a:p>
          <a:p>
            <a:r>
              <a:rPr lang="en-US" sz="1400" b="1" cap="small" dirty="0" smtClean="0"/>
              <a:t>	President </a:t>
            </a:r>
            <a:r>
              <a:rPr lang="en-US" sz="1400" b="1" cap="small" dirty="0"/>
              <a:t>Johnson:</a:t>
            </a:r>
            <a:r>
              <a:rPr lang="en-US" sz="1400" dirty="0"/>
              <a:t> Yeah. He [Jenkins] worked for me for four or five years, but he wasn’t even suspicious to me.</a:t>
            </a:r>
          </a:p>
          <a:p>
            <a:r>
              <a:rPr lang="en-US" sz="1400" dirty="0" smtClean="0"/>
              <a:t>	But </a:t>
            </a:r>
            <a:r>
              <a:rPr lang="en-US" sz="1400" dirty="0"/>
              <a:t>I guess you’re going to have to teach me something about this stuff!</a:t>
            </a:r>
          </a:p>
          <a:p>
            <a:r>
              <a:rPr lang="en-US" sz="1400" b="1" cap="small" dirty="0" smtClean="0"/>
              <a:t>	Hoover</a:t>
            </a:r>
            <a:r>
              <a:rPr lang="en-US" sz="1400" b="1" cap="small" dirty="0"/>
              <a:t>:</a:t>
            </a:r>
            <a:r>
              <a:rPr lang="en-US" sz="1400" dirty="0"/>
              <a:t> Well, you know, I often wonder what the next crisis is going to be. [</a:t>
            </a:r>
            <a:r>
              <a:rPr lang="en-US" sz="1400" i="1" dirty="0"/>
              <a:t>An awkward pause ensues</a:t>
            </a:r>
            <a:r>
              <a:rPr lang="en-US" sz="1400" dirty="0"/>
              <a:t>.]</a:t>
            </a:r>
          </a:p>
          <a:p>
            <a:r>
              <a:rPr lang="en-US" sz="1400" b="1" cap="small" dirty="0" smtClean="0"/>
              <a:t>	President </a:t>
            </a:r>
            <a:r>
              <a:rPr lang="en-US" sz="1400" b="1" cap="small" dirty="0"/>
              <a:t>Johnson:</a:t>
            </a:r>
            <a:r>
              <a:rPr lang="en-US" sz="1400" dirty="0"/>
              <a:t> I’ll swear I can’t recognize them. I don’t know anything about it.</a:t>
            </a:r>
          </a:p>
          <a:p>
            <a:r>
              <a:rPr lang="en-US" sz="1400" b="1" cap="small" dirty="0" smtClean="0"/>
              <a:t>	Hoover</a:t>
            </a:r>
            <a:r>
              <a:rPr lang="en-US" sz="1400" b="1" cap="small" dirty="0"/>
              <a:t>:</a:t>
            </a:r>
            <a:r>
              <a:rPr lang="en-US" sz="1400" dirty="0"/>
              <a:t> It’s a thing that you just can’t tell. Sometimes, just like in the case of this poor fellow Jenkins . . .</a:t>
            </a:r>
          </a:p>
          <a:p>
            <a:r>
              <a:rPr lang="en-US" sz="1400" b="1" cap="small" dirty="0" smtClean="0"/>
              <a:t>	President </a:t>
            </a:r>
            <a:r>
              <a:rPr lang="en-US" sz="1400" b="1" cap="small" dirty="0"/>
              <a:t>Johnson:</a:t>
            </a:r>
            <a:r>
              <a:rPr lang="en-US" sz="1400" dirty="0"/>
              <a:t> Yes.</a:t>
            </a:r>
          </a:p>
          <a:p>
            <a:r>
              <a:rPr lang="en-US" sz="1400" b="1" cap="small" dirty="0" smtClean="0"/>
              <a:t>	Hoover</a:t>
            </a:r>
            <a:r>
              <a:rPr lang="en-US" sz="1400" b="1" cap="small" dirty="0"/>
              <a:t>:</a:t>
            </a:r>
            <a:r>
              <a:rPr lang="en-US" sz="1400" dirty="0"/>
              <a:t> [</a:t>
            </a:r>
            <a:r>
              <a:rPr lang="en-US" sz="1400" i="1" dirty="0"/>
              <a:t>continuing</a:t>
            </a:r>
            <a:r>
              <a:rPr lang="en-US" sz="1400" dirty="0"/>
              <a:t>] There was no indication in any way.</a:t>
            </a:r>
          </a:p>
          <a:p>
            <a:r>
              <a:rPr lang="en-US" sz="1400" b="1" cap="small" dirty="0" smtClean="0"/>
              <a:t>	President </a:t>
            </a:r>
            <a:r>
              <a:rPr lang="en-US" sz="1400" b="1" cap="small" dirty="0"/>
              <a:t>Johnson:</a:t>
            </a:r>
            <a:r>
              <a:rPr lang="en-US" sz="1400" dirty="0"/>
              <a:t> No</a:t>
            </a:r>
            <a:r>
              <a:rPr lang="en-US" sz="1400" dirty="0" smtClean="0"/>
              <a:t>.</a:t>
            </a:r>
          </a:p>
          <a:p>
            <a:r>
              <a:rPr lang="en-US" sz="1400" b="1" cap="small" dirty="0" smtClean="0"/>
              <a:t>	Hoover</a:t>
            </a:r>
            <a:r>
              <a:rPr lang="en-US" sz="1400" b="1" cap="small" dirty="0"/>
              <a:t>:</a:t>
            </a:r>
            <a:r>
              <a:rPr lang="en-US" sz="1400" dirty="0"/>
              <a:t> [</a:t>
            </a:r>
            <a:r>
              <a:rPr lang="en-US" sz="1400" i="1" dirty="0"/>
              <a:t>continuing</a:t>
            </a:r>
            <a:r>
              <a:rPr lang="en-US" sz="1400" dirty="0"/>
              <a:t>] And I knew him pretty well, and [FBI White House liaison Deke] </a:t>
            </a:r>
            <a:r>
              <a:rPr lang="en-US" sz="1400" dirty="0" err="1"/>
              <a:t>DeLoach</a:t>
            </a:r>
            <a:r>
              <a:rPr lang="en-US" sz="1400" dirty="0"/>
              <a:t> did also, and there was no suspicion, no indication.</a:t>
            </a:r>
          </a:p>
          <a:p>
            <a:r>
              <a:rPr lang="en-US" sz="1400" dirty="0"/>
              <a:t>	There are some people who walk kind of funny and so forth, that you might kind of think are little bit off, or maybe queer. But there was no indication of that in Jenkins’ case.</a:t>
            </a:r>
          </a:p>
          <a:p>
            <a:r>
              <a:rPr lang="en-US" sz="1400" b="1" cap="small" dirty="0"/>
              <a:t>	President Johnson:</a:t>
            </a:r>
            <a:r>
              <a:rPr lang="en-US" sz="1400" dirty="0"/>
              <a:t> That’s right</a:t>
            </a:r>
            <a:r>
              <a:rPr lang="en-US" sz="1400" dirty="0" smtClean="0"/>
              <a:t>.</a:t>
            </a:r>
            <a:endParaRPr lang="en-US" sz="1400" dirty="0"/>
          </a:p>
          <a:p>
            <a:r>
              <a:rPr lang="en-US" sz="1400" dirty="0"/>
              <a:t>[</a:t>
            </a:r>
            <a:r>
              <a:rPr lang="en-US" sz="1400" i="1" dirty="0"/>
              <a:t>Break</a:t>
            </a:r>
            <a:r>
              <a:rPr lang="en-US" sz="1400" dirty="0" smtClean="0"/>
              <a:t>.]</a:t>
            </a:r>
            <a:endParaRPr lang="en-US" sz="1400" b="1" cap="small" dirty="0"/>
          </a:p>
          <a:p>
            <a:r>
              <a:rPr lang="en-US" sz="1400" b="1" cap="small" dirty="0"/>
              <a:t>	Hoover:</a:t>
            </a:r>
            <a:r>
              <a:rPr lang="en-US" sz="1400" dirty="0"/>
              <a:t> So far, I haven’t been able to get any more detail than was given to me yesterday, namely that this man [the alleged closeted homosexual] </a:t>
            </a:r>
            <a:r>
              <a:rPr lang="en-US" sz="1400" i="1" dirty="0"/>
              <a:t>was</a:t>
            </a:r>
            <a:r>
              <a:rPr lang="en-US" sz="1400" dirty="0"/>
              <a:t> a cabinet officer, and will be exposed today.</a:t>
            </a:r>
          </a:p>
          <a:p>
            <a:r>
              <a:rPr lang="en-US" sz="1400" dirty="0"/>
              <a:t>	Now, I thought of all the cabinet officers that we have—and whom I don’t know personally—but there are none of them that raise any suspicion in my mind.</a:t>
            </a:r>
          </a:p>
          <a:p>
            <a:r>
              <a:rPr lang="en-US" sz="1400" b="1" cap="small" dirty="0"/>
              <a:t>	President Johnson:</a:t>
            </a:r>
            <a:r>
              <a:rPr lang="en-US" sz="1400" dirty="0"/>
              <a:t> None in mine.</a:t>
            </a:r>
          </a:p>
          <a:p>
            <a:endParaRPr lang="en-US" sz="1400" dirty="0"/>
          </a:p>
          <a:p>
            <a:endParaRPr lang="en-US" dirty="0"/>
          </a:p>
        </p:txBody>
      </p:sp>
      <p:pic>
        <p:nvPicPr>
          <p:cNvPr id="3" name="8--lbj--hoover--cabinet rumo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543800" y="5715000"/>
            <a:ext cx="609600" cy="609600"/>
          </a:xfrm>
          <a:prstGeom prst="rect">
            <a:avLst/>
          </a:prstGeom>
        </p:spPr>
      </p:pic>
    </p:spTree>
    <p:extLst>
      <p:ext uri="{BB962C8B-B14F-4D97-AF65-F5344CB8AC3E}">
        <p14:creationId xmlns:p14="http://schemas.microsoft.com/office/powerpoint/2010/main" val="24221363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928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64-map.jpg"/>
          <p:cNvPicPr>
            <a:picLocks noChangeAspect="1"/>
          </p:cNvPicPr>
          <p:nvPr/>
        </p:nvPicPr>
        <p:blipFill>
          <a:blip r:embed="rId3" cstate="print"/>
          <a:stretch>
            <a:fillRect/>
          </a:stretch>
        </p:blipFill>
        <p:spPr>
          <a:xfrm>
            <a:off x="88739" y="990600"/>
            <a:ext cx="8966522" cy="48768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550" y="185738"/>
            <a:ext cx="5676900" cy="648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78109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673" y="609600"/>
            <a:ext cx="7719077" cy="5486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7179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4 house.png"/>
          <p:cNvPicPr>
            <a:picLocks noChangeAspect="1"/>
          </p:cNvPicPr>
          <p:nvPr/>
        </p:nvPicPr>
        <p:blipFill>
          <a:blip r:embed="rId3" cstate="print"/>
          <a:stretch>
            <a:fillRect/>
          </a:stretch>
        </p:blipFill>
        <p:spPr>
          <a:xfrm>
            <a:off x="630051" y="685800"/>
            <a:ext cx="8376642" cy="518159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685800"/>
            <a:ext cx="6781800" cy="5816977"/>
          </a:xfrm>
          <a:prstGeom prst="rect">
            <a:avLst/>
          </a:prstGeom>
          <a:noFill/>
        </p:spPr>
        <p:txBody>
          <a:bodyPr wrap="square" rtlCol="0">
            <a:spAutoFit/>
          </a:bodyPr>
          <a:lstStyle/>
          <a:p>
            <a:r>
              <a:rPr lang="en-US" sz="1200" b="1" cap="small" dirty="0" smtClean="0"/>
              <a:t>	</a:t>
            </a:r>
            <a:r>
              <a:rPr lang="en-US" sz="1400" b="1" cap="small" dirty="0" smtClean="0"/>
              <a:t>President </a:t>
            </a:r>
            <a:r>
              <a:rPr lang="en-US" sz="1400" b="1" cap="small" dirty="0"/>
              <a:t>Johnson:</a:t>
            </a:r>
            <a:r>
              <a:rPr lang="en-US" sz="1400" dirty="0"/>
              <a:t> So the Bobby Kennedy group—they kind of put out this stuff, and the little Kennedy folks around, that nobody loves Johnson.</a:t>
            </a:r>
          </a:p>
          <a:p>
            <a:r>
              <a:rPr lang="en-US" sz="1400" dirty="0" smtClean="0"/>
              <a:t>	They’re </a:t>
            </a:r>
            <a:r>
              <a:rPr lang="en-US" sz="1400" dirty="0"/>
              <a:t>going to have it built up by January that I didn’t get any mandate at all, that I was just the lesser of two evils, and people didn’t care, and so on.</a:t>
            </a:r>
          </a:p>
          <a:p>
            <a:r>
              <a:rPr lang="en-US" sz="1400" dirty="0"/>
              <a:t>[</a:t>
            </a:r>
            <a:r>
              <a:rPr lang="en-US" sz="1400" i="1" dirty="0"/>
              <a:t>Break</a:t>
            </a:r>
            <a:r>
              <a:rPr lang="en-US" sz="1400" dirty="0" smtClean="0"/>
              <a:t>.]</a:t>
            </a:r>
          </a:p>
          <a:p>
            <a:r>
              <a:rPr lang="en-US" sz="1400" b="1" cap="small" dirty="0" smtClean="0"/>
              <a:t>	President </a:t>
            </a:r>
            <a:r>
              <a:rPr lang="en-US" sz="1400" b="1" cap="small" dirty="0"/>
              <a:t>Johnson:</a:t>
            </a:r>
            <a:r>
              <a:rPr lang="en-US" sz="1400" dirty="0"/>
              <a:t> Somebody’s got to try to get the </a:t>
            </a:r>
            <a:r>
              <a:rPr lang="en-US" sz="1400" i="1" dirty="0"/>
              <a:t>Times </a:t>
            </a:r>
            <a:r>
              <a:rPr lang="en-US" sz="1400" dirty="0"/>
              <a:t>to give us a little approach. Because the first thing they’re going to do is they’re going to try and make a Warren Harding out of us on account of [Bobby] Baker and </a:t>
            </a:r>
            <a:r>
              <a:rPr lang="en-US" sz="1400" dirty="0" smtClean="0"/>
              <a:t>Jenkins—</a:t>
            </a:r>
          </a:p>
          <a:p>
            <a:r>
              <a:rPr lang="en-US" sz="1400" b="1" cap="small" dirty="0"/>
              <a:t>	</a:t>
            </a:r>
            <a:r>
              <a:rPr lang="en-US" sz="1400" b="1" cap="small" dirty="0" smtClean="0"/>
              <a:t>Eddie </a:t>
            </a:r>
            <a:r>
              <a:rPr lang="en-US" sz="1400" b="1" cap="small" dirty="0" err="1"/>
              <a:t>Weisl</a:t>
            </a:r>
            <a:r>
              <a:rPr lang="en-US" sz="1400" b="1" cap="small" dirty="0"/>
              <a:t>:</a:t>
            </a:r>
            <a:r>
              <a:rPr lang="en-US" sz="1400" dirty="0"/>
              <a:t> Yeah</a:t>
            </a:r>
            <a:r>
              <a:rPr lang="en-US" sz="1400" dirty="0" smtClean="0"/>
              <a:t>.</a:t>
            </a:r>
          </a:p>
          <a:p>
            <a:r>
              <a:rPr lang="en-US" sz="1400" b="1" cap="small" dirty="0" smtClean="0"/>
              <a:t>	President </a:t>
            </a:r>
            <a:r>
              <a:rPr lang="en-US" sz="1400" b="1" cap="small" dirty="0"/>
              <a:t>Johnson:</a:t>
            </a:r>
            <a:r>
              <a:rPr lang="en-US" sz="1400" dirty="0"/>
              <a:t> Second thing they’re going to do is say there’s no mandate.</a:t>
            </a:r>
          </a:p>
          <a:p>
            <a:r>
              <a:rPr lang="en-US" sz="1400" dirty="0"/>
              <a:t>               </a:t>
            </a:r>
            <a:r>
              <a:rPr lang="en-US" sz="1400" dirty="0" smtClean="0"/>
              <a:t>	Third </a:t>
            </a:r>
            <a:r>
              <a:rPr lang="en-US" sz="1400" dirty="0"/>
              <a:t>thing they’re going to do is try and have the Southern coalition—they’re already working at it—to combine with the Republicans and not let us get anything.</a:t>
            </a:r>
          </a:p>
          <a:p>
            <a:r>
              <a:rPr lang="en-US" sz="1400" dirty="0"/>
              <a:t>              </a:t>
            </a:r>
            <a:r>
              <a:rPr lang="en-US" sz="1400" dirty="0" smtClean="0"/>
              <a:t>	If </a:t>
            </a:r>
            <a:r>
              <a:rPr lang="en-US" sz="1400" dirty="0"/>
              <a:t>we don’t show that—even Roosevelt in ’36 never captured the number of people, and never had ‘</a:t>
            </a:r>
            <a:r>
              <a:rPr lang="en-US" sz="1400" dirty="0" err="1"/>
              <a:t>em</a:t>
            </a:r>
            <a:r>
              <a:rPr lang="en-US" sz="1400" dirty="0"/>
              <a:t> jumping in the air, and yelling, and giving the loyalty that we did.</a:t>
            </a:r>
          </a:p>
          <a:p>
            <a:r>
              <a:rPr lang="en-US" sz="1400" dirty="0"/>
              <a:t>               </a:t>
            </a:r>
            <a:r>
              <a:rPr lang="en-US" sz="1400" dirty="0" smtClean="0"/>
              <a:t>	In </a:t>
            </a:r>
            <a:r>
              <a:rPr lang="en-US" sz="1400" dirty="0"/>
              <a:t>Iowa, I beat five of the six [Republican] congressmen! I had twice the crowd Eisenhower ever had. Now, they wrote about Eisenhower for eight years, but they’ve never written one word about us</a:t>
            </a:r>
            <a:r>
              <a:rPr lang="en-US" sz="1400" dirty="0" smtClean="0"/>
              <a:t>.</a:t>
            </a:r>
          </a:p>
          <a:p>
            <a:r>
              <a:rPr lang="en-US" sz="1400" dirty="0" smtClean="0"/>
              <a:t>	They’ve</a:t>
            </a:r>
            <a:r>
              <a:rPr lang="en-US" sz="1400" dirty="0"/>
              <a:t> </a:t>
            </a:r>
            <a:r>
              <a:rPr lang="en-US" sz="1400" i="1" dirty="0"/>
              <a:t>got </a:t>
            </a:r>
            <a:r>
              <a:rPr lang="en-US" sz="1400" dirty="0"/>
              <a:t>to say something about the auditorium at Austin, Texas being filled at 2:30 in the morning, just waiting to see me—the people that knew me best. That they voted for me six and eight-to-one in my home boxes, that [William] Miller was losing. And the </a:t>
            </a:r>
            <a:r>
              <a:rPr lang="en-US" sz="1400" i="1" dirty="0"/>
              <a:t>love</a:t>
            </a:r>
            <a:r>
              <a:rPr lang="en-US" sz="1400" dirty="0"/>
              <a:t>, and the affection they had for 30 years.</a:t>
            </a:r>
          </a:p>
          <a:p>
            <a:r>
              <a:rPr lang="en-US" sz="1400" dirty="0"/>
              <a:t>                   Now, all they write about is not love and affection. They write, “Well, the lesser of two evils. Corn pone. Southern.”</a:t>
            </a:r>
          </a:p>
          <a:p>
            <a:endParaRPr lang="en-US" sz="1200" dirty="0"/>
          </a:p>
          <a:p>
            <a:endParaRPr lang="en-US" sz="1200" dirty="0"/>
          </a:p>
          <a:p>
            <a:endParaRPr lang="en-US" sz="1200" dirty="0" smtClean="0"/>
          </a:p>
        </p:txBody>
      </p:sp>
      <p:pic>
        <p:nvPicPr>
          <p:cNvPr id="3" name="LBJ_Weisl_4Nov_post-election_image_-cornpone-ED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86600" y="56388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50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3828</TotalTime>
  <Words>84</Words>
  <Application>Microsoft Office PowerPoint</Application>
  <PresentationFormat>On-screen Show (4:3)</PresentationFormat>
  <Paragraphs>136</Paragraphs>
  <Slides>37</Slides>
  <Notes>27</Notes>
  <HiddenSlides>0</HiddenSlides>
  <MMClips>8</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32</cp:revision>
  <dcterms:created xsi:type="dcterms:W3CDTF">2010-02-19T00:51:58Z</dcterms:created>
  <dcterms:modified xsi:type="dcterms:W3CDTF">2014-09-28T20:30:37Z</dcterms:modified>
</cp:coreProperties>
</file>