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Lst>
  <p:notesMasterIdLst>
    <p:notesMasterId r:id="rId46"/>
  </p:notesMasterIdLst>
  <p:sldIdLst>
    <p:sldId id="322" r:id="rId5"/>
    <p:sldId id="317" r:id="rId6"/>
    <p:sldId id="291" r:id="rId7"/>
    <p:sldId id="280" r:id="rId8"/>
    <p:sldId id="320" r:id="rId9"/>
    <p:sldId id="319" r:id="rId10"/>
    <p:sldId id="281" r:id="rId11"/>
    <p:sldId id="282" r:id="rId12"/>
    <p:sldId id="284" r:id="rId13"/>
    <p:sldId id="318" r:id="rId14"/>
    <p:sldId id="285" r:id="rId15"/>
    <p:sldId id="292" r:id="rId16"/>
    <p:sldId id="293" r:id="rId17"/>
    <p:sldId id="294" r:id="rId18"/>
    <p:sldId id="295" r:id="rId19"/>
    <p:sldId id="296" r:id="rId20"/>
    <p:sldId id="297" r:id="rId21"/>
    <p:sldId id="298" r:id="rId22"/>
    <p:sldId id="299" r:id="rId23"/>
    <p:sldId id="300" r:id="rId24"/>
    <p:sldId id="301" r:id="rId25"/>
    <p:sldId id="323" r:id="rId26"/>
    <p:sldId id="324" r:id="rId27"/>
    <p:sldId id="326" r:id="rId28"/>
    <p:sldId id="325" r:id="rId29"/>
    <p:sldId id="307" r:id="rId30"/>
    <p:sldId id="288" r:id="rId31"/>
    <p:sldId id="321" r:id="rId32"/>
    <p:sldId id="304" r:id="rId33"/>
    <p:sldId id="303" r:id="rId34"/>
    <p:sldId id="306" r:id="rId35"/>
    <p:sldId id="289" r:id="rId36"/>
    <p:sldId id="290" r:id="rId37"/>
    <p:sldId id="274" r:id="rId38"/>
    <p:sldId id="275" r:id="rId39"/>
    <p:sldId id="308" r:id="rId40"/>
    <p:sldId id="310" r:id="rId41"/>
    <p:sldId id="276" r:id="rId42"/>
    <p:sldId id="277" r:id="rId43"/>
    <p:sldId id="278" r:id="rId44"/>
    <p:sldId id="279"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90F674-A302-4E9F-8791-3395BA8A3122}" type="datetimeFigureOut">
              <a:rPr lang="en-US" smtClean="0"/>
              <a:t>03-Oct-14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70FCFE-3AE8-434F-AA53-72870F8DEEA5}" type="slidenum">
              <a:rPr lang="en-US" smtClean="0"/>
              <a:t>‹#›</a:t>
            </a:fld>
            <a:endParaRPr lang="en-US"/>
          </a:p>
        </p:txBody>
      </p:sp>
    </p:spTree>
    <p:extLst>
      <p:ext uri="{BB962C8B-B14F-4D97-AF65-F5344CB8AC3E}">
        <p14:creationId xmlns:p14="http://schemas.microsoft.com/office/powerpoint/2010/main" val="1586021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918747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Bundy and </a:t>
            </a:r>
            <a:r>
              <a:rPr lang="en-US" dirty="0" err="1" smtClean="0"/>
              <a:t>westnmireland</a:t>
            </a:r>
            <a:r>
              <a:rPr lang="en-US" dirty="0" smtClean="0"/>
              <a:t> after </a:t>
            </a:r>
            <a:r>
              <a:rPr lang="en-US" dirty="0" err="1" smtClean="0"/>
              <a:t>pleiku</a:t>
            </a:r>
            <a:endParaRPr lang="en-US" dirty="0"/>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364129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705097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822543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Lbj</a:t>
            </a:r>
            <a:r>
              <a:rPr lang="en-US" dirty="0" smtClean="0"/>
              <a:t> </a:t>
            </a:r>
            <a:r>
              <a:rPr lang="en-US" dirty="0" err="1" smtClean="0"/>
              <a:t>rostow</a:t>
            </a:r>
            <a:endParaRPr lang="en-US" dirty="0"/>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547264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899099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095132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723580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885629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904456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259897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29815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944124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8532835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5527475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8744454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9588720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8372115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4484314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5727929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Dollree</a:t>
            </a:r>
            <a:r>
              <a:rPr lang="en-US" baseline="0" dirty="0" smtClean="0"/>
              <a:t> </a:t>
            </a:r>
            <a:r>
              <a:rPr lang="en-US" baseline="0" dirty="0" err="1" smtClean="0"/>
              <a:t>mapp</a:t>
            </a:r>
            <a:endParaRPr lang="en-US" dirty="0"/>
          </a:p>
        </p:txBody>
      </p:sp>
      <p:sp>
        <p:nvSpPr>
          <p:cNvPr id="4" name="Slide Number Placeholder 3"/>
          <p:cNvSpPr>
            <a:spLocks noGrp="1"/>
          </p:cNvSpPr>
          <p:nvPr>
            <p:ph type="sldNum" sz="quarter" idx="10"/>
          </p:nvPr>
        </p:nvSpPr>
        <p:spPr/>
        <p:txBody>
          <a:bodyPr/>
          <a:lstStyle/>
          <a:p>
            <a:fld id="{B070FCFE-3AE8-434F-AA53-72870F8DEEA5}" type="slidenum">
              <a:rPr lang="en-US" smtClean="0"/>
              <a:t>24</a:t>
            </a:fld>
            <a:endParaRPr lang="en-US"/>
          </a:p>
        </p:txBody>
      </p:sp>
    </p:spTree>
    <p:extLst>
      <p:ext uri="{BB962C8B-B14F-4D97-AF65-F5344CB8AC3E}">
        <p14:creationId xmlns:p14="http://schemas.microsoft.com/office/powerpoint/2010/main" val="1096235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1631204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8235019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9134261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41546136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5322678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2448889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37213949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4520444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6536822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6920144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33084869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7E472EC-A5C8-4242-AAC2-DF963F60A2BC}"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728174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03-Oct-14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518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03-Oct-14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4036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03-Oct-14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7998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03-Oct-14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7196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21981B-408E-40C2-83C8-B41635D2BF64}" type="datetimeFigureOut">
              <a:rPr lang="en-US" smtClean="0">
                <a:solidFill>
                  <a:prstClr val="black">
                    <a:tint val="75000"/>
                  </a:prstClr>
                </a:solidFill>
              </a:rPr>
              <a:pPr/>
              <a:t>03-Oct-14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5915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21981B-408E-40C2-83C8-B41635D2BF64}" type="datetimeFigureOut">
              <a:rPr lang="en-US" smtClean="0">
                <a:solidFill>
                  <a:prstClr val="black">
                    <a:tint val="75000"/>
                  </a:prstClr>
                </a:solidFill>
              </a:rPr>
              <a:pPr/>
              <a:t>03-Oct-14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648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21981B-408E-40C2-83C8-B41635D2BF64}" type="datetimeFigureOut">
              <a:rPr lang="en-US" smtClean="0">
                <a:solidFill>
                  <a:prstClr val="black">
                    <a:tint val="75000"/>
                  </a:prstClr>
                </a:solidFill>
              </a:rPr>
              <a:pPr/>
              <a:t>03-Oct-14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5752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03-Oct-14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5775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03-Oct-14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18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03-Oct-14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7681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03-Oct-14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8852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8C9A848-97BB-45B2-B04F-89401F19D1BF}" type="datetimeFigureOut">
              <a:rPr lang="en-US" smtClean="0">
                <a:solidFill>
                  <a:prstClr val="black">
                    <a:tint val="75000"/>
                  </a:prstClr>
                </a:solidFill>
              </a:rPr>
              <a:pPr/>
              <a:t>03-Oct-14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03359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C9A848-97BB-45B2-B04F-89401F19D1BF}" type="datetimeFigureOut">
              <a:rPr lang="en-US" smtClean="0">
                <a:solidFill>
                  <a:prstClr val="black">
                    <a:tint val="75000"/>
                  </a:prstClr>
                </a:solidFill>
              </a:rPr>
              <a:pPr/>
              <a:t>03-Oct-14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14812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C9A848-97BB-45B2-B04F-89401F19D1BF}" type="datetimeFigureOut">
              <a:rPr lang="en-US" smtClean="0">
                <a:solidFill>
                  <a:prstClr val="black">
                    <a:tint val="75000"/>
                  </a:prstClr>
                </a:solidFill>
              </a:rPr>
              <a:pPr/>
              <a:t>03-Oct-14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53162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C9A848-97BB-45B2-B04F-89401F19D1BF}" type="datetimeFigureOut">
              <a:rPr lang="en-US" smtClean="0">
                <a:solidFill>
                  <a:prstClr val="black">
                    <a:tint val="75000"/>
                  </a:prstClr>
                </a:solidFill>
              </a:rPr>
              <a:pPr/>
              <a:t>03-Oct-14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0455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C9A848-97BB-45B2-B04F-89401F19D1BF}" type="datetimeFigureOut">
              <a:rPr lang="en-US" smtClean="0">
                <a:solidFill>
                  <a:prstClr val="black">
                    <a:tint val="75000"/>
                  </a:prstClr>
                </a:solidFill>
              </a:rPr>
              <a:pPr/>
              <a:t>03-Oct-14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8137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C9A848-97BB-45B2-B04F-89401F19D1BF}" type="datetimeFigureOut">
              <a:rPr lang="en-US" smtClean="0">
                <a:solidFill>
                  <a:prstClr val="black">
                    <a:tint val="75000"/>
                  </a:prstClr>
                </a:solidFill>
              </a:rPr>
              <a:pPr/>
              <a:t>03-Oct-14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40097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C9A848-97BB-45B2-B04F-89401F19D1BF}" type="datetimeFigureOut">
              <a:rPr lang="en-US" smtClean="0">
                <a:solidFill>
                  <a:prstClr val="black">
                    <a:tint val="75000"/>
                  </a:prstClr>
                </a:solidFill>
              </a:rPr>
              <a:pPr/>
              <a:t>03-Oct-14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18996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C9A848-97BB-45B2-B04F-89401F19D1BF}" type="datetimeFigureOut">
              <a:rPr lang="en-US" smtClean="0">
                <a:solidFill>
                  <a:prstClr val="black">
                    <a:tint val="75000"/>
                  </a:prstClr>
                </a:solidFill>
              </a:rPr>
              <a:pPr/>
              <a:t>03-Oct-14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8682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C9A848-97BB-45B2-B04F-89401F19D1BF}" type="datetimeFigureOut">
              <a:rPr lang="en-US" smtClean="0">
                <a:solidFill>
                  <a:prstClr val="black">
                    <a:tint val="75000"/>
                  </a:prstClr>
                </a:solidFill>
              </a:rPr>
              <a:pPr/>
              <a:t>03-Oct-14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00129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C9A848-97BB-45B2-B04F-89401F19D1BF}" type="datetimeFigureOut">
              <a:rPr lang="en-US" smtClean="0">
                <a:solidFill>
                  <a:prstClr val="black">
                    <a:tint val="75000"/>
                  </a:prstClr>
                </a:solidFill>
              </a:rPr>
              <a:pPr/>
              <a:t>03-Oct-14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178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C9A848-97BB-45B2-B04F-89401F19D1BF}" type="datetimeFigureOut">
              <a:rPr lang="en-US" smtClean="0">
                <a:solidFill>
                  <a:prstClr val="black">
                    <a:tint val="75000"/>
                  </a:prstClr>
                </a:solidFill>
              </a:rPr>
              <a:pPr/>
              <a:t>03-Oct-14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04636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03-Oct-14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14923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03-Oct-14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20032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03-Oct-14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31138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03-Oct-14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48097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21981B-408E-40C2-83C8-B41635D2BF64}" type="datetimeFigureOut">
              <a:rPr lang="en-US" smtClean="0">
                <a:solidFill>
                  <a:prstClr val="black">
                    <a:tint val="75000"/>
                  </a:prstClr>
                </a:solidFill>
              </a:rPr>
              <a:pPr/>
              <a:t>03-Oct-14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08352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21981B-408E-40C2-83C8-B41635D2BF64}" type="datetimeFigureOut">
              <a:rPr lang="en-US" smtClean="0">
                <a:solidFill>
                  <a:prstClr val="black">
                    <a:tint val="75000"/>
                  </a:prstClr>
                </a:solidFill>
              </a:rPr>
              <a:pPr/>
              <a:t>03-Oct-14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96321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21981B-408E-40C2-83C8-B41635D2BF64}" type="datetimeFigureOut">
              <a:rPr lang="en-US" smtClean="0">
                <a:solidFill>
                  <a:prstClr val="black">
                    <a:tint val="75000"/>
                  </a:prstClr>
                </a:solidFill>
              </a:rPr>
              <a:pPr/>
              <a:t>03-Oct-14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73011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03-Oct-14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54815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03-Oct-14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56648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03-Oct-14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60113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03-Oct-14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02788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04-Oct-14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25344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04-Oct-14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07082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04-Oct-14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50057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04-Oct-14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64166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21981B-408E-40C2-83C8-B41635D2BF64}" type="datetimeFigureOut">
              <a:rPr lang="en-US" smtClean="0">
                <a:solidFill>
                  <a:prstClr val="black">
                    <a:tint val="75000"/>
                  </a:prstClr>
                </a:solidFill>
              </a:rPr>
              <a:pPr/>
              <a:t>04-Oct-14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64945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21981B-408E-40C2-83C8-B41635D2BF64}" type="datetimeFigureOut">
              <a:rPr lang="en-US" smtClean="0">
                <a:solidFill>
                  <a:prstClr val="black">
                    <a:tint val="75000"/>
                  </a:prstClr>
                </a:solidFill>
              </a:rPr>
              <a:pPr/>
              <a:t>04-Oct-14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56295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21981B-408E-40C2-83C8-B41635D2BF64}" type="datetimeFigureOut">
              <a:rPr lang="en-US" smtClean="0">
                <a:solidFill>
                  <a:prstClr val="black">
                    <a:tint val="75000"/>
                  </a:prstClr>
                </a:solidFill>
              </a:rPr>
              <a:pPr/>
              <a:t>04-Oct-14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37332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04-Oct-14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6685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21981B-408E-40C2-83C8-B41635D2BF64}" type="datetimeFigureOut">
              <a:rPr lang="en-US" smtClean="0">
                <a:solidFill>
                  <a:prstClr val="black">
                    <a:tint val="75000"/>
                  </a:prstClr>
                </a:solidFill>
              </a:rPr>
              <a:pPr/>
              <a:t>04-Oct-14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69246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04-Oct-14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91859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21981B-408E-40C2-83C8-B41635D2BF64}" type="datetimeFigureOut">
              <a:rPr lang="en-US" smtClean="0">
                <a:solidFill>
                  <a:prstClr val="black">
                    <a:tint val="75000"/>
                  </a:prstClr>
                </a:solidFill>
              </a:rPr>
              <a:pPr/>
              <a:t>04-Oct-14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6154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21981B-408E-40C2-83C8-B41635D2BF64}" type="datetimeFigureOut">
              <a:rPr lang="en-US" smtClean="0">
                <a:solidFill>
                  <a:prstClr val="black">
                    <a:tint val="75000"/>
                  </a:prstClr>
                </a:solidFill>
              </a:rPr>
              <a:pPr/>
              <a:t>03-Oct-14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442807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C9A848-97BB-45B2-B04F-89401F19D1BF}" type="datetimeFigureOut">
              <a:rPr lang="en-US" smtClean="0">
                <a:solidFill>
                  <a:prstClr val="black">
                    <a:tint val="75000"/>
                  </a:prstClr>
                </a:solidFill>
              </a:rPr>
              <a:pPr/>
              <a:t>03-Oct-14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851FE7-FC67-4467-A577-20ED0FD120A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825055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21981B-408E-40C2-83C8-B41635D2BF64}" type="datetimeFigureOut">
              <a:rPr lang="en-US" smtClean="0">
                <a:solidFill>
                  <a:prstClr val="black">
                    <a:tint val="75000"/>
                  </a:prstClr>
                </a:solidFill>
              </a:rPr>
              <a:pPr/>
              <a:t>03-Oct-14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954518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21981B-408E-40C2-83C8-B41635D2BF64}" type="datetimeFigureOut">
              <a:rPr lang="en-US" smtClean="0">
                <a:solidFill>
                  <a:prstClr val="black">
                    <a:tint val="75000"/>
                  </a:prstClr>
                </a:solidFill>
              </a:rPr>
              <a:pPr/>
              <a:t>04-Oct-14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4D2BC0-338C-4395-A9D2-64D0C28079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624756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0.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10.png"/><Relationship Id="rId4"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18.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10.png"/><Relationship Id="rId4" Type="http://schemas.openxmlformats.org/officeDocument/2006/relationships/notesSlide" Target="../notesSlides/notesSlide29.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533400"/>
            <a:ext cx="6629400" cy="4524315"/>
          </a:xfrm>
          <a:prstGeom prst="rect">
            <a:avLst/>
          </a:prstGeom>
          <a:noFill/>
        </p:spPr>
        <p:txBody>
          <a:bodyPr wrap="square" rtlCol="0">
            <a:spAutoFit/>
          </a:bodyPr>
          <a:lstStyle/>
          <a:p>
            <a:pPr algn="ctr"/>
            <a:r>
              <a:rPr lang="en-US" sz="2400" dirty="0" smtClean="0"/>
              <a:t>Great Society</a:t>
            </a:r>
          </a:p>
          <a:p>
            <a:endParaRPr lang="en-US" sz="2400" dirty="0"/>
          </a:p>
          <a:p>
            <a:pPr marL="342900" indent="-342900">
              <a:buAutoNum type="arabicParenR"/>
            </a:pPr>
            <a:r>
              <a:rPr lang="en-US" sz="2400" dirty="0" smtClean="0"/>
              <a:t>Civil rights laws: Civil Rights Act (1964), Voting Rights Act (1965)</a:t>
            </a:r>
          </a:p>
          <a:p>
            <a:pPr marL="342900" indent="-342900">
              <a:buAutoNum type="arabicParenR"/>
            </a:pPr>
            <a:endParaRPr lang="en-US" sz="2400" dirty="0"/>
          </a:p>
          <a:p>
            <a:pPr marL="342900" indent="-342900">
              <a:buAutoNum type="arabicParenR"/>
            </a:pPr>
            <a:r>
              <a:rPr lang="en-US" sz="2400" dirty="0" smtClean="0"/>
              <a:t>Anti-poverty laws: War on Poverty (1964), food stamps (1964)</a:t>
            </a:r>
          </a:p>
          <a:p>
            <a:pPr marL="342900" indent="-342900">
              <a:buAutoNum type="arabicParenR"/>
            </a:pPr>
            <a:endParaRPr lang="en-US" sz="2400" dirty="0"/>
          </a:p>
          <a:p>
            <a:pPr marL="342900" indent="-342900">
              <a:buAutoNum type="arabicParenR"/>
            </a:pPr>
            <a:r>
              <a:rPr lang="en-US" sz="2400" dirty="0" smtClean="0"/>
              <a:t>Health care: Medicare (1965), Medicaid (1965)</a:t>
            </a:r>
          </a:p>
          <a:p>
            <a:pPr marL="342900" indent="-342900">
              <a:buAutoNum type="arabicParenR"/>
            </a:pPr>
            <a:endParaRPr lang="en-US" sz="2400" dirty="0"/>
          </a:p>
          <a:p>
            <a:pPr marL="342900" indent="-342900">
              <a:buAutoNum type="arabicParenR"/>
            </a:pPr>
            <a:r>
              <a:rPr lang="en-US" sz="2400" dirty="0" smtClean="0"/>
              <a:t>Other liberal aims</a:t>
            </a:r>
            <a:r>
              <a:rPr lang="en-US" sz="2400" smtClean="0"/>
              <a:t>: model </a:t>
            </a:r>
            <a:r>
              <a:rPr lang="en-US" sz="2400" dirty="0" smtClean="0"/>
              <a:t>cities, education, arts, environmentalism (1965)</a:t>
            </a:r>
            <a:endParaRPr lang="en-US" sz="2400" dirty="0"/>
          </a:p>
        </p:txBody>
      </p:sp>
    </p:spTree>
    <p:extLst>
      <p:ext uri="{BB962C8B-B14F-4D97-AF65-F5344CB8AC3E}">
        <p14:creationId xmlns:p14="http://schemas.microsoft.com/office/powerpoint/2010/main" val="3878331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nwest.jpg"/>
          <p:cNvPicPr>
            <a:picLocks noChangeAspect="1"/>
          </p:cNvPicPr>
          <p:nvPr/>
        </p:nvPicPr>
        <p:blipFill>
          <a:blip r:embed="rId3" cstate="print"/>
          <a:stretch>
            <a:fillRect/>
          </a:stretch>
        </p:blipFill>
        <p:spPr>
          <a:xfrm>
            <a:off x="1403350" y="254000"/>
            <a:ext cx="6337300" cy="6350000"/>
          </a:xfrm>
          <a:prstGeom prst="rect">
            <a:avLst/>
          </a:prstGeom>
        </p:spPr>
      </p:pic>
    </p:spTree>
    <p:extLst>
      <p:ext uri="{BB962C8B-B14F-4D97-AF65-F5344CB8AC3E}">
        <p14:creationId xmlns:p14="http://schemas.microsoft.com/office/powerpoint/2010/main" val="13580674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21stcenturycicero.files.wordpress.com/2008/11/holbrooke-500.jpg"/>
          <p:cNvPicPr>
            <a:picLocks noChangeAspect="1" noChangeArrowheads="1"/>
          </p:cNvPicPr>
          <p:nvPr/>
        </p:nvPicPr>
        <p:blipFill>
          <a:blip r:embed="rId3" cstate="print"/>
          <a:srcRect/>
          <a:stretch>
            <a:fillRect/>
          </a:stretch>
        </p:blipFill>
        <p:spPr bwMode="auto">
          <a:xfrm>
            <a:off x="2267179" y="38330"/>
            <a:ext cx="4514621" cy="6819670"/>
          </a:xfrm>
          <a:prstGeom prst="rect">
            <a:avLst/>
          </a:prstGeom>
          <a:noFill/>
        </p:spPr>
      </p:pic>
    </p:spTree>
    <p:extLst>
      <p:ext uri="{BB962C8B-B14F-4D97-AF65-F5344CB8AC3E}">
        <p14:creationId xmlns:p14="http://schemas.microsoft.com/office/powerpoint/2010/main" val="598576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illiam_Westmoreland.jpg"/>
          <p:cNvPicPr>
            <a:picLocks noChangeAspect="1"/>
          </p:cNvPicPr>
          <p:nvPr/>
        </p:nvPicPr>
        <p:blipFill>
          <a:blip r:embed="rId3" cstate="print"/>
          <a:stretch>
            <a:fillRect/>
          </a:stretch>
        </p:blipFill>
        <p:spPr>
          <a:xfrm>
            <a:off x="2278117" y="0"/>
            <a:ext cx="4587766" cy="6858000"/>
          </a:xfrm>
          <a:prstGeom prst="rect">
            <a:avLst/>
          </a:prstGeom>
        </p:spPr>
      </p:pic>
    </p:spTree>
    <p:extLst>
      <p:ext uri="{BB962C8B-B14F-4D97-AF65-F5344CB8AC3E}">
        <p14:creationId xmlns:p14="http://schemas.microsoft.com/office/powerpoint/2010/main" val="1097046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oops.PNG"/>
          <p:cNvPicPr>
            <a:picLocks noChangeAspect="1"/>
          </p:cNvPicPr>
          <p:nvPr/>
        </p:nvPicPr>
        <p:blipFill>
          <a:blip r:embed="rId3" cstate="print"/>
          <a:stretch>
            <a:fillRect/>
          </a:stretch>
        </p:blipFill>
        <p:spPr>
          <a:xfrm>
            <a:off x="107444" y="1828800"/>
            <a:ext cx="8929112" cy="3200399"/>
          </a:xfrm>
          <a:prstGeom prst="rect">
            <a:avLst/>
          </a:prstGeom>
        </p:spPr>
      </p:pic>
    </p:spTree>
    <p:extLst>
      <p:ext uri="{BB962C8B-B14F-4D97-AF65-F5344CB8AC3E}">
        <p14:creationId xmlns:p14="http://schemas.microsoft.com/office/powerpoint/2010/main" val="2517198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www.racematters.org/assets/WaltRostow.jpg"/>
          <p:cNvPicPr>
            <a:picLocks noChangeAspect="1" noChangeArrowheads="1"/>
          </p:cNvPicPr>
          <p:nvPr/>
        </p:nvPicPr>
        <p:blipFill>
          <a:blip r:embed="rId3" cstate="print"/>
          <a:srcRect/>
          <a:stretch>
            <a:fillRect/>
          </a:stretch>
        </p:blipFill>
        <p:spPr bwMode="auto">
          <a:xfrm>
            <a:off x="166616" y="432777"/>
            <a:ext cx="8824984" cy="5053623"/>
          </a:xfrm>
          <a:prstGeom prst="rect">
            <a:avLst/>
          </a:prstGeom>
          <a:noFill/>
        </p:spPr>
      </p:pic>
    </p:spTree>
    <p:extLst>
      <p:ext uri="{BB962C8B-B14F-4D97-AF65-F5344CB8AC3E}">
        <p14:creationId xmlns:p14="http://schemas.microsoft.com/office/powerpoint/2010/main" val="2524401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eorge-mcgovern.jpg"/>
          <p:cNvPicPr>
            <a:picLocks noChangeAspect="1"/>
          </p:cNvPicPr>
          <p:nvPr/>
        </p:nvPicPr>
        <p:blipFill>
          <a:blip r:embed="rId3" cstate="print"/>
          <a:stretch>
            <a:fillRect/>
          </a:stretch>
        </p:blipFill>
        <p:spPr>
          <a:xfrm>
            <a:off x="1900053" y="6350"/>
            <a:ext cx="5338948" cy="6851650"/>
          </a:xfrm>
          <a:prstGeom prst="rect">
            <a:avLst/>
          </a:prstGeom>
        </p:spPr>
      </p:pic>
    </p:spTree>
    <p:extLst>
      <p:ext uri="{BB962C8B-B14F-4D97-AF65-F5344CB8AC3E}">
        <p14:creationId xmlns:p14="http://schemas.microsoft.com/office/powerpoint/2010/main" val="2890519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dneiwert.blogspot.com/uploaded_images/Frank%20Church-716921.jpg"/>
          <p:cNvPicPr>
            <a:picLocks noChangeAspect="1" noChangeArrowheads="1"/>
          </p:cNvPicPr>
          <p:nvPr/>
        </p:nvPicPr>
        <p:blipFill>
          <a:blip r:embed="rId3" cstate="print"/>
          <a:srcRect/>
          <a:stretch>
            <a:fillRect/>
          </a:stretch>
        </p:blipFill>
        <p:spPr bwMode="auto">
          <a:xfrm>
            <a:off x="1810415" y="0"/>
            <a:ext cx="5973866" cy="6858000"/>
          </a:xfrm>
          <a:prstGeom prst="rect">
            <a:avLst/>
          </a:prstGeom>
          <a:noFill/>
        </p:spPr>
      </p:pic>
    </p:spTree>
    <p:extLst>
      <p:ext uri="{BB962C8B-B14F-4D97-AF65-F5344CB8AC3E}">
        <p14:creationId xmlns:p14="http://schemas.microsoft.com/office/powerpoint/2010/main" val="2742264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cache1.asset-cache.net/xc/51035966.jpg?v=1&amp;c=IWSAsset&amp;k=2&amp;d=45B0EB3381F7834D5B782BFD2BC661A6582E9A6E81178EEEF908AE165451A805"/>
          <p:cNvPicPr>
            <a:picLocks noChangeAspect="1" noChangeArrowheads="1"/>
          </p:cNvPicPr>
          <p:nvPr/>
        </p:nvPicPr>
        <p:blipFill>
          <a:blip r:embed="rId3" cstate="print"/>
          <a:srcRect/>
          <a:stretch>
            <a:fillRect/>
          </a:stretch>
        </p:blipFill>
        <p:spPr bwMode="auto">
          <a:xfrm>
            <a:off x="487341" y="33258"/>
            <a:ext cx="8428059" cy="6824742"/>
          </a:xfrm>
          <a:prstGeom prst="rect">
            <a:avLst/>
          </a:prstGeom>
          <a:noFill/>
        </p:spPr>
      </p:pic>
    </p:spTree>
    <p:extLst>
      <p:ext uri="{BB962C8B-B14F-4D97-AF65-F5344CB8AC3E}">
        <p14:creationId xmlns:p14="http://schemas.microsoft.com/office/powerpoint/2010/main" val="1444880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ul hear.jpg"/>
          <p:cNvPicPr>
            <a:picLocks noChangeAspect="1"/>
          </p:cNvPicPr>
          <p:nvPr/>
        </p:nvPicPr>
        <p:blipFill>
          <a:blip r:embed="rId3" cstate="print"/>
          <a:stretch>
            <a:fillRect/>
          </a:stretch>
        </p:blipFill>
        <p:spPr>
          <a:xfrm>
            <a:off x="45720" y="533400"/>
            <a:ext cx="8936502" cy="5867400"/>
          </a:xfrm>
          <a:prstGeom prst="rect">
            <a:avLst/>
          </a:prstGeom>
        </p:spPr>
      </p:pic>
    </p:spTree>
    <p:extLst>
      <p:ext uri="{BB962C8B-B14F-4D97-AF65-F5344CB8AC3E}">
        <p14:creationId xmlns:p14="http://schemas.microsoft.com/office/powerpoint/2010/main" val="5099698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04800"/>
            <a:ext cx="8153400" cy="4862870"/>
          </a:xfrm>
          <a:prstGeom prst="rect">
            <a:avLst/>
          </a:prstGeom>
          <a:noFill/>
        </p:spPr>
        <p:txBody>
          <a:bodyPr wrap="square" rtlCol="0">
            <a:spAutoFit/>
          </a:bodyPr>
          <a:lstStyle/>
          <a:p>
            <a:r>
              <a:rPr lang="en-US" sz="2000" b="1" cap="small" dirty="0" smtClean="0">
                <a:solidFill>
                  <a:prstClr val="black"/>
                </a:solidFill>
              </a:rPr>
              <a:t>	</a:t>
            </a:r>
            <a:r>
              <a:rPr lang="en-US" sz="1600" b="1" cap="small" dirty="0" smtClean="0">
                <a:solidFill>
                  <a:prstClr val="black"/>
                </a:solidFill>
              </a:rPr>
              <a:t>President Johnson</a:t>
            </a:r>
            <a:r>
              <a:rPr lang="en-US" sz="1600" dirty="0" smtClean="0">
                <a:solidFill>
                  <a:prstClr val="black"/>
                </a:solidFill>
              </a:rPr>
              <a:t>: What they [adherents to the Bull Fulbright line on Vietnam] really think is that we oughtn’t to be there, and we ought to get out.</a:t>
            </a:r>
          </a:p>
          <a:p>
            <a:r>
              <a:rPr lang="en-US" sz="1600" dirty="0" smtClean="0">
                <a:solidFill>
                  <a:prstClr val="black"/>
                </a:solidFill>
              </a:rPr>
              <a:t>	Well, I know we oughtn’t to be there, but I can’t get out. I just can’t be the architect of surrender. And don’t see—I’m trying every way in the world I can to find a way to . . . thing.</a:t>
            </a:r>
          </a:p>
          <a:p>
            <a:r>
              <a:rPr lang="en-US" sz="1600" dirty="0" smtClean="0">
                <a:solidFill>
                  <a:prstClr val="black"/>
                </a:solidFill>
              </a:rPr>
              <a:t>	But they [the North Vietnamese] don’t have the pressure to bring them to the table as of yet. We don’t know whether they ever will.</a:t>
            </a:r>
          </a:p>
          <a:p>
            <a:r>
              <a:rPr lang="en-US" sz="1600" dirty="0" smtClean="0">
                <a:solidFill>
                  <a:prstClr val="black"/>
                </a:solidFill>
              </a:rPr>
              <a:t>I’m willing to do damn near anything. If I told you what I was willing to do, I wouldn’t have any program. [Senate Minority Leader Everett] Dirksen wouldn’t give me a dollar to operate the war. I just can’t operate in a glass bowl with all these things. But I’m willing to do nearly anything a human can do, if I can do it with any honor at all. But . . .</a:t>
            </a:r>
          </a:p>
          <a:p>
            <a:r>
              <a:rPr lang="en-US" sz="1600" dirty="0" smtClean="0">
                <a:solidFill>
                  <a:prstClr val="black"/>
                </a:solidFill>
              </a:rPr>
              <a:t>	They started with me on Diem, you remember?</a:t>
            </a:r>
          </a:p>
          <a:p>
            <a:r>
              <a:rPr lang="en-US" sz="1600" b="1" cap="small" dirty="0" smtClean="0">
                <a:solidFill>
                  <a:prstClr val="black"/>
                </a:solidFill>
              </a:rPr>
              <a:t>	Eugene McCarthy:</a:t>
            </a:r>
            <a:r>
              <a:rPr lang="en-US" sz="1600" dirty="0" smtClean="0">
                <a:solidFill>
                  <a:prstClr val="black"/>
                </a:solidFill>
              </a:rPr>
              <a:t> Yeah.</a:t>
            </a:r>
          </a:p>
          <a:p>
            <a:r>
              <a:rPr lang="en-US" sz="1600" b="1" cap="small" dirty="0" smtClean="0">
                <a:solidFill>
                  <a:prstClr val="black"/>
                </a:solidFill>
              </a:rPr>
              <a:t>	President Johnson</a:t>
            </a:r>
            <a:r>
              <a:rPr lang="en-US" sz="1600" dirty="0" smtClean="0">
                <a:solidFill>
                  <a:prstClr val="black"/>
                </a:solidFill>
              </a:rPr>
              <a:t>: That he was corrupt and he ought to be killed. So we killed him. We all got together and got a goddamned bunch of thugs and we went in and assassinated him. Now, we’ve really had no political stability since then.</a:t>
            </a:r>
          </a:p>
          <a:p>
            <a:r>
              <a:rPr lang="en-US" sz="1600" b="1" cap="small" dirty="0" smtClean="0">
                <a:solidFill>
                  <a:prstClr val="black"/>
                </a:solidFill>
              </a:rPr>
              <a:t>	McCarthy:</a:t>
            </a:r>
            <a:r>
              <a:rPr lang="en-US" sz="1600" dirty="0" smtClean="0">
                <a:solidFill>
                  <a:prstClr val="black"/>
                </a:solidFill>
              </a:rPr>
              <a:t> Yeah</a:t>
            </a:r>
            <a:r>
              <a:rPr lang="en-US" sz="1600" dirty="0" smtClean="0">
                <a:solidFill>
                  <a:prstClr val="black"/>
                </a:solidFill>
              </a:rPr>
              <a:t>.</a:t>
            </a:r>
          </a:p>
          <a:p>
            <a:endParaRPr lang="en-US" sz="1600" dirty="0">
              <a:solidFill>
                <a:prstClr val="black"/>
              </a:solidFill>
            </a:endParaRPr>
          </a:p>
          <a:p>
            <a:endParaRPr lang="en-US" sz="1600" dirty="0" smtClean="0">
              <a:solidFill>
                <a:prstClr val="black"/>
              </a:solidFill>
            </a:endParaRPr>
          </a:p>
          <a:p>
            <a:endParaRPr lang="en-US" dirty="0">
              <a:solidFill>
                <a:prstClr val="black"/>
              </a:solidFill>
            </a:endParaRPr>
          </a:p>
        </p:txBody>
      </p:sp>
      <p:pic>
        <p:nvPicPr>
          <p:cNvPr id="3" name="2--lbj--mccarthyv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86600" y="4862870"/>
            <a:ext cx="609600" cy="609600"/>
          </a:xfrm>
          <a:prstGeom prst="rect">
            <a:avLst/>
          </a:prstGeom>
        </p:spPr>
      </p:pic>
    </p:spTree>
    <p:extLst>
      <p:ext uri="{BB962C8B-B14F-4D97-AF65-F5344CB8AC3E}">
        <p14:creationId xmlns:p14="http://schemas.microsoft.com/office/powerpoint/2010/main" val="12905454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76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olc_redlining_map1.jpeg"/>
          <p:cNvPicPr>
            <a:picLocks noChangeAspect="1"/>
          </p:cNvPicPr>
          <p:nvPr/>
        </p:nvPicPr>
        <p:blipFill>
          <a:blip r:embed="rId3" cstate="print"/>
          <a:stretch>
            <a:fillRect/>
          </a:stretch>
        </p:blipFill>
        <p:spPr>
          <a:xfrm>
            <a:off x="44506" y="0"/>
            <a:ext cx="9054988" cy="6858000"/>
          </a:xfrm>
          <a:prstGeom prst="rect">
            <a:avLst/>
          </a:prstGeom>
        </p:spPr>
      </p:pic>
    </p:spTree>
    <p:extLst>
      <p:ext uri="{BB962C8B-B14F-4D97-AF65-F5344CB8AC3E}">
        <p14:creationId xmlns:p14="http://schemas.microsoft.com/office/powerpoint/2010/main" val="39081378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yron rumford.jpg"/>
          <p:cNvPicPr>
            <a:picLocks noChangeAspect="1"/>
          </p:cNvPicPr>
          <p:nvPr/>
        </p:nvPicPr>
        <p:blipFill>
          <a:blip r:embed="rId3" cstate="print"/>
          <a:stretch>
            <a:fillRect/>
          </a:stretch>
        </p:blipFill>
        <p:spPr>
          <a:xfrm>
            <a:off x="2223370" y="0"/>
            <a:ext cx="4697260" cy="6858000"/>
          </a:xfrm>
          <a:prstGeom prst="rect">
            <a:avLst/>
          </a:prstGeom>
        </p:spPr>
      </p:pic>
    </p:spTree>
    <p:extLst>
      <p:ext uri="{BB962C8B-B14F-4D97-AF65-F5344CB8AC3E}">
        <p14:creationId xmlns:p14="http://schemas.microsoft.com/office/powerpoint/2010/main" val="17053054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o on 14.jpg"/>
          <p:cNvPicPr>
            <a:picLocks noChangeAspect="1"/>
          </p:cNvPicPr>
          <p:nvPr/>
        </p:nvPicPr>
        <p:blipFill>
          <a:blip r:embed="rId3" cstate="print"/>
          <a:stretch>
            <a:fillRect/>
          </a:stretch>
        </p:blipFill>
        <p:spPr>
          <a:xfrm>
            <a:off x="1997612" y="0"/>
            <a:ext cx="5148776" cy="6858000"/>
          </a:xfrm>
          <a:prstGeom prst="rect">
            <a:avLst/>
          </a:prstGeom>
        </p:spPr>
      </p:pic>
    </p:spTree>
    <p:extLst>
      <p:ext uri="{BB962C8B-B14F-4D97-AF65-F5344CB8AC3E}">
        <p14:creationId xmlns:p14="http://schemas.microsoft.com/office/powerpoint/2010/main" val="26694741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op14.PNG"/>
          <p:cNvPicPr>
            <a:picLocks noChangeAspect="1"/>
          </p:cNvPicPr>
          <p:nvPr/>
        </p:nvPicPr>
        <p:blipFill>
          <a:blip r:embed="rId3" cstate="print"/>
          <a:stretch>
            <a:fillRect/>
          </a:stretch>
        </p:blipFill>
        <p:spPr>
          <a:xfrm>
            <a:off x="0" y="576223"/>
            <a:ext cx="9144000" cy="5705553"/>
          </a:xfrm>
          <a:prstGeom prst="rect">
            <a:avLst/>
          </a:prstGeom>
        </p:spPr>
      </p:pic>
    </p:spTree>
    <p:extLst>
      <p:ext uri="{BB962C8B-B14F-4D97-AF65-F5344CB8AC3E}">
        <p14:creationId xmlns:p14="http://schemas.microsoft.com/office/powerpoint/2010/main" val="2064326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eorgeMahoney.jpg"/>
          <p:cNvPicPr>
            <a:picLocks noChangeAspect="1"/>
          </p:cNvPicPr>
          <p:nvPr/>
        </p:nvPicPr>
        <p:blipFill>
          <a:blip r:embed="rId3" cstate="print"/>
          <a:stretch>
            <a:fillRect/>
          </a:stretch>
        </p:blipFill>
        <p:spPr>
          <a:xfrm>
            <a:off x="2270124" y="1066801"/>
            <a:ext cx="4762500" cy="4572000"/>
          </a:xfrm>
          <a:prstGeom prst="rect">
            <a:avLst/>
          </a:prstGeom>
        </p:spPr>
      </p:pic>
    </p:spTree>
    <p:extLst>
      <p:ext uri="{BB962C8B-B14F-4D97-AF65-F5344CB8AC3E}">
        <p14:creationId xmlns:p14="http://schemas.microsoft.com/office/powerpoint/2010/main" val="1669284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gnew 1966.jpg"/>
          <p:cNvPicPr>
            <a:picLocks noChangeAspect="1"/>
          </p:cNvPicPr>
          <p:nvPr/>
        </p:nvPicPr>
        <p:blipFill>
          <a:blip r:embed="rId3" cstate="print"/>
          <a:stretch>
            <a:fillRect/>
          </a:stretch>
        </p:blipFill>
        <p:spPr>
          <a:xfrm>
            <a:off x="23532" y="304800"/>
            <a:ext cx="9096936" cy="6248400"/>
          </a:xfrm>
          <a:prstGeom prst="rect">
            <a:avLst/>
          </a:prstGeom>
        </p:spPr>
      </p:pic>
    </p:spTree>
    <p:extLst>
      <p:ext uri="{BB962C8B-B14F-4D97-AF65-F5344CB8AC3E}">
        <p14:creationId xmlns:p14="http://schemas.microsoft.com/office/powerpoint/2010/main" val="4863714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feway.jpg"/>
          <p:cNvPicPr>
            <a:picLocks noChangeAspect="1"/>
          </p:cNvPicPr>
          <p:nvPr/>
        </p:nvPicPr>
        <p:blipFill>
          <a:blip r:embed="rId3" cstate="print"/>
          <a:stretch>
            <a:fillRect/>
          </a:stretch>
        </p:blipFill>
        <p:spPr>
          <a:xfrm>
            <a:off x="0" y="364191"/>
            <a:ext cx="9144000" cy="6129618"/>
          </a:xfrm>
          <a:prstGeom prst="rect">
            <a:avLst/>
          </a:prstGeom>
        </p:spPr>
      </p:pic>
    </p:spTree>
    <p:extLst>
      <p:ext uri="{BB962C8B-B14F-4D97-AF65-F5344CB8AC3E}">
        <p14:creationId xmlns:p14="http://schemas.microsoft.com/office/powerpoint/2010/main" val="11475029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ubble.jpg"/>
          <p:cNvPicPr>
            <a:picLocks noChangeAspect="1"/>
          </p:cNvPicPr>
          <p:nvPr/>
        </p:nvPicPr>
        <p:blipFill>
          <a:blip r:embed="rId3" cstate="print"/>
          <a:stretch>
            <a:fillRect/>
          </a:stretch>
        </p:blipFill>
        <p:spPr>
          <a:xfrm>
            <a:off x="-59641" y="345030"/>
            <a:ext cx="9203641" cy="6208170"/>
          </a:xfrm>
          <a:prstGeom prst="rect">
            <a:avLst/>
          </a:prstGeom>
        </p:spPr>
      </p:pic>
    </p:spTree>
    <p:extLst>
      <p:ext uri="{BB962C8B-B14F-4D97-AF65-F5344CB8AC3E}">
        <p14:creationId xmlns:p14="http://schemas.microsoft.com/office/powerpoint/2010/main" val="14572827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tts.jpg"/>
          <p:cNvPicPr>
            <a:picLocks noChangeAspect="1"/>
          </p:cNvPicPr>
          <p:nvPr/>
        </p:nvPicPr>
        <p:blipFill>
          <a:blip r:embed="rId3" cstate="print"/>
          <a:stretch>
            <a:fillRect/>
          </a:stretch>
        </p:blipFill>
        <p:spPr>
          <a:xfrm>
            <a:off x="1705542" y="0"/>
            <a:ext cx="5732915" cy="6858000"/>
          </a:xfrm>
          <a:prstGeom prst="rect">
            <a:avLst/>
          </a:prstGeom>
        </p:spPr>
      </p:pic>
    </p:spTree>
    <p:extLst>
      <p:ext uri="{BB962C8B-B14F-4D97-AF65-F5344CB8AC3E}">
        <p14:creationId xmlns:p14="http://schemas.microsoft.com/office/powerpoint/2010/main" val="25125313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685800"/>
            <a:ext cx="8001000" cy="4585871"/>
          </a:xfrm>
          <a:prstGeom prst="rect">
            <a:avLst/>
          </a:prstGeom>
          <a:noFill/>
        </p:spPr>
        <p:txBody>
          <a:bodyPr wrap="square" rtlCol="0">
            <a:spAutoFit/>
          </a:bodyPr>
          <a:lstStyle/>
          <a:p>
            <a:r>
              <a:rPr lang="en-US" sz="2000" b="1" cap="small" dirty="0" smtClean="0">
                <a:solidFill>
                  <a:prstClr val="black"/>
                </a:solidFill>
              </a:rPr>
              <a:t>	</a:t>
            </a:r>
            <a:r>
              <a:rPr lang="en-US" sz="1600" b="1" cap="small" dirty="0" smtClean="0">
                <a:solidFill>
                  <a:prstClr val="black"/>
                </a:solidFill>
              </a:rPr>
              <a:t>President </a:t>
            </a:r>
            <a:r>
              <a:rPr lang="en-US" sz="1600" b="1" cap="small" dirty="0">
                <a:solidFill>
                  <a:prstClr val="black"/>
                </a:solidFill>
              </a:rPr>
              <a:t>Johnson:</a:t>
            </a:r>
            <a:r>
              <a:rPr lang="en-US" sz="1600" dirty="0">
                <a:solidFill>
                  <a:prstClr val="black"/>
                </a:solidFill>
              </a:rPr>
              <a:t> We are on powder kegs in a dozen places.</a:t>
            </a:r>
          </a:p>
          <a:p>
            <a:r>
              <a:rPr lang="en-US" sz="1600" b="1" cap="small" dirty="0" smtClean="0">
                <a:solidFill>
                  <a:prstClr val="black"/>
                </a:solidFill>
              </a:rPr>
              <a:t>	John </a:t>
            </a:r>
            <a:r>
              <a:rPr lang="en-US" sz="1600" b="1" cap="small" dirty="0">
                <a:solidFill>
                  <a:prstClr val="black"/>
                </a:solidFill>
              </a:rPr>
              <a:t>McCone:</a:t>
            </a:r>
            <a:r>
              <a:rPr lang="en-US" sz="1600" dirty="0">
                <a:solidFill>
                  <a:prstClr val="black"/>
                </a:solidFill>
              </a:rPr>
              <a:t> Is that right?</a:t>
            </a:r>
          </a:p>
          <a:p>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What we’re ultimately going to have to do . . . You just have no idea of the depth of the feeling of these people [African-Americans]. You see . . . I see some of the boys [that have] worked for me that have had 2000 years of persecution [Jews] and how they suffer from it.</a:t>
            </a:r>
          </a:p>
          <a:p>
            <a:r>
              <a:rPr lang="en-US" sz="1600" dirty="0" smtClean="0">
                <a:solidFill>
                  <a:prstClr val="black"/>
                </a:solidFill>
              </a:rPr>
              <a:t>	But </a:t>
            </a:r>
            <a:r>
              <a:rPr lang="en-US" sz="1600" dirty="0">
                <a:solidFill>
                  <a:prstClr val="black"/>
                </a:solidFill>
              </a:rPr>
              <a:t>these groups, they got really absolutely nothing to live for. Forty percent of ‘</a:t>
            </a:r>
            <a:r>
              <a:rPr lang="en-US" sz="1600" dirty="0" err="1">
                <a:solidFill>
                  <a:prstClr val="black"/>
                </a:solidFill>
              </a:rPr>
              <a:t>em</a:t>
            </a:r>
            <a:r>
              <a:rPr lang="en-US" sz="1600" dirty="0">
                <a:solidFill>
                  <a:prstClr val="black"/>
                </a:solidFill>
              </a:rPr>
              <a:t> are unemployed. These youngsters—they live with rats, and they’ve got no place to sleep. They start—they are all from broken homes, and illegitimate families, and all the . . . Narcotics are circulating around ‘</a:t>
            </a:r>
            <a:r>
              <a:rPr lang="en-US" sz="1600" dirty="0" err="1">
                <a:solidFill>
                  <a:prstClr val="black"/>
                </a:solidFill>
              </a:rPr>
              <a:t>em</a:t>
            </a:r>
            <a:r>
              <a:rPr lang="en-US" sz="1600" dirty="0">
                <a:solidFill>
                  <a:prstClr val="black"/>
                </a:solidFill>
              </a:rPr>
              <a:t>. And we’ve [whites] isolated them, and they are all in one area, and when they move in, why, we move out.</a:t>
            </a:r>
          </a:p>
          <a:p>
            <a:r>
              <a:rPr lang="en-US" sz="1600" dirty="0">
                <a:solidFill>
                  <a:prstClr val="black"/>
                </a:solidFill>
              </a:rPr>
              <a:t>  [</a:t>
            </a:r>
            <a:r>
              <a:rPr lang="en-US" sz="1600" i="1" dirty="0">
                <a:solidFill>
                  <a:prstClr val="black"/>
                </a:solidFill>
              </a:rPr>
              <a:t>Break</a:t>
            </a:r>
            <a:r>
              <a:rPr lang="en-US" sz="1600" dirty="0">
                <a:solidFill>
                  <a:prstClr val="black"/>
                </a:solidFill>
              </a:rPr>
              <a:t>.]</a:t>
            </a:r>
          </a:p>
          <a:p>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We’ve just got to find a way to wipe out these ghettoes.</a:t>
            </a:r>
          </a:p>
          <a:p>
            <a:r>
              <a:rPr lang="en-US" sz="1600" b="1" cap="small" dirty="0" smtClean="0">
                <a:solidFill>
                  <a:prstClr val="black"/>
                </a:solidFill>
              </a:rPr>
              <a:t>	McCone</a:t>
            </a:r>
            <a:r>
              <a:rPr lang="en-US" sz="1600" b="1" cap="small" dirty="0">
                <a:solidFill>
                  <a:prstClr val="black"/>
                </a:solidFill>
              </a:rPr>
              <a:t>:</a:t>
            </a:r>
            <a:r>
              <a:rPr lang="en-US" sz="1600" dirty="0">
                <a:solidFill>
                  <a:prstClr val="black"/>
                </a:solidFill>
              </a:rPr>
              <a:t> Yeah.</a:t>
            </a:r>
          </a:p>
          <a:p>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And find someplace [for] housing, and put ‘</a:t>
            </a:r>
            <a:r>
              <a:rPr lang="en-US" sz="1600" dirty="0" err="1">
                <a:solidFill>
                  <a:prstClr val="black"/>
                </a:solidFill>
              </a:rPr>
              <a:t>em</a:t>
            </a:r>
            <a:r>
              <a:rPr lang="en-US" sz="1600" dirty="0">
                <a:solidFill>
                  <a:prstClr val="black"/>
                </a:solidFill>
              </a:rPr>
              <a:t> to work. We trained 12,000 last month, and found jobs for ‘</a:t>
            </a:r>
            <a:r>
              <a:rPr lang="en-US" sz="1600" dirty="0" err="1">
                <a:solidFill>
                  <a:prstClr val="black"/>
                </a:solidFill>
              </a:rPr>
              <a:t>em</a:t>
            </a:r>
            <a:r>
              <a:rPr lang="en-US" sz="1600" dirty="0" smtClean="0">
                <a:solidFill>
                  <a:prstClr val="black"/>
                </a:solidFill>
              </a:rPr>
              <a:t>.</a:t>
            </a:r>
          </a:p>
          <a:p>
            <a:endParaRPr lang="en-US" sz="1600" dirty="0">
              <a:solidFill>
                <a:prstClr val="black"/>
              </a:solidFill>
            </a:endParaRPr>
          </a:p>
          <a:p>
            <a:endParaRPr lang="en-US" sz="1600" dirty="0">
              <a:solidFill>
                <a:prstClr val="black"/>
              </a:solidFill>
            </a:endParaRPr>
          </a:p>
        </p:txBody>
      </p:sp>
      <p:pic>
        <p:nvPicPr>
          <p:cNvPr id="3" name="lbj-mccone--watt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58000" y="4724400"/>
            <a:ext cx="609600" cy="609600"/>
          </a:xfrm>
          <a:prstGeom prst="rect">
            <a:avLst/>
          </a:prstGeom>
        </p:spPr>
      </p:pic>
    </p:spTree>
    <p:extLst>
      <p:ext uri="{BB962C8B-B14F-4D97-AF65-F5344CB8AC3E}">
        <p14:creationId xmlns:p14="http://schemas.microsoft.com/office/powerpoint/2010/main" val="16425288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645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supremecourthistory.org/wp-content/themes/supremecourthistory/inc/081_fort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90947"/>
            <a:ext cx="5257800" cy="6784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11307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228600"/>
            <a:ext cx="6781800" cy="6278642"/>
          </a:xfrm>
          <a:prstGeom prst="rect">
            <a:avLst/>
          </a:prstGeom>
          <a:noFill/>
        </p:spPr>
        <p:txBody>
          <a:bodyPr wrap="square" rtlCol="0">
            <a:spAutoFit/>
          </a:bodyPr>
          <a:lstStyle/>
          <a:p>
            <a:r>
              <a:rPr lang="en-US" sz="1200" dirty="0" smtClean="0"/>
              <a:t>	</a:t>
            </a:r>
            <a:r>
              <a:rPr lang="en-US" sz="1300" b="1" cap="small" dirty="0" smtClean="0"/>
              <a:t>President Johnson: </a:t>
            </a:r>
            <a:r>
              <a:rPr lang="en-US" sz="1300" dirty="0" smtClean="0"/>
              <a:t>Yes, Mike?</a:t>
            </a:r>
          </a:p>
          <a:p>
            <a:r>
              <a:rPr lang="en-US" sz="1300" dirty="0"/>
              <a:t>	</a:t>
            </a:r>
            <a:r>
              <a:rPr lang="en-US" sz="1300" b="1" cap="small" dirty="0" smtClean="0"/>
              <a:t>Mike Mansfield: </a:t>
            </a:r>
            <a:r>
              <a:rPr lang="en-US" sz="1300" dirty="0" smtClean="0"/>
              <a:t>Mr. President, I talked to Jim [Eastland] in Mississippi. He said </a:t>
            </a:r>
            <a:r>
              <a:rPr lang="en-US" sz="1300" i="1" dirty="0" smtClean="0"/>
              <a:t>he</a:t>
            </a:r>
            <a:r>
              <a:rPr lang="en-US" sz="1300" dirty="0" smtClean="0"/>
              <a:t> was ready to go—</a:t>
            </a:r>
          </a:p>
          <a:p>
            <a:r>
              <a:rPr lang="en-US" sz="1300" dirty="0" smtClean="0"/>
              <a:t>	</a:t>
            </a:r>
            <a:r>
              <a:rPr lang="en-US" sz="1300" b="1" cap="small" dirty="0" smtClean="0"/>
              <a:t>President </a:t>
            </a:r>
            <a:r>
              <a:rPr lang="en-US" sz="1300" b="1" cap="small" dirty="0"/>
              <a:t>Johnson: </a:t>
            </a:r>
            <a:r>
              <a:rPr lang="en-US" sz="1300" dirty="0" smtClean="0"/>
              <a:t>Sure.</a:t>
            </a:r>
          </a:p>
          <a:p>
            <a:r>
              <a:rPr lang="en-US" sz="1300" dirty="0" smtClean="0"/>
              <a:t>	</a:t>
            </a:r>
            <a:r>
              <a:rPr lang="en-US" sz="1300" b="1" cap="small" dirty="0" smtClean="0"/>
              <a:t>Mansfield</a:t>
            </a:r>
            <a:r>
              <a:rPr lang="en-US" sz="1300" b="1" cap="small" dirty="0"/>
              <a:t>:</a:t>
            </a:r>
            <a:r>
              <a:rPr lang="en-US" sz="1300" dirty="0" smtClean="0"/>
              <a:t> --</a:t>
            </a:r>
            <a:r>
              <a:rPr lang="en-US" sz="1300" dirty="0"/>
              <a:t> on the 5</a:t>
            </a:r>
            <a:r>
              <a:rPr lang="en-US" sz="1300" baseline="30000" dirty="0"/>
              <a:t>th</a:t>
            </a:r>
            <a:r>
              <a:rPr lang="en-US" sz="1300" dirty="0"/>
              <a:t>, but </a:t>
            </a:r>
            <a:r>
              <a:rPr lang="en-US" sz="1300" dirty="0" smtClean="0"/>
              <a:t>he said he got a call from [</a:t>
            </a:r>
            <a:r>
              <a:rPr lang="en-US" sz="1300" dirty="0" err="1" smtClean="0"/>
              <a:t>Att’y</a:t>
            </a:r>
            <a:r>
              <a:rPr lang="en-US" sz="1300" dirty="0" smtClean="0"/>
              <a:t> General] Ramsay Clark—</a:t>
            </a:r>
          </a:p>
          <a:p>
            <a:r>
              <a:rPr lang="en-US" sz="1300" dirty="0" smtClean="0"/>
              <a:t>	</a:t>
            </a:r>
            <a:r>
              <a:rPr lang="en-US" sz="1300" b="1" cap="small" dirty="0" smtClean="0"/>
              <a:t>President </a:t>
            </a:r>
            <a:r>
              <a:rPr lang="en-US" sz="1300" b="1" cap="small" dirty="0"/>
              <a:t>Johnson: </a:t>
            </a:r>
            <a:r>
              <a:rPr lang="en-US" sz="1300" dirty="0" smtClean="0"/>
              <a:t>That’s right. But Ramsay’s cleaned it up now. It’s a mistake, and our flub, and our mistake. And he’s [Fortas] </a:t>
            </a:r>
            <a:r>
              <a:rPr lang="en-US" sz="1300" i="1" dirty="0" smtClean="0"/>
              <a:t>not</a:t>
            </a:r>
            <a:r>
              <a:rPr lang="en-US" sz="1300" dirty="0" smtClean="0"/>
              <a:t> going to be away, and he </a:t>
            </a:r>
            <a:r>
              <a:rPr lang="en-US" sz="1300" i="1" dirty="0" smtClean="0"/>
              <a:t>is</a:t>
            </a:r>
            <a:r>
              <a:rPr lang="en-US" sz="1300" dirty="0" smtClean="0"/>
              <a:t> going to be here, and we oughtn’t to give them all this extra time.</a:t>
            </a:r>
          </a:p>
          <a:p>
            <a:r>
              <a:rPr lang="en-US" sz="1300" dirty="0"/>
              <a:t>	</a:t>
            </a:r>
            <a:r>
              <a:rPr lang="en-US" sz="1300" dirty="0" smtClean="0"/>
              <a:t>Because the Republican [Study] </a:t>
            </a:r>
            <a:r>
              <a:rPr lang="en-US" sz="1300" dirty="0"/>
              <a:t>C</a:t>
            </a:r>
            <a:r>
              <a:rPr lang="en-US" sz="1300" dirty="0" smtClean="0"/>
              <a:t>ommittee has met—they’ve got ‘</a:t>
            </a:r>
            <a:r>
              <a:rPr lang="en-US" sz="1300" dirty="0" err="1" smtClean="0"/>
              <a:t>em</a:t>
            </a:r>
            <a:r>
              <a:rPr lang="en-US" sz="1300" dirty="0" smtClean="0"/>
              <a:t> in the House. And they’ve got [Iowa congressman H.R.] Gross kicked off, and they’ve got this old Hall—[Missouri congressman] </a:t>
            </a:r>
            <a:r>
              <a:rPr lang="en-US" sz="1300" dirty="0" err="1" smtClean="0"/>
              <a:t>Durward</a:t>
            </a:r>
            <a:r>
              <a:rPr lang="en-US" sz="1300" dirty="0" smtClean="0"/>
              <a:t> Hall—he’s kicked off, and they’re going to start a campaign on it. </a:t>
            </a:r>
          </a:p>
          <a:p>
            <a:r>
              <a:rPr lang="en-US" sz="1300" dirty="0"/>
              <a:t>	</a:t>
            </a:r>
            <a:r>
              <a:rPr lang="en-US" sz="1300" dirty="0" smtClean="0"/>
              <a:t>Jim set it [the hearing] for the 5</a:t>
            </a:r>
            <a:r>
              <a:rPr lang="en-US" sz="1300" baseline="30000" dirty="0" smtClean="0"/>
              <a:t>th</a:t>
            </a:r>
            <a:r>
              <a:rPr lang="en-US" sz="1300" dirty="0" smtClean="0"/>
              <a:t>, and [Arkansas senator John McClellan] and them all agreed on the 5</a:t>
            </a:r>
            <a:r>
              <a:rPr lang="en-US" sz="1300" baseline="30000" dirty="0" smtClean="0"/>
              <a:t>th</a:t>
            </a:r>
            <a:r>
              <a:rPr lang="en-US" sz="1300" dirty="0" smtClean="0"/>
              <a:t>. Then Ramsay, very foolishly, called up and said they’d like to have it the 12</a:t>
            </a:r>
            <a:r>
              <a:rPr lang="en-US" sz="1300" baseline="30000" dirty="0" smtClean="0"/>
              <a:t>th</a:t>
            </a:r>
            <a:r>
              <a:rPr lang="en-US" sz="1300" dirty="0" smtClean="0"/>
              <a:t>, because Abe [Fortas] would like to spend some days with his wife [a well-known tax attorney, Carol </a:t>
            </a:r>
            <a:r>
              <a:rPr lang="en-US" sz="1300" dirty="0" err="1" smtClean="0"/>
              <a:t>Agger</a:t>
            </a:r>
            <a:r>
              <a:rPr lang="en-US" sz="1300" dirty="0" smtClean="0"/>
              <a:t>]. He didn’t want to [accept the nomination], and she didn’t want him to go on the Court.</a:t>
            </a:r>
          </a:p>
          <a:p>
            <a:r>
              <a:rPr lang="en-US" sz="1300" dirty="0"/>
              <a:t>	</a:t>
            </a:r>
            <a:r>
              <a:rPr lang="en-US" sz="1300" dirty="0" smtClean="0"/>
              <a:t>She said her life’s been ruined. I don’t know with these women—their lives get ruined mighty easy. Mrs. Fred Vinson—I sat up with her all night when Fred [Vinson] got appointed to the Court [by Harry Truman, in 1946]. [Speaker Sam] Rayburn and I had to go out there—she was going to divorce him.</a:t>
            </a:r>
          </a:p>
          <a:p>
            <a:r>
              <a:rPr lang="en-US" sz="1300" dirty="0" smtClean="0"/>
              <a:t>[</a:t>
            </a:r>
            <a:r>
              <a:rPr lang="en-US" sz="1300" i="1" dirty="0" smtClean="0"/>
              <a:t>Break</a:t>
            </a:r>
            <a:r>
              <a:rPr lang="en-US" sz="1300" dirty="0" smtClean="0"/>
              <a:t>.]</a:t>
            </a:r>
          </a:p>
          <a:p>
            <a:r>
              <a:rPr lang="en-US" sz="1300" dirty="0"/>
              <a:t>	</a:t>
            </a:r>
            <a:r>
              <a:rPr lang="en-US" sz="1300" b="1" cap="small" dirty="0" smtClean="0"/>
              <a:t>Mansfield</a:t>
            </a:r>
            <a:r>
              <a:rPr lang="en-US" sz="1300" b="1" cap="small" dirty="0"/>
              <a:t>: </a:t>
            </a:r>
            <a:r>
              <a:rPr lang="en-US" sz="1300" dirty="0" smtClean="0"/>
              <a:t>OK, I’ll call him back right away.</a:t>
            </a:r>
          </a:p>
          <a:p>
            <a:r>
              <a:rPr lang="en-US" sz="1300" b="1" cap="small" dirty="0" smtClean="0"/>
              <a:t>	President </a:t>
            </a:r>
            <a:r>
              <a:rPr lang="en-US" sz="1300" b="1" cap="small" dirty="0"/>
              <a:t>Johnson: </a:t>
            </a:r>
            <a:r>
              <a:rPr lang="en-US" sz="1300" dirty="0" smtClean="0"/>
              <a:t>That’s wonderful. Tell him that Ramsay’s got his trait now. We just flubbed. Put the blame on me or Ramsay. Ramsay flubbed it. And he flubbed it because of the other situation. Don’t talk about the wife—</a:t>
            </a:r>
          </a:p>
          <a:p>
            <a:r>
              <a:rPr lang="en-US" sz="1300" dirty="0"/>
              <a:t>	</a:t>
            </a:r>
            <a:r>
              <a:rPr lang="en-US" sz="1300" b="1" cap="small" dirty="0"/>
              <a:t> Mansfield: </a:t>
            </a:r>
            <a:r>
              <a:rPr lang="en-US" sz="1300" dirty="0" smtClean="0"/>
              <a:t>No—</a:t>
            </a:r>
          </a:p>
          <a:p>
            <a:r>
              <a:rPr lang="en-US" sz="1300" dirty="0"/>
              <a:t>	</a:t>
            </a:r>
            <a:r>
              <a:rPr lang="en-US" sz="1300" b="1" cap="small" dirty="0"/>
              <a:t> President Johnson: </a:t>
            </a:r>
            <a:r>
              <a:rPr lang="en-US" sz="1300" dirty="0" smtClean="0"/>
              <a:t>I just tell you that in . . . God bless you.</a:t>
            </a:r>
          </a:p>
          <a:p>
            <a:r>
              <a:rPr lang="en-US" sz="1300" dirty="0"/>
              <a:t>	</a:t>
            </a:r>
            <a:r>
              <a:rPr lang="en-US" sz="1300" b="1" cap="small" dirty="0"/>
              <a:t> Mansfield:</a:t>
            </a:r>
            <a:r>
              <a:rPr lang="en-US" sz="1300" dirty="0" smtClean="0"/>
              <a:t> OK.</a:t>
            </a:r>
          </a:p>
          <a:p>
            <a:r>
              <a:rPr lang="en-US" sz="1300" dirty="0"/>
              <a:t>	</a:t>
            </a:r>
            <a:r>
              <a:rPr lang="en-US" sz="1300" b="1" cap="small" dirty="0"/>
              <a:t> President Johnson: </a:t>
            </a:r>
            <a:r>
              <a:rPr lang="en-US" sz="1300" dirty="0" smtClean="0"/>
              <a:t>Bye.</a:t>
            </a:r>
          </a:p>
          <a:p>
            <a:endParaRPr lang="en-US" sz="1200" dirty="0" smtClean="0"/>
          </a:p>
        </p:txBody>
      </p:sp>
      <p:pic>
        <p:nvPicPr>
          <p:cNvPr id="3" name="mansfield fortas 65 edite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315200" y="5334000"/>
            <a:ext cx="609600" cy="609600"/>
          </a:xfrm>
          <a:prstGeom prst="rect">
            <a:avLst/>
          </a:prstGeom>
        </p:spPr>
      </p:pic>
    </p:spTree>
    <p:extLst>
      <p:ext uri="{BB962C8B-B14F-4D97-AF65-F5344CB8AC3E}">
        <p14:creationId xmlns:p14="http://schemas.microsoft.com/office/powerpoint/2010/main" val="2172458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690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905000" y="75216"/>
            <a:ext cx="5410199" cy="6614405"/>
          </a:xfrm>
          <a:prstGeom prst="rect">
            <a:avLst/>
          </a:prstGeom>
        </p:spPr>
      </p:pic>
    </p:spTree>
    <p:extLst>
      <p:ext uri="{BB962C8B-B14F-4D97-AF65-F5344CB8AC3E}">
        <p14:creationId xmlns:p14="http://schemas.microsoft.com/office/powerpoint/2010/main" val="335952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7200" y="114300"/>
            <a:ext cx="8534400" cy="6400800"/>
          </a:xfrm>
          <a:prstGeom prst="rect">
            <a:avLst/>
          </a:prstGeom>
        </p:spPr>
      </p:pic>
    </p:spTree>
    <p:extLst>
      <p:ext uri="{BB962C8B-B14F-4D97-AF65-F5344CB8AC3E}">
        <p14:creationId xmlns:p14="http://schemas.microsoft.com/office/powerpoint/2010/main" val="7413387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0_us_house_changes.png"/>
          <p:cNvPicPr>
            <a:picLocks noChangeAspect="1"/>
          </p:cNvPicPr>
          <p:nvPr/>
        </p:nvPicPr>
        <p:blipFill>
          <a:blip r:embed="rId3" cstate="print"/>
          <a:stretch>
            <a:fillRect/>
          </a:stretch>
        </p:blipFill>
        <p:spPr>
          <a:xfrm>
            <a:off x="14120" y="685800"/>
            <a:ext cx="8992573" cy="5562600"/>
          </a:xfrm>
          <a:prstGeom prst="rect">
            <a:avLst/>
          </a:prstGeom>
        </p:spPr>
      </p:pic>
      <p:sp>
        <p:nvSpPr>
          <p:cNvPr id="3" name="TextBox 2"/>
          <p:cNvSpPr txBox="1"/>
          <p:nvPr/>
        </p:nvSpPr>
        <p:spPr>
          <a:xfrm>
            <a:off x="2362200" y="0"/>
            <a:ext cx="5029200" cy="461665"/>
          </a:xfrm>
          <a:prstGeom prst="rect">
            <a:avLst/>
          </a:prstGeom>
          <a:noFill/>
        </p:spPr>
        <p:txBody>
          <a:bodyPr wrap="square" rtlCol="0">
            <a:spAutoFit/>
          </a:bodyPr>
          <a:lstStyle/>
          <a:p>
            <a:pPr algn="ctr"/>
            <a:r>
              <a:rPr lang="en-US" sz="2400" dirty="0">
                <a:solidFill>
                  <a:prstClr val="black"/>
                </a:solidFill>
              </a:rPr>
              <a:t>1966 House Elections</a:t>
            </a:r>
          </a:p>
        </p:txBody>
      </p:sp>
      <p:sp>
        <p:nvSpPr>
          <p:cNvPr id="4" name="TextBox 3"/>
          <p:cNvSpPr txBox="1"/>
          <p:nvPr/>
        </p:nvSpPr>
        <p:spPr>
          <a:xfrm>
            <a:off x="4876800" y="5867400"/>
            <a:ext cx="2362200" cy="646331"/>
          </a:xfrm>
          <a:prstGeom prst="rect">
            <a:avLst/>
          </a:prstGeom>
          <a:noFill/>
        </p:spPr>
        <p:txBody>
          <a:bodyPr wrap="square" rtlCol="0">
            <a:spAutoFit/>
          </a:bodyPr>
          <a:lstStyle/>
          <a:p>
            <a:r>
              <a:rPr lang="en-US" dirty="0">
                <a:solidFill>
                  <a:prstClr val="black"/>
                </a:solidFill>
              </a:rPr>
              <a:t>Red—Republican gains</a:t>
            </a:r>
          </a:p>
          <a:p>
            <a:r>
              <a:rPr lang="en-US" dirty="0">
                <a:solidFill>
                  <a:prstClr val="black"/>
                </a:solidFill>
              </a:rPr>
              <a:t>Blue—Democrat gains</a:t>
            </a:r>
          </a:p>
        </p:txBody>
      </p:sp>
    </p:spTree>
    <p:extLst>
      <p:ext uri="{BB962C8B-B14F-4D97-AF65-F5344CB8AC3E}">
        <p14:creationId xmlns:p14="http://schemas.microsoft.com/office/powerpoint/2010/main" val="30645645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File:Us senate result 1966.PNG"/>
          <p:cNvPicPr>
            <a:picLocks noChangeAspect="1" noChangeArrowheads="1"/>
          </p:cNvPicPr>
          <p:nvPr/>
        </p:nvPicPr>
        <p:blipFill>
          <a:blip r:embed="rId3" cstate="print"/>
          <a:srcRect/>
          <a:stretch>
            <a:fillRect/>
          </a:stretch>
        </p:blipFill>
        <p:spPr bwMode="auto">
          <a:xfrm>
            <a:off x="2286000" y="152400"/>
            <a:ext cx="4819650" cy="2981326"/>
          </a:xfrm>
          <a:prstGeom prst="rect">
            <a:avLst/>
          </a:prstGeom>
          <a:noFill/>
        </p:spPr>
      </p:pic>
      <p:pic>
        <p:nvPicPr>
          <p:cNvPr id="2053" name="Picture 5"/>
          <p:cNvPicPr>
            <a:picLocks noChangeAspect="1" noChangeArrowheads="1"/>
          </p:cNvPicPr>
          <p:nvPr/>
        </p:nvPicPr>
        <p:blipFill>
          <a:blip r:embed="rId4" cstate="print"/>
          <a:srcRect/>
          <a:stretch>
            <a:fillRect/>
          </a:stretch>
        </p:blipFill>
        <p:spPr bwMode="auto">
          <a:xfrm>
            <a:off x="2286000" y="3581400"/>
            <a:ext cx="5448300" cy="3276600"/>
          </a:xfrm>
          <a:prstGeom prst="rect">
            <a:avLst/>
          </a:prstGeom>
          <a:noFill/>
          <a:ln w="9525">
            <a:noFill/>
            <a:miter lim="800000"/>
            <a:headEnd/>
            <a:tailEnd/>
          </a:ln>
        </p:spPr>
      </p:pic>
    </p:spTree>
    <p:extLst>
      <p:ext uri="{BB962C8B-B14F-4D97-AF65-F5344CB8AC3E}">
        <p14:creationId xmlns:p14="http://schemas.microsoft.com/office/powerpoint/2010/main" val="794231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lk chi.JPG"/>
          <p:cNvPicPr>
            <a:picLocks noChangeAspect="1"/>
          </p:cNvPicPr>
          <p:nvPr/>
        </p:nvPicPr>
        <p:blipFill>
          <a:blip r:embed="rId3" cstate="print"/>
          <a:stretch>
            <a:fillRect/>
          </a:stretch>
        </p:blipFill>
        <p:spPr>
          <a:xfrm>
            <a:off x="-17253" y="609600"/>
            <a:ext cx="9057736" cy="5715000"/>
          </a:xfrm>
          <a:prstGeom prst="rect">
            <a:avLst/>
          </a:prstGeom>
        </p:spPr>
      </p:pic>
    </p:spTree>
    <p:extLst>
      <p:ext uri="{BB962C8B-B14F-4D97-AF65-F5344CB8AC3E}">
        <p14:creationId xmlns:p14="http://schemas.microsoft.com/office/powerpoint/2010/main" val="16103165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1245.photobucket.com/albums/gg591/MrsBriDavis/ABB/ABB188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85800"/>
            <a:ext cx="9753600" cy="731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9923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dougsboomerrants.files.wordpress.com/2012/04/colormarchk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02" y="232098"/>
            <a:ext cx="8620198" cy="5940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9406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dougsboomerrants.files.wordpress.com/2012/04/coloredrealesta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5556" y="733772"/>
            <a:ext cx="6199244" cy="5438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25361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redhatrob.files.wordpress.com/2007/09/vietnam_protest_rs.jpg"/>
          <p:cNvPicPr>
            <a:picLocks noChangeAspect="1" noChangeArrowheads="1"/>
          </p:cNvPicPr>
          <p:nvPr/>
        </p:nvPicPr>
        <p:blipFill>
          <a:blip r:embed="rId3" cstate="print"/>
          <a:srcRect/>
          <a:stretch>
            <a:fillRect/>
          </a:stretch>
        </p:blipFill>
        <p:spPr bwMode="auto">
          <a:xfrm>
            <a:off x="563661" y="152400"/>
            <a:ext cx="8298851" cy="6324600"/>
          </a:xfrm>
          <a:prstGeom prst="rect">
            <a:avLst/>
          </a:prstGeom>
          <a:noFill/>
        </p:spPr>
      </p:pic>
    </p:spTree>
    <p:extLst>
      <p:ext uri="{BB962C8B-B14F-4D97-AF65-F5344CB8AC3E}">
        <p14:creationId xmlns:p14="http://schemas.microsoft.com/office/powerpoint/2010/main" val="18618932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www.smh.com.au/ffximage/2006/01/05/conscription6106_narrowweb__300x305,0.jpg"/>
          <p:cNvPicPr>
            <a:picLocks noChangeAspect="1" noChangeArrowheads="1"/>
          </p:cNvPicPr>
          <p:nvPr/>
        </p:nvPicPr>
        <p:blipFill>
          <a:blip r:embed="rId3" cstate="print"/>
          <a:srcRect/>
          <a:stretch>
            <a:fillRect/>
          </a:stretch>
        </p:blipFill>
        <p:spPr bwMode="auto">
          <a:xfrm>
            <a:off x="1640797" y="152400"/>
            <a:ext cx="6295869" cy="6400800"/>
          </a:xfrm>
          <a:prstGeom prst="rect">
            <a:avLst/>
          </a:prstGeom>
          <a:noFill/>
        </p:spPr>
      </p:pic>
    </p:spTree>
    <p:extLst>
      <p:ext uri="{BB962C8B-B14F-4D97-AF65-F5344CB8AC3E}">
        <p14:creationId xmlns:p14="http://schemas.microsoft.com/office/powerpoint/2010/main" val="18081276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26-66_demo.jpg"/>
          <p:cNvPicPr>
            <a:picLocks noChangeAspect="1"/>
          </p:cNvPicPr>
          <p:nvPr/>
        </p:nvPicPr>
        <p:blipFill>
          <a:blip r:embed="rId3" cstate="print"/>
          <a:stretch>
            <a:fillRect/>
          </a:stretch>
        </p:blipFill>
        <p:spPr>
          <a:xfrm>
            <a:off x="-41286" y="457200"/>
            <a:ext cx="9111240" cy="6019800"/>
          </a:xfrm>
          <a:prstGeom prst="rect">
            <a:avLst/>
          </a:prstGeom>
        </p:spPr>
      </p:pic>
    </p:spTree>
    <p:extLst>
      <p:ext uri="{BB962C8B-B14F-4D97-AF65-F5344CB8AC3E}">
        <p14:creationId xmlns:p14="http://schemas.microsoft.com/office/powerpoint/2010/main" val="30946471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26-66_Demo_wide.jpg"/>
          <p:cNvPicPr>
            <a:picLocks noChangeAspect="1"/>
          </p:cNvPicPr>
          <p:nvPr/>
        </p:nvPicPr>
        <p:blipFill>
          <a:blip r:embed="rId3" cstate="print"/>
          <a:stretch>
            <a:fillRect/>
          </a:stretch>
        </p:blipFill>
        <p:spPr>
          <a:xfrm>
            <a:off x="233680" y="632460"/>
            <a:ext cx="8676640" cy="5593080"/>
          </a:xfrm>
          <a:prstGeom prst="rect">
            <a:avLst/>
          </a:prstGeom>
        </p:spPr>
      </p:pic>
    </p:spTree>
    <p:extLst>
      <p:ext uri="{BB962C8B-B14F-4D97-AF65-F5344CB8AC3E}">
        <p14:creationId xmlns:p14="http://schemas.microsoft.com/office/powerpoint/2010/main" val="18168338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685800"/>
            <a:ext cx="8001000" cy="5632311"/>
          </a:xfrm>
          <a:prstGeom prst="rect">
            <a:avLst/>
          </a:prstGeom>
          <a:noFill/>
        </p:spPr>
        <p:txBody>
          <a:bodyPr wrap="square" rtlCol="0">
            <a:spAutoFit/>
          </a:bodyPr>
          <a:lstStyle/>
          <a:p>
            <a:r>
              <a:rPr lang="en-US" sz="2400" b="1" cap="small" dirty="0">
                <a:solidFill>
                  <a:prstClr val="black"/>
                </a:solidFill>
              </a:rPr>
              <a:t>              </a:t>
            </a:r>
            <a:r>
              <a:rPr lang="en-US" sz="1600" b="1" cap="small" dirty="0">
                <a:solidFill>
                  <a:prstClr val="black"/>
                </a:solidFill>
              </a:rPr>
              <a:t>President Johnson:</a:t>
            </a:r>
            <a:r>
              <a:rPr lang="en-US" sz="1600" dirty="0">
                <a:solidFill>
                  <a:prstClr val="black"/>
                </a:solidFill>
              </a:rPr>
              <a:t> [Anti-war protesters] said give the money to poverty, and not Vietnam. And I think that’s hurting poverty more than anything in the world, is that these Commies are parading . . . and these kids with long-hairs . . . saying, you know, that they want poverty </a:t>
            </a:r>
            <a:r>
              <a:rPr lang="en-US" sz="1600" dirty="0" smtClean="0">
                <a:solidFill>
                  <a:prstClr val="black"/>
                </a:solidFill>
              </a:rPr>
              <a:t>instead of Vietnam</a:t>
            </a:r>
            <a:r>
              <a:rPr lang="en-US" sz="1600" dirty="0">
                <a:solidFill>
                  <a:prstClr val="black"/>
                </a:solidFill>
              </a:rPr>
              <a:t>. And the Negroes. And I think that’s what people regard as the Great Society.</a:t>
            </a:r>
          </a:p>
          <a:p>
            <a:endParaRPr lang="en-US" sz="1600" dirty="0">
              <a:solidFill>
                <a:prstClr val="black"/>
              </a:solidFill>
            </a:endParaRPr>
          </a:p>
          <a:p>
            <a:r>
              <a:rPr lang="en-US" sz="1600" dirty="0">
                <a:solidFill>
                  <a:prstClr val="black"/>
                </a:solidFill>
              </a:rPr>
              <a:t>[</a:t>
            </a:r>
            <a:r>
              <a:rPr lang="en-US" sz="1600" i="1" dirty="0">
                <a:solidFill>
                  <a:prstClr val="black"/>
                </a:solidFill>
              </a:rPr>
              <a:t>Break</a:t>
            </a:r>
            <a:r>
              <a:rPr lang="en-US" sz="1600" dirty="0">
                <a:solidFill>
                  <a:prstClr val="black"/>
                </a:solidFill>
              </a:rPr>
              <a:t>.]</a:t>
            </a:r>
          </a:p>
          <a:p>
            <a:r>
              <a:rPr lang="en-US" sz="1600" b="1" cap="small" dirty="0">
                <a:solidFill>
                  <a:prstClr val="black"/>
                </a:solidFill>
              </a:rPr>
              <a:t>             </a:t>
            </a:r>
            <a:r>
              <a:rPr lang="en-US" sz="1600" b="1" cap="small" dirty="0" smtClean="0">
                <a:solidFill>
                  <a:prstClr val="black"/>
                </a:solidFill>
              </a:rPr>
              <a:t>	President </a:t>
            </a:r>
            <a:r>
              <a:rPr lang="en-US" sz="1600" b="1" cap="small" dirty="0">
                <a:solidFill>
                  <a:prstClr val="black"/>
                </a:solidFill>
              </a:rPr>
              <a:t>Johnson:</a:t>
            </a:r>
            <a:r>
              <a:rPr lang="en-US" sz="1600" dirty="0">
                <a:solidFill>
                  <a:prstClr val="black"/>
                </a:solidFill>
              </a:rPr>
              <a:t> But in my judgment, the bigger request I make for poverty, the more danger it is being killed</a:t>
            </a:r>
            <a:r>
              <a:rPr lang="en-US" sz="1600" dirty="0" smtClean="0">
                <a:solidFill>
                  <a:prstClr val="black"/>
                </a:solidFill>
              </a:rPr>
              <a:t>.</a:t>
            </a:r>
          </a:p>
          <a:p>
            <a:r>
              <a:rPr lang="en-US" sz="1600" dirty="0" smtClean="0">
                <a:solidFill>
                  <a:prstClr val="black"/>
                </a:solidFill>
              </a:rPr>
              <a:t>	I </a:t>
            </a:r>
            <a:r>
              <a:rPr lang="en-US" sz="1600" dirty="0">
                <a:solidFill>
                  <a:prstClr val="black"/>
                </a:solidFill>
              </a:rPr>
              <a:t>don’t think they’re [Congress] just going to cut it; I think the same thing about [foreign] aid. I think if I ask for 2 billion or 3 billion for poverty, when I got 3 billion for jobs, and 24 billion [dollars] in other fields, I think they’d say, “Good God, it goes up: every time you get somebody a job, it costs you more.”</a:t>
            </a:r>
          </a:p>
          <a:p>
            <a:r>
              <a:rPr lang="en-US" sz="1600" dirty="0">
                <a:solidFill>
                  <a:prstClr val="black"/>
                </a:solidFill>
              </a:rPr>
              <a:t>	I think if we increase it a reasonable amount, that we have a </a:t>
            </a:r>
            <a:r>
              <a:rPr lang="en-US" sz="1600" i="1" dirty="0">
                <a:solidFill>
                  <a:prstClr val="black"/>
                </a:solidFill>
              </a:rPr>
              <a:t>much</a:t>
            </a:r>
            <a:r>
              <a:rPr lang="en-US" sz="1600" dirty="0">
                <a:solidFill>
                  <a:prstClr val="black"/>
                </a:solidFill>
              </a:rPr>
              <a:t> better chance of fighting and holding it [the administration request]. But I think that those boys over there [Shriver’s aides], who don’t know anything about legislative procedure, and these kids that give out these interviews—[Budget Director Charles] </a:t>
            </a:r>
            <a:r>
              <a:rPr lang="en-US" sz="1600" dirty="0" err="1">
                <a:solidFill>
                  <a:prstClr val="black"/>
                </a:solidFill>
              </a:rPr>
              <a:t>Schultze</a:t>
            </a:r>
            <a:r>
              <a:rPr lang="en-US" sz="1600" dirty="0">
                <a:solidFill>
                  <a:prstClr val="black"/>
                </a:solidFill>
              </a:rPr>
              <a:t> tells me that Shriver knows ‘</a:t>
            </a:r>
            <a:r>
              <a:rPr lang="en-US" sz="1600" dirty="0" err="1">
                <a:solidFill>
                  <a:prstClr val="black"/>
                </a:solidFill>
              </a:rPr>
              <a:t>em</a:t>
            </a:r>
            <a:r>
              <a:rPr lang="en-US" sz="1600" dirty="0">
                <a:solidFill>
                  <a:prstClr val="black"/>
                </a:solidFill>
              </a:rPr>
              <a:t>, but he doesn’t believe Shriver can control ‘</a:t>
            </a:r>
            <a:r>
              <a:rPr lang="en-US" sz="1600" dirty="0" err="1">
                <a:solidFill>
                  <a:prstClr val="black"/>
                </a:solidFill>
              </a:rPr>
              <a:t>em</a:t>
            </a:r>
            <a:r>
              <a:rPr lang="en-US" sz="1600" dirty="0">
                <a:solidFill>
                  <a:prstClr val="black"/>
                </a:solidFill>
              </a:rPr>
              <a:t> [his aides].</a:t>
            </a:r>
          </a:p>
          <a:p>
            <a:r>
              <a:rPr lang="en-US" sz="1600" dirty="0">
                <a:solidFill>
                  <a:prstClr val="black"/>
                </a:solidFill>
              </a:rPr>
              <a:t>	[Special Counsel] Harry [McPherson] tells me that he believes that other people in CAP [the Community Action Program] do this, and they override Shriver.</a:t>
            </a:r>
          </a:p>
          <a:p>
            <a:endParaRPr lang="en-US" sz="1600" dirty="0" smtClean="0">
              <a:solidFill>
                <a:prstClr val="black"/>
              </a:solidFill>
            </a:endParaRPr>
          </a:p>
          <a:p>
            <a:endParaRPr lang="en-US" sz="1600" dirty="0">
              <a:solidFill>
                <a:prstClr val="black"/>
              </a:solidFill>
            </a:endParaRPr>
          </a:p>
        </p:txBody>
      </p:sp>
      <p:pic>
        <p:nvPicPr>
          <p:cNvPr id="3" name="lbj-moyers-shrive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67600" y="5688313"/>
            <a:ext cx="609600" cy="609600"/>
          </a:xfrm>
          <a:prstGeom prst="rect">
            <a:avLst/>
          </a:prstGeom>
        </p:spPr>
      </p:pic>
    </p:spTree>
    <p:extLst>
      <p:ext uri="{BB962C8B-B14F-4D97-AF65-F5344CB8AC3E}">
        <p14:creationId xmlns:p14="http://schemas.microsoft.com/office/powerpoint/2010/main" val="15758515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361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17" y="609600"/>
            <a:ext cx="8969374"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35823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dp.PNG"/>
          <p:cNvPicPr>
            <a:picLocks noChangeAspect="1"/>
          </p:cNvPicPr>
          <p:nvPr/>
        </p:nvPicPr>
        <p:blipFill>
          <a:blip r:embed="rId3" cstate="print"/>
          <a:stretch>
            <a:fillRect/>
          </a:stretch>
        </p:blipFill>
        <p:spPr>
          <a:xfrm>
            <a:off x="102504" y="304800"/>
            <a:ext cx="8938991" cy="6248400"/>
          </a:xfrm>
          <a:prstGeom prst="rect">
            <a:avLst/>
          </a:prstGeom>
        </p:spPr>
      </p:pic>
    </p:spTree>
    <p:extLst>
      <p:ext uri="{BB962C8B-B14F-4D97-AF65-F5344CB8AC3E}">
        <p14:creationId xmlns:p14="http://schemas.microsoft.com/office/powerpoint/2010/main" val="8249897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ficit.PNG"/>
          <p:cNvPicPr>
            <a:picLocks noChangeAspect="1"/>
          </p:cNvPicPr>
          <p:nvPr/>
        </p:nvPicPr>
        <p:blipFill>
          <a:blip r:embed="rId3" cstate="print"/>
          <a:stretch>
            <a:fillRect/>
          </a:stretch>
        </p:blipFill>
        <p:spPr>
          <a:xfrm>
            <a:off x="910119" y="152400"/>
            <a:ext cx="7410950" cy="6477000"/>
          </a:xfrm>
          <a:prstGeom prst="rect">
            <a:avLst/>
          </a:prstGeom>
        </p:spPr>
      </p:pic>
    </p:spTree>
    <p:extLst>
      <p:ext uri="{BB962C8B-B14F-4D97-AF65-F5344CB8AC3E}">
        <p14:creationId xmlns:p14="http://schemas.microsoft.com/office/powerpoint/2010/main" val="36549189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ficit%gnp.PNG"/>
          <p:cNvPicPr>
            <a:picLocks noChangeAspect="1"/>
          </p:cNvPicPr>
          <p:nvPr/>
        </p:nvPicPr>
        <p:blipFill>
          <a:blip r:embed="rId3" cstate="print"/>
          <a:stretch>
            <a:fillRect/>
          </a:stretch>
        </p:blipFill>
        <p:spPr>
          <a:xfrm>
            <a:off x="685800" y="228600"/>
            <a:ext cx="7620000" cy="6400800"/>
          </a:xfrm>
          <a:prstGeom prst="rect">
            <a:avLst/>
          </a:prstGeom>
        </p:spPr>
      </p:pic>
    </p:spTree>
    <p:extLst>
      <p:ext uri="{BB962C8B-B14F-4D97-AF65-F5344CB8AC3E}">
        <p14:creationId xmlns:p14="http://schemas.microsoft.com/office/powerpoint/2010/main" val="14231417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flation.PNG"/>
          <p:cNvPicPr>
            <a:picLocks noChangeAspect="1"/>
          </p:cNvPicPr>
          <p:nvPr/>
        </p:nvPicPr>
        <p:blipFill>
          <a:blip r:embed="rId3" cstate="print"/>
          <a:stretch>
            <a:fillRect/>
          </a:stretch>
        </p:blipFill>
        <p:spPr>
          <a:xfrm>
            <a:off x="37590" y="228600"/>
            <a:ext cx="9068820" cy="6400800"/>
          </a:xfrm>
          <a:prstGeom prst="rect">
            <a:avLst/>
          </a:prstGeom>
        </p:spPr>
      </p:pic>
    </p:spTree>
    <p:extLst>
      <p:ext uri="{BB962C8B-B14F-4D97-AF65-F5344CB8AC3E}">
        <p14:creationId xmlns:p14="http://schemas.microsoft.com/office/powerpoint/2010/main" val="3318271073"/>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5005</TotalTime>
  <Words>189</Words>
  <Application>Microsoft Office PowerPoint</Application>
  <PresentationFormat>On-screen Show (4:3)</PresentationFormat>
  <Paragraphs>87</Paragraphs>
  <Slides>41</Slides>
  <Notes>33</Notes>
  <HiddenSlides>0</HiddenSlides>
  <MMClips>4</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41</vt:i4>
      </vt:variant>
    </vt:vector>
  </HeadingPairs>
  <TitlesOfParts>
    <vt:vector size="47" baseType="lpstr">
      <vt:lpstr>Arial</vt:lpstr>
      <vt:lpstr>Calibri</vt:lpstr>
      <vt:lpstr>2_Office Theme</vt:lpstr>
      <vt:lpstr>3_Office Theme</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dc:creator>
  <cp:lastModifiedBy>KC Johnson</cp:lastModifiedBy>
  <cp:revision>23</cp:revision>
  <dcterms:created xsi:type="dcterms:W3CDTF">2012-10-05T22:15:38Z</dcterms:created>
  <dcterms:modified xsi:type="dcterms:W3CDTF">2014-10-05T14:23:11Z</dcterms:modified>
</cp:coreProperties>
</file>