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91" r:id="rId2"/>
    <p:sldId id="296" r:id="rId3"/>
    <p:sldId id="257" r:id="rId4"/>
    <p:sldId id="258" r:id="rId5"/>
    <p:sldId id="267" r:id="rId6"/>
    <p:sldId id="304" r:id="rId7"/>
    <p:sldId id="303" r:id="rId8"/>
    <p:sldId id="307" r:id="rId9"/>
    <p:sldId id="308" r:id="rId10"/>
    <p:sldId id="282" r:id="rId11"/>
    <p:sldId id="281" r:id="rId12"/>
    <p:sldId id="266" r:id="rId13"/>
    <p:sldId id="284" r:id="rId14"/>
    <p:sldId id="268" r:id="rId15"/>
    <p:sldId id="269" r:id="rId16"/>
    <p:sldId id="312" r:id="rId17"/>
    <p:sldId id="270" r:id="rId18"/>
    <p:sldId id="283" r:id="rId19"/>
    <p:sldId id="297" r:id="rId20"/>
    <p:sldId id="271" r:id="rId21"/>
    <p:sldId id="274" r:id="rId22"/>
    <p:sldId id="275" r:id="rId23"/>
    <p:sldId id="276" r:id="rId24"/>
    <p:sldId id="272" r:id="rId25"/>
    <p:sldId id="314" r:id="rId26"/>
    <p:sldId id="273" r:id="rId27"/>
    <p:sldId id="277" r:id="rId28"/>
    <p:sldId id="278" r:id="rId29"/>
    <p:sldId id="264" r:id="rId30"/>
    <p:sldId id="289" r:id="rId31"/>
    <p:sldId id="309" r:id="rId32"/>
    <p:sldId id="302" r:id="rId33"/>
    <p:sldId id="310" r:id="rId34"/>
    <p:sldId id="300" r:id="rId35"/>
    <p:sldId id="299" r:id="rId36"/>
    <p:sldId id="311" r:id="rId37"/>
    <p:sldId id="301" r:id="rId38"/>
    <p:sldId id="261" r:id="rId39"/>
    <p:sldId id="298" r:id="rId40"/>
    <p:sldId id="315" r:id="rId41"/>
    <p:sldId id="279" r:id="rId42"/>
    <p:sldId id="305" r:id="rId43"/>
    <p:sldId id="306" r:id="rId44"/>
    <p:sldId id="26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22A5F-B537-48A1-AD4A-01F33433E8B2}" type="datetimeFigureOut">
              <a:rPr lang="en-US" smtClean="0"/>
              <a:pPr/>
              <a:t>09-Oct-14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E2C29-F266-43F0-AD96-75D016C86A07}" type="slidenum">
              <a:rPr lang="en-US" smtClean="0"/>
              <a:pPr/>
              <a:t>‹#›</a:t>
            </a:fld>
            <a:endParaRPr lang="en-US"/>
          </a:p>
        </p:txBody>
      </p:sp>
    </p:spTree>
    <p:extLst>
      <p:ext uri="{BB962C8B-B14F-4D97-AF65-F5344CB8AC3E}">
        <p14:creationId xmlns:p14="http://schemas.microsoft.com/office/powerpoint/2010/main" val="2571875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9744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3</a:t>
            </a:fld>
            <a:endParaRPr lang="en-US"/>
          </a:p>
        </p:txBody>
      </p:sp>
    </p:spTree>
    <p:extLst>
      <p:ext uri="{BB962C8B-B14F-4D97-AF65-F5344CB8AC3E}">
        <p14:creationId xmlns:p14="http://schemas.microsoft.com/office/powerpoint/2010/main" val="2588184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4</a:t>
            </a:fld>
            <a:endParaRPr lang="en-US"/>
          </a:p>
        </p:txBody>
      </p:sp>
    </p:spTree>
    <p:extLst>
      <p:ext uri="{BB962C8B-B14F-4D97-AF65-F5344CB8AC3E}">
        <p14:creationId xmlns:p14="http://schemas.microsoft.com/office/powerpoint/2010/main" val="3749195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5</a:t>
            </a:fld>
            <a:endParaRPr lang="en-US"/>
          </a:p>
        </p:txBody>
      </p:sp>
    </p:spTree>
    <p:extLst>
      <p:ext uri="{BB962C8B-B14F-4D97-AF65-F5344CB8AC3E}">
        <p14:creationId xmlns:p14="http://schemas.microsoft.com/office/powerpoint/2010/main" val="2206683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25090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10</a:t>
            </a:fld>
            <a:endParaRPr lang="en-US"/>
          </a:p>
        </p:txBody>
      </p:sp>
    </p:spTree>
    <p:extLst>
      <p:ext uri="{BB962C8B-B14F-4D97-AF65-F5344CB8AC3E}">
        <p14:creationId xmlns:p14="http://schemas.microsoft.com/office/powerpoint/2010/main" val="2038852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11</a:t>
            </a:fld>
            <a:endParaRPr lang="en-US"/>
          </a:p>
        </p:txBody>
      </p:sp>
    </p:spTree>
    <p:extLst>
      <p:ext uri="{BB962C8B-B14F-4D97-AF65-F5344CB8AC3E}">
        <p14:creationId xmlns:p14="http://schemas.microsoft.com/office/powerpoint/2010/main" val="2572363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12</a:t>
            </a:fld>
            <a:endParaRPr lang="en-US"/>
          </a:p>
        </p:txBody>
      </p:sp>
    </p:spTree>
    <p:extLst>
      <p:ext uri="{BB962C8B-B14F-4D97-AF65-F5344CB8AC3E}">
        <p14:creationId xmlns:p14="http://schemas.microsoft.com/office/powerpoint/2010/main" val="924476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13</a:t>
            </a:fld>
            <a:endParaRPr lang="en-US"/>
          </a:p>
        </p:txBody>
      </p:sp>
    </p:spTree>
    <p:extLst>
      <p:ext uri="{BB962C8B-B14F-4D97-AF65-F5344CB8AC3E}">
        <p14:creationId xmlns:p14="http://schemas.microsoft.com/office/powerpoint/2010/main" val="1984281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14</a:t>
            </a:fld>
            <a:endParaRPr lang="en-US"/>
          </a:p>
        </p:txBody>
      </p:sp>
    </p:spTree>
    <p:extLst>
      <p:ext uri="{BB962C8B-B14F-4D97-AF65-F5344CB8AC3E}">
        <p14:creationId xmlns:p14="http://schemas.microsoft.com/office/powerpoint/2010/main" val="1858430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15</a:t>
            </a:fld>
            <a:endParaRPr lang="en-US"/>
          </a:p>
        </p:txBody>
      </p:sp>
    </p:spTree>
    <p:extLst>
      <p:ext uri="{BB962C8B-B14F-4D97-AF65-F5344CB8AC3E}">
        <p14:creationId xmlns:p14="http://schemas.microsoft.com/office/powerpoint/2010/main" val="2214116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17</a:t>
            </a:fld>
            <a:endParaRPr lang="en-US"/>
          </a:p>
        </p:txBody>
      </p:sp>
    </p:spTree>
    <p:extLst>
      <p:ext uri="{BB962C8B-B14F-4D97-AF65-F5344CB8AC3E}">
        <p14:creationId xmlns:p14="http://schemas.microsoft.com/office/powerpoint/2010/main" val="186681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18</a:t>
            </a:fld>
            <a:endParaRPr lang="en-US"/>
          </a:p>
        </p:txBody>
      </p:sp>
    </p:spTree>
    <p:extLst>
      <p:ext uri="{BB962C8B-B14F-4D97-AF65-F5344CB8AC3E}">
        <p14:creationId xmlns:p14="http://schemas.microsoft.com/office/powerpoint/2010/main" val="483156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20</a:t>
            </a:fld>
            <a:endParaRPr lang="en-US"/>
          </a:p>
        </p:txBody>
      </p:sp>
    </p:spTree>
    <p:extLst>
      <p:ext uri="{BB962C8B-B14F-4D97-AF65-F5344CB8AC3E}">
        <p14:creationId xmlns:p14="http://schemas.microsoft.com/office/powerpoint/2010/main" val="270770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21</a:t>
            </a:fld>
            <a:endParaRPr lang="en-US"/>
          </a:p>
        </p:txBody>
      </p:sp>
    </p:spTree>
    <p:extLst>
      <p:ext uri="{BB962C8B-B14F-4D97-AF65-F5344CB8AC3E}">
        <p14:creationId xmlns:p14="http://schemas.microsoft.com/office/powerpoint/2010/main" val="2017448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22</a:t>
            </a:fld>
            <a:endParaRPr lang="en-US"/>
          </a:p>
        </p:txBody>
      </p:sp>
    </p:spTree>
    <p:extLst>
      <p:ext uri="{BB962C8B-B14F-4D97-AF65-F5344CB8AC3E}">
        <p14:creationId xmlns:p14="http://schemas.microsoft.com/office/powerpoint/2010/main" val="760345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23</a:t>
            </a:fld>
            <a:endParaRPr lang="en-US"/>
          </a:p>
        </p:txBody>
      </p:sp>
    </p:spTree>
    <p:extLst>
      <p:ext uri="{BB962C8B-B14F-4D97-AF65-F5344CB8AC3E}">
        <p14:creationId xmlns:p14="http://schemas.microsoft.com/office/powerpoint/2010/main" val="2212787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24</a:t>
            </a:fld>
            <a:endParaRPr lang="en-US"/>
          </a:p>
        </p:txBody>
      </p:sp>
    </p:spTree>
    <p:extLst>
      <p:ext uri="{BB962C8B-B14F-4D97-AF65-F5344CB8AC3E}">
        <p14:creationId xmlns:p14="http://schemas.microsoft.com/office/powerpoint/2010/main" val="3335184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26</a:t>
            </a:fld>
            <a:endParaRPr lang="en-US"/>
          </a:p>
        </p:txBody>
      </p:sp>
    </p:spTree>
    <p:extLst>
      <p:ext uri="{BB962C8B-B14F-4D97-AF65-F5344CB8AC3E}">
        <p14:creationId xmlns:p14="http://schemas.microsoft.com/office/powerpoint/2010/main" val="2722021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27</a:t>
            </a:fld>
            <a:endParaRPr lang="en-US"/>
          </a:p>
        </p:txBody>
      </p:sp>
    </p:spTree>
    <p:extLst>
      <p:ext uri="{BB962C8B-B14F-4D97-AF65-F5344CB8AC3E}">
        <p14:creationId xmlns:p14="http://schemas.microsoft.com/office/powerpoint/2010/main" val="4114491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28</a:t>
            </a:fld>
            <a:endParaRPr lang="en-US"/>
          </a:p>
        </p:txBody>
      </p:sp>
    </p:spTree>
    <p:extLst>
      <p:ext uri="{BB962C8B-B14F-4D97-AF65-F5344CB8AC3E}">
        <p14:creationId xmlns:p14="http://schemas.microsoft.com/office/powerpoint/2010/main" val="3265591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29</a:t>
            </a:fld>
            <a:endParaRPr lang="en-US"/>
          </a:p>
        </p:txBody>
      </p:sp>
    </p:spTree>
    <p:extLst>
      <p:ext uri="{BB962C8B-B14F-4D97-AF65-F5344CB8AC3E}">
        <p14:creationId xmlns:p14="http://schemas.microsoft.com/office/powerpoint/2010/main" val="3343875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30</a:t>
            </a:fld>
            <a:endParaRPr lang="en-US"/>
          </a:p>
        </p:txBody>
      </p:sp>
    </p:spTree>
    <p:extLst>
      <p:ext uri="{BB962C8B-B14F-4D97-AF65-F5344CB8AC3E}">
        <p14:creationId xmlns:p14="http://schemas.microsoft.com/office/powerpoint/2010/main" val="556984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182639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193660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38</a:t>
            </a:fld>
            <a:endParaRPr lang="en-US"/>
          </a:p>
        </p:txBody>
      </p:sp>
    </p:spTree>
    <p:extLst>
      <p:ext uri="{BB962C8B-B14F-4D97-AF65-F5344CB8AC3E}">
        <p14:creationId xmlns:p14="http://schemas.microsoft.com/office/powerpoint/2010/main" val="232049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41</a:t>
            </a:fld>
            <a:endParaRPr lang="en-US"/>
          </a:p>
        </p:txBody>
      </p:sp>
    </p:spTree>
    <p:extLst>
      <p:ext uri="{BB962C8B-B14F-4D97-AF65-F5344CB8AC3E}">
        <p14:creationId xmlns:p14="http://schemas.microsoft.com/office/powerpoint/2010/main" val="1248802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FFE2C29-F266-43F0-AD96-75D016C86A07}" type="slidenum">
              <a:rPr lang="en-US" smtClean="0"/>
              <a:pPr/>
              <a:t>44</a:t>
            </a:fld>
            <a:endParaRPr lang="en-US"/>
          </a:p>
        </p:txBody>
      </p:sp>
    </p:spTree>
    <p:extLst>
      <p:ext uri="{BB962C8B-B14F-4D97-AF65-F5344CB8AC3E}">
        <p14:creationId xmlns:p14="http://schemas.microsoft.com/office/powerpoint/2010/main" val="1338050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895D0B-1EC0-4DDB-A721-3CB5099AA2AB}" type="datetimeFigureOut">
              <a:rPr lang="en-US" smtClean="0"/>
              <a:pPr/>
              <a:t>09-Oct-14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95D0B-1EC0-4DDB-A721-3CB5099AA2AB}" type="datetimeFigureOut">
              <a:rPr lang="en-US" smtClean="0"/>
              <a:pPr/>
              <a:t>09-Oct-14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895D0B-1EC0-4DDB-A721-3CB5099AA2AB}" type="datetimeFigureOut">
              <a:rPr lang="en-US" smtClean="0"/>
              <a:pPr/>
              <a:t>09-Oct-14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895D0B-1EC0-4DDB-A721-3CB5099AA2AB}" type="datetimeFigureOut">
              <a:rPr lang="en-US" smtClean="0"/>
              <a:pPr/>
              <a:t>09-Oct-14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895D0B-1EC0-4DDB-A721-3CB5099AA2AB}" type="datetimeFigureOut">
              <a:rPr lang="en-US" smtClean="0"/>
              <a:pPr/>
              <a:t>09-Oct-14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895D0B-1EC0-4DDB-A721-3CB5099AA2AB}" type="datetimeFigureOut">
              <a:rPr lang="en-US" smtClean="0"/>
              <a:pPr/>
              <a:t>09-Oct-14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95D0B-1EC0-4DDB-A721-3CB5099AA2AB}" type="datetimeFigureOut">
              <a:rPr lang="en-US" smtClean="0"/>
              <a:pPr/>
              <a:t>09-Oct-14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895D0B-1EC0-4DDB-A721-3CB5099AA2AB}" type="datetimeFigureOut">
              <a:rPr lang="en-US" smtClean="0"/>
              <a:pPr/>
              <a:t>09-Oct-14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895D0B-1EC0-4DDB-A721-3CB5099AA2AB}" type="datetimeFigureOut">
              <a:rPr lang="en-US" smtClean="0"/>
              <a:pPr/>
              <a:t>09-Oct-14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95D0B-1EC0-4DDB-A721-3CB5099AA2AB}" type="datetimeFigureOut">
              <a:rPr lang="en-US" smtClean="0"/>
              <a:pPr/>
              <a:t>09-Oct-14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95D0B-1EC0-4DDB-A721-3CB5099AA2AB}" type="datetimeFigureOut">
              <a:rPr lang="en-US" smtClean="0"/>
              <a:pPr/>
              <a:t>09-Oct-14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7B2E11-6452-4046-9AC9-1D7D91E015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95D0B-1EC0-4DDB-A721-3CB5099AA2AB}" type="datetimeFigureOut">
              <a:rPr lang="en-US" smtClean="0"/>
              <a:pPr/>
              <a:t>09-Oct-14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7B2E11-6452-4046-9AC9-1D7D91E015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1.png"/><Relationship Id="rId4"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1.png"/><Relationship Id="rId4"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7" y="609600"/>
            <a:ext cx="8969374"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73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wenstein.jpg"/>
          <p:cNvPicPr>
            <a:picLocks noChangeAspect="1"/>
          </p:cNvPicPr>
          <p:nvPr/>
        </p:nvPicPr>
        <p:blipFill>
          <a:blip r:embed="rId3" cstate="print"/>
          <a:stretch>
            <a:fillRect/>
          </a:stretch>
        </p:blipFill>
        <p:spPr>
          <a:xfrm>
            <a:off x="2314575" y="600075"/>
            <a:ext cx="4514850" cy="5657850"/>
          </a:xfrm>
          <a:prstGeom prst="rect">
            <a:avLst/>
          </a:prstGeom>
        </p:spPr>
      </p:pic>
    </p:spTree>
    <p:extLst>
      <p:ext uri="{BB962C8B-B14F-4D97-AF65-F5344CB8AC3E}">
        <p14:creationId xmlns:p14="http://schemas.microsoft.com/office/powerpoint/2010/main" val="4087288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fkharlem.jpg"/>
          <p:cNvPicPr>
            <a:picLocks noChangeAspect="1"/>
          </p:cNvPicPr>
          <p:nvPr/>
        </p:nvPicPr>
        <p:blipFill>
          <a:blip r:embed="rId3" cstate="print"/>
          <a:stretch>
            <a:fillRect/>
          </a:stretch>
        </p:blipFill>
        <p:spPr>
          <a:xfrm>
            <a:off x="747712" y="276225"/>
            <a:ext cx="7648575" cy="6305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 chavez.jpg"/>
          <p:cNvPicPr>
            <a:picLocks noChangeAspect="1"/>
          </p:cNvPicPr>
          <p:nvPr/>
        </p:nvPicPr>
        <p:blipFill>
          <a:blip r:embed="rId3" cstate="print"/>
          <a:stretch>
            <a:fillRect/>
          </a:stretch>
        </p:blipFill>
        <p:spPr>
          <a:xfrm>
            <a:off x="753533" y="381000"/>
            <a:ext cx="7543800" cy="6172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jpg"/>
          <p:cNvPicPr>
            <a:picLocks noChangeAspect="1"/>
          </p:cNvPicPr>
          <p:nvPr/>
        </p:nvPicPr>
        <p:blipFill>
          <a:blip r:embed="rId3" cstate="print"/>
          <a:stretch>
            <a:fillRect/>
          </a:stretch>
        </p:blipFill>
        <p:spPr>
          <a:xfrm>
            <a:off x="231493" y="0"/>
            <a:ext cx="8681013"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5429250" cy="694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77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6" y="137159"/>
            <a:ext cx="9122834" cy="6568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7774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graphics-cu-clean4gene.jpg"/>
          <p:cNvPicPr>
            <a:picLocks noChangeAspect="1"/>
          </p:cNvPicPr>
          <p:nvPr/>
        </p:nvPicPr>
        <p:blipFill>
          <a:blip r:embed="rId3" cstate="print"/>
          <a:stretch>
            <a:fillRect/>
          </a:stretch>
        </p:blipFill>
        <p:spPr>
          <a:xfrm>
            <a:off x="1266743" y="990600"/>
            <a:ext cx="6952435" cy="4648200"/>
          </a:xfrm>
          <a:prstGeom prst="rect">
            <a:avLst/>
          </a:prstGeom>
        </p:spPr>
      </p:pic>
    </p:spTree>
    <p:extLst>
      <p:ext uri="{BB962C8B-B14F-4D97-AF65-F5344CB8AC3E}">
        <p14:creationId xmlns:p14="http://schemas.microsoft.com/office/powerpoint/2010/main" val="361878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70" y="303630"/>
            <a:ext cx="8380430" cy="624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2476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ley.jpg"/>
          <p:cNvPicPr>
            <a:picLocks noChangeAspect="1"/>
          </p:cNvPicPr>
          <p:nvPr/>
        </p:nvPicPr>
        <p:blipFill>
          <a:blip r:embed="rId3" cstate="print"/>
          <a:stretch>
            <a:fillRect/>
          </a:stretch>
        </p:blipFill>
        <p:spPr>
          <a:xfrm>
            <a:off x="-26277" y="228600"/>
            <a:ext cx="9426466" cy="6248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
            <a:ext cx="7315200" cy="6924973"/>
          </a:xfrm>
          <a:prstGeom prst="rect">
            <a:avLst/>
          </a:prstGeom>
          <a:noFill/>
        </p:spPr>
        <p:txBody>
          <a:bodyPr wrap="square" rtlCol="0">
            <a:spAutoFit/>
          </a:bodyPr>
          <a:lstStyle/>
          <a:p>
            <a:r>
              <a:rPr lang="en-US" sz="2000" b="1" cap="small" dirty="0" smtClean="0"/>
              <a:t>           </a:t>
            </a:r>
            <a:r>
              <a:rPr lang="en-US" sz="2000" b="1" cap="small" dirty="0"/>
              <a:t> </a:t>
            </a:r>
            <a:r>
              <a:rPr lang="en-US" sz="2000" b="1" cap="small" dirty="0" smtClean="0"/>
              <a:t>	</a:t>
            </a:r>
            <a:r>
              <a:rPr lang="en-US" sz="1400" b="1" cap="small" dirty="0"/>
              <a:t>President Johnson:</a:t>
            </a:r>
            <a:r>
              <a:rPr lang="en-US" sz="1400" dirty="0"/>
              <a:t> This Charleston, West Virginia paper [the </a:t>
            </a:r>
            <a:r>
              <a:rPr lang="en-US" sz="1400" i="1" dirty="0"/>
              <a:t>Daily Mail</a:t>
            </a:r>
            <a:r>
              <a:rPr lang="en-US" sz="1400" dirty="0"/>
              <a:t>] took a poll of all the delegates [to the Democratic National Convention], and it ran about 1400 for me and Humphrey, and about 49 for McCarthy, and about 39 for Bobby.</a:t>
            </a:r>
          </a:p>
          <a:p>
            <a:r>
              <a:rPr lang="en-US" sz="1400" dirty="0"/>
              <a:t>            </a:t>
            </a:r>
            <a:r>
              <a:rPr lang="en-US" sz="1400" dirty="0" smtClean="0"/>
              <a:t>	The </a:t>
            </a:r>
            <a:r>
              <a:rPr lang="en-US" sz="1400" dirty="0"/>
              <a:t>39 stragglers—all of you damn fellows [delegation chairs] will put on a son of a bitch, and when you’ve got 50 states and you only got 39 sons of bitches, that’s a pretty good average. We’ve got more than one bastard on our delegation, from Texas. [</a:t>
            </a:r>
            <a:r>
              <a:rPr lang="en-US" sz="1400" i="1" dirty="0"/>
              <a:t>Daley chuckles</a:t>
            </a:r>
            <a:r>
              <a:rPr lang="en-US" sz="1400" dirty="0"/>
              <a:t>.] But . . . I thought the poll came out pretty good.</a:t>
            </a:r>
          </a:p>
          <a:p>
            <a:r>
              <a:rPr lang="en-US" sz="1400" dirty="0"/>
              <a:t>            </a:t>
            </a:r>
            <a:r>
              <a:rPr lang="en-US" sz="1400" dirty="0" smtClean="0"/>
              <a:t>	But </a:t>
            </a:r>
            <a:r>
              <a:rPr lang="en-US" sz="1400" dirty="0"/>
              <a:t>he [Kennedy] has got a few peaceniks up here in New York, and he’s got [historian Arthur] Schlesinger up at Harvard, and he has decided that it’s up to him to reclaim the Democratic Party.</a:t>
            </a:r>
          </a:p>
          <a:p>
            <a:r>
              <a:rPr lang="en-US" sz="1400" dirty="0"/>
              <a:t>             </a:t>
            </a:r>
            <a:r>
              <a:rPr lang="en-US" sz="1400" dirty="0" smtClean="0"/>
              <a:t>	Now</a:t>
            </a:r>
            <a:r>
              <a:rPr lang="en-US" sz="1400" dirty="0"/>
              <a:t>, I’ll just tell you what will happen now: it just—beginning with me, and Hubert Humphrey, and [Texas governor] John </a:t>
            </a:r>
            <a:r>
              <a:rPr lang="en-US" sz="1400" dirty="0" err="1"/>
              <a:t>Connally</a:t>
            </a:r>
            <a:r>
              <a:rPr lang="en-US" sz="1400" dirty="0"/>
              <a:t>, and the rest of ‘</a:t>
            </a:r>
            <a:r>
              <a:rPr lang="en-US" sz="1400" dirty="0" err="1"/>
              <a:t>em</a:t>
            </a:r>
            <a:r>
              <a:rPr lang="en-US" sz="1400" dirty="0"/>
              <a:t>—if you ever thought that they had a goddamn revolution in the party, you never would see . . . These just have been little kindergarten, play Indians until this one came along.</a:t>
            </a:r>
          </a:p>
          <a:p>
            <a:r>
              <a:rPr lang="en-US" sz="1400" b="1" cap="small" dirty="0" smtClean="0"/>
              <a:t>	Richard </a:t>
            </a:r>
            <a:r>
              <a:rPr lang="en-US" sz="1400" b="1" cap="small" dirty="0"/>
              <a:t>Daley:</a:t>
            </a:r>
            <a:r>
              <a:rPr lang="en-US" sz="1400" dirty="0"/>
              <a:t> The only thing—you know, you never make any suggestions to the President. You never—</a:t>
            </a:r>
          </a:p>
          <a:p>
            <a:r>
              <a:rPr lang="en-US" sz="1400" b="1" cap="small" dirty="0"/>
              <a:t>         </a:t>
            </a:r>
            <a:r>
              <a:rPr lang="en-US" sz="1400" b="1" cap="small" dirty="0" smtClean="0"/>
              <a:t>	President </a:t>
            </a:r>
            <a:r>
              <a:rPr lang="en-US" sz="1400" b="1" cap="small" dirty="0"/>
              <a:t>Johnson:</a:t>
            </a:r>
            <a:r>
              <a:rPr lang="en-US" sz="1400" dirty="0"/>
              <a:t> </a:t>
            </a:r>
            <a:r>
              <a:rPr lang="en-US" sz="1400" dirty="0" smtClean="0"/>
              <a:t>Hm.</a:t>
            </a:r>
          </a:p>
          <a:p>
            <a:r>
              <a:rPr lang="en-US" sz="1400" b="1" cap="small" dirty="0"/>
              <a:t>	</a:t>
            </a:r>
            <a:r>
              <a:rPr lang="en-US" sz="1400" b="1" cap="small" dirty="0" smtClean="0"/>
              <a:t>Daley</a:t>
            </a:r>
            <a:r>
              <a:rPr lang="en-US" sz="1400" b="1" cap="small" dirty="0"/>
              <a:t>:</a:t>
            </a:r>
            <a:r>
              <a:rPr lang="en-US" sz="1400" dirty="0"/>
              <a:t> The only thing I would say to you, as a friend: don’t let them get you too excited on this—</a:t>
            </a:r>
          </a:p>
          <a:p>
            <a:r>
              <a:rPr lang="en-US" sz="1400" b="1" cap="small" dirty="0" smtClean="0"/>
              <a:t>          	President </a:t>
            </a:r>
            <a:r>
              <a:rPr lang="en-US" sz="1400" b="1" cap="small" dirty="0"/>
              <a:t>Johnson:</a:t>
            </a:r>
            <a:r>
              <a:rPr lang="en-US" sz="1400" dirty="0"/>
              <a:t> They wouldn’t—they wouldn’t at all! But I just thought—</a:t>
            </a:r>
          </a:p>
          <a:p>
            <a:r>
              <a:rPr lang="en-US" sz="1400" b="1" cap="small" dirty="0" smtClean="0"/>
              <a:t>           	Daley</a:t>
            </a:r>
            <a:r>
              <a:rPr lang="en-US" sz="1400" b="1" cap="small" dirty="0"/>
              <a:t>:</a:t>
            </a:r>
            <a:r>
              <a:rPr lang="en-US" sz="1400" dirty="0"/>
              <a:t> I said to this fellow </a:t>
            </a:r>
            <a:r>
              <a:rPr lang="en-US" sz="1400" dirty="0" smtClean="0"/>
              <a:t>[RFK] in </a:t>
            </a:r>
            <a:r>
              <a:rPr lang="en-US" sz="1400" dirty="0"/>
              <a:t>a telephone conversation, I says, “Robert, as an older man, and with great respect for the former President, don’t you do anything rash until I get a chance to talk to you.”</a:t>
            </a:r>
          </a:p>
          <a:p>
            <a:r>
              <a:rPr lang="en-US" sz="1400" dirty="0" smtClean="0"/>
              <a:t>           	He </a:t>
            </a:r>
            <a:r>
              <a:rPr lang="en-US" sz="1400" dirty="0"/>
              <a:t>said, “Well, what do you mean by that?”</a:t>
            </a:r>
          </a:p>
          <a:p>
            <a:r>
              <a:rPr lang="en-US" sz="1400" dirty="0" smtClean="0"/>
              <a:t>           	I </a:t>
            </a:r>
            <a:r>
              <a:rPr lang="en-US" sz="1400" dirty="0"/>
              <a:t>said, “Exactly what I said. Don’t be a </a:t>
            </a:r>
            <a:r>
              <a:rPr lang="en-US" sz="1400" i="1" dirty="0"/>
              <a:t>goddamn fool</a:t>
            </a:r>
            <a:r>
              <a:rPr lang="en-US" sz="1400" dirty="0"/>
              <a:t>. Because,” I said, “there’s a lot of people around you that just want you to stick your neck out, and want to push you out, because of their feelings against someone else.”</a:t>
            </a:r>
          </a:p>
          <a:p>
            <a:r>
              <a:rPr lang="en-US" sz="1400" b="1" cap="small" dirty="0" smtClean="0"/>
              <a:t>          	President </a:t>
            </a:r>
            <a:r>
              <a:rPr lang="en-US" sz="1400" b="1" cap="small" dirty="0"/>
              <a:t>Johnson:</a:t>
            </a:r>
            <a:r>
              <a:rPr lang="en-US" sz="1400" dirty="0"/>
              <a:t> That’s right. How long ago was this?</a:t>
            </a:r>
          </a:p>
          <a:p>
            <a:r>
              <a:rPr lang="en-US" sz="1400" b="1" cap="small" dirty="0" smtClean="0"/>
              <a:t>          	Daley</a:t>
            </a:r>
            <a:r>
              <a:rPr lang="en-US" sz="1400" b="1" cap="small" dirty="0"/>
              <a:t>:</a:t>
            </a:r>
            <a:r>
              <a:rPr lang="en-US" sz="1400" dirty="0"/>
              <a:t> This was last week</a:t>
            </a:r>
            <a:r>
              <a:rPr lang="en-US" sz="1400" dirty="0" smtClean="0"/>
              <a:t>.</a:t>
            </a:r>
          </a:p>
          <a:p>
            <a:endParaRPr lang="en-US" sz="1400" dirty="0"/>
          </a:p>
          <a:p>
            <a:endParaRPr lang="en-US" dirty="0"/>
          </a:p>
        </p:txBody>
      </p:sp>
      <p:pic>
        <p:nvPicPr>
          <p:cNvPr id="3" name="daley68feb">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867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51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jpg"/>
          <p:cNvPicPr>
            <a:picLocks noChangeAspect="1"/>
          </p:cNvPicPr>
          <p:nvPr/>
        </p:nvPicPr>
        <p:blipFill>
          <a:blip r:embed="rId3" cstate="print"/>
          <a:stretch>
            <a:fillRect/>
          </a:stretch>
        </p:blipFill>
        <p:spPr>
          <a:xfrm>
            <a:off x="933051" y="39928"/>
            <a:ext cx="7067949" cy="68180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924800" cy="5786199"/>
          </a:xfrm>
          <a:prstGeom prst="rect">
            <a:avLst/>
          </a:prstGeom>
          <a:noFill/>
        </p:spPr>
        <p:txBody>
          <a:bodyPr wrap="square" rtlCol="0">
            <a:spAutoFit/>
          </a:bodyPr>
          <a:lstStyle/>
          <a:p>
            <a:r>
              <a:rPr lang="en-US" sz="2000" b="1" cap="small" dirty="0" smtClean="0"/>
              <a:t>           	</a:t>
            </a:r>
            <a:r>
              <a:rPr lang="en-US" sz="1400" b="1" cap="small" dirty="0" smtClean="0"/>
              <a:t>President </a:t>
            </a:r>
            <a:r>
              <a:rPr lang="en-US" sz="1400" b="1" cap="small" dirty="0"/>
              <a:t>Johnson:</a:t>
            </a:r>
            <a:r>
              <a:rPr lang="en-US" sz="1400" dirty="0"/>
              <a:t> The cold hard facts are we do not have control [in Vietnam], and [Eugene] McCarthy doesn’t, and Bobby doesn’t, and no one else does </a:t>
            </a:r>
            <a:r>
              <a:rPr lang="en-US" sz="1400" i="1" dirty="0"/>
              <a:t>at this stage</a:t>
            </a:r>
            <a:r>
              <a:rPr lang="en-US" sz="1400" dirty="0"/>
              <a:t>, unless and until they [the North Vietnamese] see that this second wave of theirs—we have their documents; we know what their plans are—is not successful.</a:t>
            </a:r>
          </a:p>
          <a:p>
            <a:r>
              <a:rPr lang="en-US" sz="1400" dirty="0" smtClean="0"/>
              <a:t>         	Now</a:t>
            </a:r>
            <a:r>
              <a:rPr lang="en-US" sz="1400" dirty="0"/>
              <a:t>, I can’t get out and promise that they’re not going to . . . There is no question but that their attitude is harder. They just do not want to talk. And I guess it’s like you [the UAW] are when you are negotiating, and you’ve got the upper hand, and they’ve got to come to you—they can’t pee a drop without you. I think that’s the position they’re [the North Vietnamese] in.</a:t>
            </a:r>
          </a:p>
          <a:p>
            <a:r>
              <a:rPr lang="en-US" sz="1400" dirty="0" smtClean="0"/>
              <a:t>        	They’re </a:t>
            </a:r>
            <a:r>
              <a:rPr lang="en-US" sz="1400" dirty="0"/>
              <a:t>being well-supported. They’re not hurting. We’re not destroying anything they’ve got. We’re not invading ‘</a:t>
            </a:r>
            <a:r>
              <a:rPr lang="en-US" sz="1400" dirty="0" err="1"/>
              <a:t>em</a:t>
            </a:r>
            <a:r>
              <a:rPr lang="en-US" sz="1400" dirty="0"/>
              <a:t>. We’re not trying to capture them, we’re not taking their cities, we’re not killing their civilians. When we hit a target in North Vietnam—we’re hitting damn few. Last year, we had 6½ months that we had a complete pause at both Hanoi and </a:t>
            </a:r>
            <a:r>
              <a:rPr lang="en-US" sz="1400" dirty="0" smtClean="0"/>
              <a:t>Haiphong.</a:t>
            </a:r>
          </a:p>
          <a:p>
            <a:r>
              <a:rPr lang="en-US" sz="1400" dirty="0"/>
              <a:t>	</a:t>
            </a:r>
            <a:r>
              <a:rPr lang="en-US" sz="1400" dirty="0" smtClean="0"/>
              <a:t>I </a:t>
            </a:r>
            <a:r>
              <a:rPr lang="en-US" sz="1400" dirty="0"/>
              <a:t>can’t stress </a:t>
            </a:r>
            <a:r>
              <a:rPr lang="en-US" sz="1400" i="1" dirty="0"/>
              <a:t>those</a:t>
            </a:r>
            <a:r>
              <a:rPr lang="en-US" sz="1400" dirty="0"/>
              <a:t> things. Because when I do, I get every hawk in the country who thinks I’m not doing enough. And they want me to take out Haiphong immediately—and when I do, I take out a Russian ship, and I got a lot more problems.</a:t>
            </a:r>
          </a:p>
          <a:p>
            <a:r>
              <a:rPr lang="en-US" sz="1400" dirty="0"/>
              <a:t>	Now, when you look at these plans, there’s not much [that] anybody’s got to do. They [McCarthy and Kennedy] say they don’t want withdrawal; they say they don’t want surrender. McCarthy said he wants negotiation. Well, </a:t>
            </a:r>
            <a:r>
              <a:rPr lang="en-US" sz="1400" dirty="0" err="1"/>
              <a:t>goddamnit</a:t>
            </a:r>
            <a:r>
              <a:rPr lang="en-US" sz="1400" dirty="0"/>
              <a:t>, we do, too!</a:t>
            </a:r>
          </a:p>
          <a:p>
            <a:r>
              <a:rPr lang="en-US" sz="1400" b="1" cap="small" dirty="0"/>
              <a:t>	Walter Reuther:</a:t>
            </a:r>
            <a:r>
              <a:rPr lang="en-US" sz="1400" dirty="0"/>
              <a:t> Surely.</a:t>
            </a:r>
          </a:p>
          <a:p>
            <a:r>
              <a:rPr lang="en-US" sz="1400" b="1" cap="small" dirty="0"/>
              <a:t>	President Johnson:</a:t>
            </a:r>
            <a:r>
              <a:rPr lang="en-US" sz="1400" dirty="0"/>
              <a:t> But we have the responsibility.</a:t>
            </a:r>
          </a:p>
          <a:p>
            <a:r>
              <a:rPr lang="en-US" sz="1400" dirty="0"/>
              <a:t>	Now, you’ve got to be responsible, too. And I know your [union] board will give you hell; and I get hell from all of my people all the time. But this is a period and a time—these boys can’t get this nomination. They’re not going to get it. We’re going to take these states, and they’re not going to come close to it. They’ll win some primaries, because I don’t have much time to make calls like this</a:t>
            </a:r>
            <a:r>
              <a:rPr lang="en-US" sz="1400" dirty="0" smtClean="0"/>
              <a:t>.</a:t>
            </a:r>
          </a:p>
          <a:p>
            <a:endParaRPr lang="en-US" sz="1400" dirty="0"/>
          </a:p>
          <a:p>
            <a:endParaRPr lang="en-US" sz="1400" dirty="0"/>
          </a:p>
        </p:txBody>
      </p:sp>
      <p:pic>
        <p:nvPicPr>
          <p:cNvPr id="3" name="lbj-reuther-cl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44192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34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jpg"/>
          <p:cNvPicPr>
            <a:picLocks noChangeAspect="1"/>
          </p:cNvPicPr>
          <p:nvPr/>
        </p:nvPicPr>
        <p:blipFill>
          <a:blip r:embed="rId3" cstate="print"/>
          <a:stretch>
            <a:fillRect/>
          </a:stretch>
        </p:blipFill>
        <p:spPr>
          <a:xfrm>
            <a:off x="302717" y="201463"/>
            <a:ext cx="8460283" cy="64931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fkandcrowd2.jpg"/>
          <p:cNvPicPr>
            <a:picLocks noChangeAspect="1"/>
          </p:cNvPicPr>
          <p:nvPr/>
        </p:nvPicPr>
        <p:blipFill>
          <a:blip r:embed="rId3" cstate="print"/>
          <a:stretch>
            <a:fillRect/>
          </a:stretch>
        </p:blipFill>
        <p:spPr>
          <a:xfrm>
            <a:off x="685800" y="228599"/>
            <a:ext cx="8139896" cy="61243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0"/>
            <a:ext cx="8987725" cy="6746511"/>
          </a:xfrm>
          <a:prstGeom prst="rect">
            <a:avLst/>
          </a:prstGeom>
        </p:spPr>
      </p:pic>
    </p:spTree>
    <p:extLst>
      <p:ext uri="{BB962C8B-B14F-4D97-AF65-F5344CB8AC3E}">
        <p14:creationId xmlns:p14="http://schemas.microsoft.com/office/powerpoint/2010/main" val="1714703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_kennedy_1968_screen_grab01.jpg"/>
          <p:cNvPicPr>
            <a:picLocks noChangeAspect="1"/>
          </p:cNvPicPr>
          <p:nvPr/>
        </p:nvPicPr>
        <p:blipFill>
          <a:blip r:embed="rId3" cstate="print"/>
          <a:stretch>
            <a:fillRect/>
          </a:stretch>
        </p:blipFill>
        <p:spPr>
          <a:xfrm>
            <a:off x="1560870" y="1066800"/>
            <a:ext cx="6122629" cy="4648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photo_02.jpg"/>
          <p:cNvPicPr>
            <a:picLocks noChangeAspect="1"/>
          </p:cNvPicPr>
          <p:nvPr/>
        </p:nvPicPr>
        <p:blipFill>
          <a:blip r:embed="rId3" cstate="print"/>
          <a:stretch>
            <a:fillRect/>
          </a:stretch>
        </p:blipFill>
        <p:spPr>
          <a:xfrm>
            <a:off x="535624" y="228600"/>
            <a:ext cx="8171198" cy="6324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1968DemocraticPresidentialPrimaries.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95" y="609600"/>
            <a:ext cx="9236361"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14800" y="304800"/>
            <a:ext cx="4267200" cy="369332"/>
          </a:xfrm>
          <a:prstGeom prst="rect">
            <a:avLst/>
          </a:prstGeom>
          <a:noFill/>
        </p:spPr>
        <p:txBody>
          <a:bodyPr wrap="square" rtlCol="0">
            <a:spAutoFit/>
          </a:bodyPr>
          <a:lstStyle/>
          <a:p>
            <a:r>
              <a:rPr lang="en-US" dirty="0" smtClean="0"/>
              <a:t>1968 Democratic Presidential Primaries</a:t>
            </a:r>
            <a:endParaRPr lang="en-US" dirty="0"/>
          </a:p>
        </p:txBody>
      </p:sp>
    </p:spTree>
    <p:extLst>
      <p:ext uri="{BB962C8B-B14F-4D97-AF65-F5344CB8AC3E}">
        <p14:creationId xmlns:p14="http://schemas.microsoft.com/office/powerpoint/2010/main" val="3334396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cago 1968-thumb.jpg"/>
          <p:cNvPicPr>
            <a:picLocks noChangeAspect="1"/>
          </p:cNvPicPr>
          <p:nvPr/>
        </p:nvPicPr>
        <p:blipFill>
          <a:blip r:embed="rId3" cstate="print"/>
          <a:stretch>
            <a:fillRect/>
          </a:stretch>
        </p:blipFill>
        <p:spPr>
          <a:xfrm>
            <a:off x="197981" y="381000"/>
            <a:ext cx="8978248" cy="5943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go2.jpg"/>
          <p:cNvPicPr>
            <a:picLocks noChangeAspect="1"/>
          </p:cNvPicPr>
          <p:nvPr/>
        </p:nvPicPr>
        <p:blipFill>
          <a:blip r:embed="rId3" cstate="print"/>
          <a:stretch>
            <a:fillRect/>
          </a:stretch>
        </p:blipFill>
        <p:spPr>
          <a:xfrm>
            <a:off x="272313" y="152400"/>
            <a:ext cx="8408275" cy="6705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go3.jpg"/>
          <p:cNvPicPr>
            <a:picLocks noChangeAspect="1"/>
          </p:cNvPicPr>
          <p:nvPr/>
        </p:nvPicPr>
        <p:blipFill>
          <a:blip r:embed="rId3" cstate="print"/>
          <a:stretch>
            <a:fillRect/>
          </a:stretch>
        </p:blipFill>
        <p:spPr>
          <a:xfrm>
            <a:off x="0" y="34290"/>
            <a:ext cx="9144000" cy="67894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go4.jpg"/>
          <p:cNvPicPr>
            <a:picLocks noChangeAspect="1"/>
          </p:cNvPicPr>
          <p:nvPr/>
        </p:nvPicPr>
        <p:blipFill>
          <a:blip r:embed="rId3" cstate="print"/>
          <a:stretch>
            <a:fillRect/>
          </a:stretch>
        </p:blipFill>
        <p:spPr>
          <a:xfrm>
            <a:off x="4428" y="0"/>
            <a:ext cx="9135144"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go68.jpg"/>
          <p:cNvPicPr>
            <a:picLocks noChangeAspect="1"/>
          </p:cNvPicPr>
          <p:nvPr/>
        </p:nvPicPr>
        <p:blipFill>
          <a:blip r:embed="rId3" cstate="print"/>
          <a:stretch>
            <a:fillRect/>
          </a:stretch>
        </p:blipFill>
        <p:spPr>
          <a:xfrm>
            <a:off x="239930" y="457200"/>
            <a:ext cx="8664140" cy="5943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bicof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773600"/>
            <a:ext cx="9448799" cy="5310800"/>
          </a:xfrm>
          <a:prstGeom prst="rect">
            <a:avLst/>
          </a:prstGeom>
        </p:spPr>
      </p:pic>
    </p:spTree>
    <p:extLst>
      <p:ext uri="{BB962C8B-B14F-4D97-AF65-F5344CB8AC3E}">
        <p14:creationId xmlns:p14="http://schemas.microsoft.com/office/powerpoint/2010/main" val="6122162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ley-at-1968-convention.jpg"/>
          <p:cNvPicPr>
            <a:picLocks noChangeAspect="1"/>
          </p:cNvPicPr>
          <p:nvPr/>
        </p:nvPicPr>
        <p:blipFill>
          <a:blip r:embed="rId3" cstate="print"/>
          <a:stretch>
            <a:fillRect/>
          </a:stretch>
        </p:blipFill>
        <p:spPr>
          <a:xfrm>
            <a:off x="2222145" y="228600"/>
            <a:ext cx="4817202" cy="6248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mbert_humphrey_1968_0901_edmund_m.jpg"/>
          <p:cNvPicPr>
            <a:picLocks noChangeAspect="1"/>
          </p:cNvPicPr>
          <p:nvPr/>
        </p:nvPicPr>
        <p:blipFill>
          <a:blip r:embed="rId3" cstate="print"/>
          <a:stretch>
            <a:fillRect/>
          </a:stretch>
        </p:blipFill>
        <p:spPr>
          <a:xfrm>
            <a:off x="810678" y="381000"/>
            <a:ext cx="7430904" cy="61722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hh.jpg"/>
          <p:cNvPicPr>
            <a:picLocks noChangeAspect="1"/>
          </p:cNvPicPr>
          <p:nvPr/>
        </p:nvPicPr>
        <p:blipFill>
          <a:blip r:embed="rId3" cstate="print"/>
          <a:stretch>
            <a:fillRect/>
          </a:stretch>
        </p:blipFill>
        <p:spPr>
          <a:xfrm>
            <a:off x="940999" y="533400"/>
            <a:ext cx="7463721" cy="5638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agnew.jpg"/>
          <p:cNvPicPr>
            <a:picLocks noChangeAspect="1"/>
          </p:cNvPicPr>
          <p:nvPr/>
        </p:nvPicPr>
        <p:blipFill>
          <a:blip r:embed="rId3" cstate="print"/>
          <a:stretch>
            <a:fillRect/>
          </a:stretch>
        </p:blipFill>
        <p:spPr>
          <a:xfrm>
            <a:off x="2247254" y="0"/>
            <a:ext cx="4649492"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6200"/>
            <a:ext cx="7924800" cy="6093976"/>
          </a:xfrm>
          <a:prstGeom prst="rect">
            <a:avLst/>
          </a:prstGeom>
          <a:noFill/>
        </p:spPr>
        <p:txBody>
          <a:bodyPr wrap="square" rtlCol="0">
            <a:spAutoFit/>
          </a:bodyPr>
          <a:lstStyle/>
          <a:p>
            <a:r>
              <a:rPr lang="en-US" dirty="0"/>
              <a:t>	</a:t>
            </a:r>
            <a:r>
              <a:rPr lang="en-US" sz="1200" b="1" cap="small" dirty="0" smtClean="0"/>
              <a:t>Nixon: </a:t>
            </a:r>
            <a:r>
              <a:rPr lang="en-US" sz="1200" dirty="0" smtClean="0"/>
              <a:t>As a matter of fact, let me say this, that on this—that I don’t give a goddamn what the politics is, and I hope, I’m sure Hubert [Humphrey] will feel the same way. But . . . And I know how you feel about the whole peace issue. But we’ve got to stand very firm. And I won’t say a damn word that’s going to embarrass you. You can be sure of that . . .</a:t>
            </a:r>
          </a:p>
          <a:p>
            <a:r>
              <a:rPr lang="en-US" sz="1200" dirty="0"/>
              <a:t>	</a:t>
            </a:r>
            <a:r>
              <a:rPr lang="en-US" sz="1200" dirty="0" smtClean="0"/>
              <a:t>Let me ask you this: can you keep—just talking very candidly—can you keep your Vice President and others to keep them firm in this thing? Because, you know, to hell with the goddamn election, we must all stand firm on this. </a:t>
            </a:r>
          </a:p>
          <a:p>
            <a:r>
              <a:rPr lang="en-US" sz="1200" dirty="0"/>
              <a:t>	</a:t>
            </a:r>
            <a:r>
              <a:rPr lang="en-US" sz="1200" b="1" cap="small" dirty="0" smtClean="0"/>
              <a:t>President Johnson:</a:t>
            </a:r>
            <a:r>
              <a:rPr lang="en-US" sz="1200" dirty="0" smtClean="0"/>
              <a:t> That’s right. </a:t>
            </a:r>
          </a:p>
          <a:p>
            <a:r>
              <a:rPr lang="en-US" sz="1200" b="1" cap="small" dirty="0" smtClean="0"/>
              <a:t>	Nixon:</a:t>
            </a:r>
            <a:r>
              <a:rPr lang="en-US" sz="1200" dirty="0" smtClean="0"/>
              <a:t> You know, I don’t think we’re going to go to war, but we’ve got to stand firm. </a:t>
            </a:r>
          </a:p>
          <a:p>
            <a:r>
              <a:rPr lang="en-US" sz="1200" b="1" cap="small" dirty="0" smtClean="0"/>
              <a:t>	President Johnson:</a:t>
            </a:r>
            <a:r>
              <a:rPr lang="en-US" sz="1200" dirty="0" smtClean="0"/>
              <a:t> Very frankly, I don’t know. That’s the honest answer. I just plain don’t know. </a:t>
            </a:r>
          </a:p>
          <a:p>
            <a:r>
              <a:rPr lang="en-US" sz="1200" b="1" cap="small" dirty="0" smtClean="0"/>
              <a:t>	Nixon:</a:t>
            </a:r>
            <a:r>
              <a:rPr lang="en-US" sz="1200" dirty="0" smtClean="0"/>
              <a:t> OK. 	</a:t>
            </a:r>
          </a:p>
          <a:p>
            <a:r>
              <a:rPr lang="en-US" sz="1200" b="1" cap="small" dirty="0" smtClean="0"/>
              <a:t>	President Johnson:</a:t>
            </a:r>
            <a:r>
              <a:rPr lang="en-US" sz="1200" dirty="0" smtClean="0"/>
              <a:t> I have—</a:t>
            </a:r>
          </a:p>
          <a:p>
            <a:r>
              <a:rPr lang="en-US" sz="1200" b="1" cap="small" dirty="0" smtClean="0"/>
              <a:t>	Nixon:</a:t>
            </a:r>
            <a:r>
              <a:rPr lang="en-US" sz="1200" dirty="0" smtClean="0"/>
              <a:t> Well, I stand firm. </a:t>
            </a:r>
          </a:p>
          <a:p>
            <a:r>
              <a:rPr lang="en-US" sz="1200" b="1" cap="small" dirty="0" smtClean="0"/>
              <a:t>	President Johnson:</a:t>
            </a:r>
            <a:r>
              <a:rPr lang="en-US" sz="1200" dirty="0" smtClean="0"/>
              <a:t> I have done it up to now. I think it would be the best thing for the country, and I have said to them [the Humphrey campaign] that. And I have furthermore said that, in my judgment, if they didn’t do it, that you would murder them with it. That you would say—</a:t>
            </a:r>
          </a:p>
          <a:p>
            <a:r>
              <a:rPr lang="en-US" sz="1200" b="1" cap="small" dirty="0" smtClean="0"/>
              <a:t>	Nixon:</a:t>
            </a:r>
            <a:r>
              <a:rPr lang="en-US" sz="1200" dirty="0" smtClean="0"/>
              <a:t> I think that’s true. </a:t>
            </a:r>
          </a:p>
          <a:p>
            <a:r>
              <a:rPr lang="en-US" sz="1200" b="1" cap="small" dirty="0" smtClean="0"/>
              <a:t>	President </a:t>
            </a:r>
            <a:r>
              <a:rPr lang="en-US" sz="1200" b="1" cap="small" dirty="0"/>
              <a:t>Johnson:</a:t>
            </a:r>
            <a:r>
              <a:rPr lang="en-US" sz="1200" dirty="0"/>
              <a:t> That you would say, “There’s a time—here in a time of crisis, you goddamn fellows tried to suck up to these folks.” And when you look at the polls this morning, it’s 61 to 24—</a:t>
            </a:r>
          </a:p>
          <a:p>
            <a:r>
              <a:rPr lang="en-US" sz="1200" b="1" cap="small" dirty="0"/>
              <a:t>	Nixon:</a:t>
            </a:r>
            <a:r>
              <a:rPr lang="en-US" sz="1200" dirty="0"/>
              <a:t> I—</a:t>
            </a:r>
          </a:p>
          <a:p>
            <a:r>
              <a:rPr lang="en-US" sz="1200" b="1" cap="small" dirty="0"/>
              <a:t>	President Johnson:</a:t>
            </a:r>
            <a:r>
              <a:rPr lang="en-US" sz="1200" dirty="0"/>
              <a:t> —against stopping the bombing. And I look at my two son-in-laws out there [serving in the military in Vietnam], and I tell ‘</a:t>
            </a:r>
            <a:r>
              <a:rPr lang="en-US" sz="1200" dirty="0" err="1"/>
              <a:t>em</a:t>
            </a:r>
            <a:r>
              <a:rPr lang="en-US" sz="1200" dirty="0"/>
              <a:t> to lay down your plane, keep it grounded, we won’t let you use it, and they say, “OK, what are you going to take away from them [the North Vietnamese]?” And I said, “Nothing; we haven’t talked about that.” </a:t>
            </a:r>
          </a:p>
          <a:p>
            <a:r>
              <a:rPr lang="en-US" sz="1200" dirty="0"/>
              <a:t>	Well, they’ll say, “Screw </a:t>
            </a:r>
            <a:r>
              <a:rPr lang="en-US" sz="1200" dirty="0" err="1"/>
              <a:t>ya</a:t>
            </a:r>
            <a:r>
              <a:rPr lang="en-US" sz="1200" dirty="0"/>
              <a:t>’.” </a:t>
            </a:r>
          </a:p>
          <a:p>
            <a:r>
              <a:rPr lang="en-US" sz="1200" dirty="0"/>
              <a:t> </a:t>
            </a:r>
            <a:r>
              <a:rPr lang="en-US" sz="1200" b="1" cap="small" dirty="0"/>
              <a:t> 	Nixon:</a:t>
            </a:r>
            <a:r>
              <a:rPr lang="en-US" sz="1200" dirty="0"/>
              <a:t> That’s right. </a:t>
            </a:r>
          </a:p>
          <a:p>
            <a:r>
              <a:rPr lang="en-US" sz="1200" dirty="0"/>
              <a:t> 	</a:t>
            </a:r>
            <a:r>
              <a:rPr lang="en-US" sz="1200" b="1" cap="small" dirty="0"/>
              <a:t> President Johnson:</a:t>
            </a:r>
            <a:r>
              <a:rPr lang="en-US" sz="1200" dirty="0"/>
              <a:t> And these boys are coming home someday. </a:t>
            </a:r>
          </a:p>
          <a:p>
            <a:r>
              <a:rPr lang="en-US" sz="1200" dirty="0"/>
              <a:t> 	I got 32 applauses in 41 minutes last night [in his Detroit speech]. And I had a standing ovation when we went in; I had a standing ovation about halfway through my speech. I had a standing ovation at the end. I had 31 applauses. </a:t>
            </a:r>
          </a:p>
          <a:p>
            <a:r>
              <a:rPr lang="en-US" sz="1200" dirty="0"/>
              <a:t> 	And, by God, there wasn’t a paper in the United States that mentioned it. </a:t>
            </a:r>
          </a:p>
          <a:p>
            <a:r>
              <a:rPr lang="en-US" sz="1200" dirty="0"/>
              <a:t> 	</a:t>
            </a:r>
            <a:r>
              <a:rPr lang="en-US" sz="1200" b="1" cap="small" dirty="0"/>
              <a:t> Nixon:</a:t>
            </a:r>
            <a:r>
              <a:rPr lang="en-US" sz="1200" dirty="0"/>
              <a:t> Well, the bastards, you know, like the goddamn </a:t>
            </a:r>
            <a:r>
              <a:rPr lang="en-US" sz="1200" i="1" dirty="0"/>
              <a:t>New York Times</a:t>
            </a:r>
            <a:r>
              <a:rPr lang="en-US" sz="1200" dirty="0"/>
              <a:t>—they don’t print the truth. That’s all. </a:t>
            </a:r>
          </a:p>
          <a:p>
            <a:r>
              <a:rPr lang="en-US" sz="1200" dirty="0"/>
              <a:t> </a:t>
            </a:r>
            <a:r>
              <a:rPr lang="en-US" sz="1200" b="1" cap="small" dirty="0"/>
              <a:t> 	President Johnson:</a:t>
            </a:r>
            <a:r>
              <a:rPr lang="en-US" sz="1200" dirty="0"/>
              <a:t> That’s right. That’s right. </a:t>
            </a:r>
          </a:p>
          <a:p>
            <a:r>
              <a:rPr lang="en-US" sz="1200" dirty="0"/>
              <a:t> </a:t>
            </a:r>
            <a:r>
              <a:rPr lang="en-US" sz="1200" b="1" cap="small" dirty="0"/>
              <a:t> 	Nixon:</a:t>
            </a:r>
            <a:r>
              <a:rPr lang="en-US" sz="1200" dirty="0"/>
              <a:t> They don’t print the truth</a:t>
            </a:r>
            <a:r>
              <a:rPr lang="en-US" sz="1200" dirty="0" smtClean="0"/>
              <a:t>.</a:t>
            </a:r>
          </a:p>
          <a:p>
            <a:endParaRPr lang="en-US" sz="1200" dirty="0"/>
          </a:p>
          <a:p>
            <a:endParaRPr lang="en-US" sz="1200" dirty="0" smtClean="0"/>
          </a:p>
        </p:txBody>
      </p:sp>
      <p:pic>
        <p:nvPicPr>
          <p:cNvPr id="3" name="lbj-rn-committed-support-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486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65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82" y="176854"/>
            <a:ext cx="8515918" cy="6376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632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760" y="95250"/>
            <a:ext cx="5349240" cy="668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9505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thurmond 1968.JPG"/>
          <p:cNvPicPr>
            <a:picLocks noChangeAspect="1"/>
          </p:cNvPicPr>
          <p:nvPr/>
        </p:nvPicPr>
        <p:blipFill>
          <a:blip r:embed="rId3" cstate="print"/>
          <a:stretch>
            <a:fillRect/>
          </a:stretch>
        </p:blipFill>
        <p:spPr>
          <a:xfrm>
            <a:off x="1967235" y="0"/>
            <a:ext cx="5209530" cy="6858000"/>
          </a:xfrm>
          <a:prstGeom prst="rect">
            <a:avLst/>
          </a:prstGeom>
        </p:spPr>
      </p:pic>
    </p:spTree>
    <p:extLst>
      <p:ext uri="{BB962C8B-B14F-4D97-AF65-F5344CB8AC3E}">
        <p14:creationId xmlns:p14="http://schemas.microsoft.com/office/powerpoint/2010/main" val="2385235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ampaignrhetoric.files.wordpress.com/2011/05/hubert-humphre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79268"/>
            <a:ext cx="5366004" cy="609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812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93" y="1524000"/>
            <a:ext cx="895181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397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 MELAY.jpg"/>
          <p:cNvPicPr>
            <a:picLocks noChangeAspect="1"/>
          </p:cNvPicPr>
          <p:nvPr/>
        </p:nvPicPr>
        <p:blipFill>
          <a:blip r:embed="rId3" cstate="print"/>
          <a:stretch>
            <a:fillRect/>
          </a:stretch>
        </p:blipFill>
        <p:spPr>
          <a:xfrm>
            <a:off x="1969344" y="216408"/>
            <a:ext cx="5041056" cy="6641592"/>
          </a:xfrm>
          <a:prstGeom prst="rect">
            <a:avLst/>
          </a:prstGeom>
        </p:spPr>
      </p:pic>
    </p:spTree>
    <p:extLst>
      <p:ext uri="{BB962C8B-B14F-4D97-AF65-F5344CB8AC3E}">
        <p14:creationId xmlns:p14="http://schemas.microsoft.com/office/powerpoint/2010/main" val="35692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radcliffe.harvard.edu/sites/radcliffe.harvard.edu/files/styles/collection_exhibit_item/public/field_item_image/collection_exhibit_item/W632992_1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258" y="176610"/>
            <a:ext cx="5183741" cy="6452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344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077200" cy="6555641"/>
          </a:xfrm>
          <a:prstGeom prst="rect">
            <a:avLst/>
          </a:prstGeom>
          <a:noFill/>
        </p:spPr>
        <p:txBody>
          <a:bodyPr wrap="square" rtlCol="0">
            <a:spAutoFit/>
          </a:bodyPr>
          <a:lstStyle/>
          <a:p>
            <a:r>
              <a:rPr lang="en-US" dirty="0" smtClean="0"/>
              <a:t> 	</a:t>
            </a:r>
            <a:r>
              <a:rPr lang="en-US" sz="1200" b="1" cap="small" dirty="0" smtClean="0"/>
              <a:t>President Johnson</a:t>
            </a:r>
            <a:r>
              <a:rPr lang="en-US" sz="1200" dirty="0" smtClean="0"/>
              <a:t>: Now, I’m reading their hand, Everett. I don’t want to get this in the campaign. </a:t>
            </a:r>
          </a:p>
          <a:p>
            <a:r>
              <a:rPr lang="en-US" sz="1200" dirty="0" smtClean="0"/>
              <a:t> 	</a:t>
            </a:r>
            <a:r>
              <a:rPr lang="en-US" sz="1200" b="1" cap="small" dirty="0" smtClean="0"/>
              <a:t>Everett Dirksen:</a:t>
            </a:r>
            <a:r>
              <a:rPr lang="en-US" sz="1200" dirty="0" smtClean="0"/>
              <a:t> That’s right. </a:t>
            </a:r>
          </a:p>
          <a:p>
            <a:r>
              <a:rPr lang="en-US" sz="1200" dirty="0" smtClean="0"/>
              <a:t> 	</a:t>
            </a:r>
            <a:r>
              <a:rPr lang="en-US" sz="1200" b="1" cap="small" dirty="0" smtClean="0"/>
              <a:t>President Johnson</a:t>
            </a:r>
            <a:r>
              <a:rPr lang="en-US" sz="1200" dirty="0" smtClean="0"/>
              <a:t> And they oughtn’t to be doing this. This is treason. </a:t>
            </a:r>
          </a:p>
          <a:p>
            <a:r>
              <a:rPr lang="en-US" sz="1200" dirty="0" smtClean="0"/>
              <a:t> 	</a:t>
            </a:r>
            <a:r>
              <a:rPr lang="en-US" sz="1200" b="1" cap="small" dirty="0" smtClean="0"/>
              <a:t>Dirksen:</a:t>
            </a:r>
            <a:r>
              <a:rPr lang="en-US" sz="1200" dirty="0" smtClean="0"/>
              <a:t> I know. </a:t>
            </a:r>
          </a:p>
          <a:p>
            <a:r>
              <a:rPr lang="en-US" sz="1200" dirty="0" smtClean="0"/>
              <a:t> [</a:t>
            </a:r>
            <a:r>
              <a:rPr lang="en-US" sz="1200" i="1" dirty="0" smtClean="0"/>
              <a:t>Break.</a:t>
            </a:r>
            <a:r>
              <a:rPr lang="en-US" sz="1200" dirty="0" smtClean="0"/>
              <a:t>]</a:t>
            </a:r>
          </a:p>
          <a:p>
            <a:r>
              <a:rPr lang="en-US" sz="1200" dirty="0" smtClean="0"/>
              <a:t> 	</a:t>
            </a:r>
            <a:r>
              <a:rPr lang="en-US" sz="1200" b="1" cap="small" dirty="0" smtClean="0"/>
              <a:t>President Johnson</a:t>
            </a:r>
            <a:r>
              <a:rPr lang="en-US" sz="1200" dirty="0" smtClean="0"/>
              <a:t>: [</a:t>
            </a:r>
            <a:r>
              <a:rPr lang="en-US" sz="1200" i="1" dirty="0" smtClean="0"/>
              <a:t>with Dirksen assenting</a:t>
            </a:r>
            <a:r>
              <a:rPr lang="en-US" sz="1200" dirty="0" smtClean="0"/>
              <a:t>] Now, I can identify ‘</a:t>
            </a:r>
            <a:r>
              <a:rPr lang="en-US" sz="1200" dirty="0" err="1" smtClean="0"/>
              <a:t>em</a:t>
            </a:r>
            <a:r>
              <a:rPr lang="en-US" sz="1200" dirty="0" smtClean="0"/>
              <a:t>, because I know who’s doing this. I don’t want to identify it. I think it would shock America if a principal candidate was playing with a source like this on a matter this important.</a:t>
            </a:r>
          </a:p>
          <a:p>
            <a:r>
              <a:rPr lang="en-US" sz="1200" dirty="0" smtClean="0"/>
              <a:t> 	I don’t want to do that. But if they’re going to put this kind of stuff out, they ought to know that we know what they’re doing. I know who they’re talking to, and I know what they’re saying. </a:t>
            </a:r>
          </a:p>
          <a:p>
            <a:r>
              <a:rPr lang="en-US" sz="1200" dirty="0" smtClean="0"/>
              <a:t>	Well, now, what do you think we ought to do about it? </a:t>
            </a:r>
          </a:p>
          <a:p>
            <a:r>
              <a:rPr lang="en-US" sz="1200" dirty="0" smtClean="0"/>
              <a:t> 	</a:t>
            </a:r>
            <a:r>
              <a:rPr lang="en-US" sz="1200" b="1" cap="small" dirty="0" smtClean="0"/>
              <a:t>Dirksen:</a:t>
            </a:r>
            <a:r>
              <a:rPr lang="en-US" sz="1200" dirty="0" smtClean="0"/>
              <a:t> I better get in touch with him, I think, and tell him about it. </a:t>
            </a:r>
          </a:p>
          <a:p>
            <a:r>
              <a:rPr lang="en-US" sz="1200" dirty="0" smtClean="0"/>
              <a:t> 	</a:t>
            </a:r>
            <a:r>
              <a:rPr lang="en-US" sz="1200" b="1" cap="small" dirty="0" smtClean="0"/>
              <a:t>President Johnson</a:t>
            </a:r>
            <a:r>
              <a:rPr lang="en-US" sz="1200" dirty="0" smtClean="0"/>
              <a:t>: I think you better tell him that </a:t>
            </a:r>
            <a:r>
              <a:rPr lang="en-US" sz="1200" i="1" dirty="0" smtClean="0"/>
              <a:t>his</a:t>
            </a:r>
            <a:r>
              <a:rPr lang="en-US" sz="1200" dirty="0" smtClean="0"/>
              <a:t> people are saying to these folks that they oughtn’t to go through with this meeting [in Paris]. Now, if they don’t go through with the meeting, it’s not going to be me that’s hurt. I think it’s going to be whoever’s elected.</a:t>
            </a:r>
            <a:endParaRPr lang="en-US" sz="1200" b="1" cap="small" dirty="0" smtClean="0"/>
          </a:p>
          <a:p>
            <a:r>
              <a:rPr lang="en-US" sz="1200" b="1" cap="small" dirty="0"/>
              <a:t>	</a:t>
            </a:r>
            <a:r>
              <a:rPr lang="en-US" sz="1200" b="1" cap="small" dirty="0" smtClean="0"/>
              <a:t>Dirksen</a:t>
            </a:r>
            <a:r>
              <a:rPr lang="en-US" sz="1200" b="1" cap="small" dirty="0"/>
              <a:t>:</a:t>
            </a:r>
            <a:r>
              <a:rPr lang="en-US" sz="1200" dirty="0"/>
              <a:t> That’s right. </a:t>
            </a:r>
          </a:p>
          <a:p>
            <a:r>
              <a:rPr lang="en-US" sz="1200" dirty="0"/>
              <a:t> 	</a:t>
            </a:r>
            <a:r>
              <a:rPr lang="en-US" sz="1200" b="1" cap="small" dirty="0"/>
              <a:t>President Johnson</a:t>
            </a:r>
            <a:r>
              <a:rPr lang="en-US" sz="1200" dirty="0"/>
              <a:t>: It may be—my guess—him. </a:t>
            </a:r>
          </a:p>
          <a:p>
            <a:r>
              <a:rPr lang="en-US" sz="1200" dirty="0"/>
              <a:t> 	</a:t>
            </a:r>
            <a:r>
              <a:rPr lang="en-US" sz="1200" b="1" cap="small" dirty="0"/>
              <a:t>Dirksen:</a:t>
            </a:r>
            <a:r>
              <a:rPr lang="en-US" sz="1200" dirty="0"/>
              <a:t> Yeah. </a:t>
            </a:r>
            <a:endParaRPr lang="en-US" sz="1200" dirty="0" smtClean="0"/>
          </a:p>
          <a:p>
            <a:r>
              <a:rPr lang="en-US" sz="1200" b="1" cap="small" dirty="0" smtClean="0"/>
              <a:t>	President </a:t>
            </a:r>
            <a:r>
              <a:rPr lang="en-US" sz="1200" b="1" cap="small" dirty="0"/>
              <a:t>Johnson</a:t>
            </a:r>
            <a:r>
              <a:rPr lang="en-US" sz="1200" dirty="0"/>
              <a:t>: And I think they’re making a very serious mistake. And I don’t want to say this. </a:t>
            </a:r>
          </a:p>
          <a:p>
            <a:r>
              <a:rPr lang="en-US" sz="1200" dirty="0"/>
              <a:t> 	</a:t>
            </a:r>
            <a:r>
              <a:rPr lang="en-US" sz="1200" b="1" cap="small" dirty="0"/>
              <a:t>Dirksen:</a:t>
            </a:r>
            <a:r>
              <a:rPr lang="en-US" sz="1200" dirty="0"/>
              <a:t> Yeah. </a:t>
            </a:r>
          </a:p>
          <a:p>
            <a:r>
              <a:rPr lang="en-US" sz="1200" dirty="0"/>
              <a:t> 	</a:t>
            </a:r>
            <a:r>
              <a:rPr lang="en-US" sz="1200" b="1" cap="small" dirty="0"/>
              <a:t>President Johnson</a:t>
            </a:r>
            <a:r>
              <a:rPr lang="en-US" sz="1200" dirty="0"/>
              <a:t>: And you’re the only one I’m going to say it to. </a:t>
            </a:r>
          </a:p>
          <a:p>
            <a:r>
              <a:rPr lang="en-US" sz="1200" dirty="0"/>
              <a:t> 	</a:t>
            </a:r>
            <a:r>
              <a:rPr lang="en-US" sz="1200" b="1" cap="small" dirty="0"/>
              <a:t>Dirksen:</a:t>
            </a:r>
            <a:r>
              <a:rPr lang="en-US" sz="1200" dirty="0"/>
              <a:t> Yeah. </a:t>
            </a:r>
          </a:p>
          <a:p>
            <a:r>
              <a:rPr lang="en-US" sz="1200" dirty="0"/>
              <a:t> [</a:t>
            </a:r>
            <a:r>
              <a:rPr lang="en-US" sz="1200" i="1" dirty="0"/>
              <a:t>Break</a:t>
            </a:r>
            <a:r>
              <a:rPr lang="en-US" sz="1200" dirty="0"/>
              <a:t>.] </a:t>
            </a:r>
          </a:p>
          <a:p>
            <a:r>
              <a:rPr lang="en-US" sz="1200" dirty="0"/>
              <a:t> 	</a:t>
            </a:r>
            <a:r>
              <a:rPr lang="en-US" sz="1200" b="1" cap="small" dirty="0"/>
              <a:t>President Johnson</a:t>
            </a:r>
            <a:r>
              <a:rPr lang="en-US" sz="1200" dirty="0"/>
              <a:t>: Well, I don’t know who it is that’s with Nixon. It may be [Wisconsin congressman Mel] Laird. It may be [aide Bryce] Harlow. It may be [campaign manager John] Mitchell. I don’t know who it is. </a:t>
            </a:r>
          </a:p>
          <a:p>
            <a:r>
              <a:rPr lang="en-US" sz="1200" dirty="0"/>
              <a:t> 	I know this: that they’re contacting a foreign power in the middle of a war. </a:t>
            </a:r>
          </a:p>
          <a:p>
            <a:r>
              <a:rPr lang="en-US" sz="1200" dirty="0"/>
              <a:t> 	</a:t>
            </a:r>
            <a:r>
              <a:rPr lang="en-US" sz="1200" b="1" cap="small" dirty="0"/>
              <a:t>Dirksen:</a:t>
            </a:r>
            <a:r>
              <a:rPr lang="en-US" sz="1200" dirty="0"/>
              <a:t> That’s a mistake! </a:t>
            </a:r>
          </a:p>
          <a:p>
            <a:r>
              <a:rPr lang="en-US" sz="1200" dirty="0"/>
              <a:t> 	</a:t>
            </a:r>
            <a:r>
              <a:rPr lang="en-US" sz="1200" b="1" cap="small" dirty="0"/>
              <a:t>President Johnson</a:t>
            </a:r>
            <a:r>
              <a:rPr lang="en-US" sz="1200" dirty="0"/>
              <a:t>: And it’s a damn bad mistake. </a:t>
            </a:r>
          </a:p>
          <a:p>
            <a:r>
              <a:rPr lang="en-US" sz="1200" dirty="0"/>
              <a:t> 	</a:t>
            </a:r>
            <a:r>
              <a:rPr lang="en-US" sz="1200" b="1" cap="small" dirty="0"/>
              <a:t>Dirksen:</a:t>
            </a:r>
            <a:r>
              <a:rPr lang="en-US" sz="1200" dirty="0"/>
              <a:t> Oh, it is. </a:t>
            </a:r>
          </a:p>
          <a:p>
            <a:r>
              <a:rPr lang="en-US" sz="1200" dirty="0"/>
              <a:t> 	</a:t>
            </a:r>
            <a:r>
              <a:rPr lang="en-US" sz="1200" b="1" cap="small" dirty="0"/>
              <a:t>President Johnson</a:t>
            </a:r>
            <a:r>
              <a:rPr lang="en-US" sz="1200" dirty="0"/>
              <a:t>: [</a:t>
            </a:r>
            <a:r>
              <a:rPr lang="en-US" sz="1200" i="1" dirty="0"/>
              <a:t>with Dirksen assenting</a:t>
            </a:r>
            <a:r>
              <a:rPr lang="en-US" sz="1200" dirty="0"/>
              <a:t>] And I don’t want to say you, and you’re the only man that I have enough confidence in to tell ‘</a:t>
            </a:r>
            <a:r>
              <a:rPr lang="en-US" sz="1200" dirty="0" err="1"/>
              <a:t>em</a:t>
            </a:r>
            <a:r>
              <a:rPr lang="en-US" sz="1200" dirty="0"/>
              <a:t>. But you better tell ‘</a:t>
            </a:r>
            <a:r>
              <a:rPr lang="en-US" sz="1200" dirty="0" err="1"/>
              <a:t>em</a:t>
            </a:r>
            <a:r>
              <a:rPr lang="en-US" sz="1200" dirty="0"/>
              <a:t> they better quit playing with it. You just tell ‘</a:t>
            </a:r>
            <a:r>
              <a:rPr lang="en-US" sz="1200" dirty="0" err="1"/>
              <a:t>em</a:t>
            </a:r>
            <a:r>
              <a:rPr lang="en-US" sz="1200" dirty="0"/>
              <a:t> that their people are messing around in this thing, and if they don’t want it on the front pages, they better quit </a:t>
            </a:r>
            <a:r>
              <a:rPr lang="en-US" sz="1200" dirty="0" smtClean="0"/>
              <a:t>it!</a:t>
            </a:r>
          </a:p>
          <a:p>
            <a:endParaRPr lang="en-US" sz="1200" dirty="0"/>
          </a:p>
          <a:p>
            <a:endParaRPr lang="en-US" dirty="0"/>
          </a:p>
        </p:txBody>
      </p:sp>
      <p:pic>
        <p:nvPicPr>
          <p:cNvPr id="4" name="lbj-dirksen--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312542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s-origin.onstreammedia.com/origin/gallupinc/GallupSpaces/Production/Cms/POLL/owo9lpxs6ewzr87ww2gra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17546"/>
            <a:ext cx="8443441" cy="547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352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77811"/>
            <a:ext cx="9143999" cy="4902377"/>
          </a:xfrm>
          <a:prstGeom prst="rect">
            <a:avLst/>
          </a:prstGeom>
        </p:spPr>
      </p:pic>
    </p:spTree>
    <p:extLst>
      <p:ext uri="{BB962C8B-B14F-4D97-AF65-F5344CB8AC3E}">
        <p14:creationId xmlns:p14="http://schemas.microsoft.com/office/powerpoint/2010/main" val="2421106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m decline.PNG"/>
          <p:cNvPicPr>
            <a:picLocks noChangeAspect="1"/>
          </p:cNvPicPr>
          <p:nvPr/>
        </p:nvPicPr>
        <p:blipFill>
          <a:blip r:embed="rId3" cstate="print"/>
          <a:stretch>
            <a:fillRect/>
          </a:stretch>
        </p:blipFill>
        <p:spPr>
          <a:xfrm>
            <a:off x="-5686" y="381000"/>
            <a:ext cx="9155372" cy="609599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609" y="609600"/>
            <a:ext cx="8116969"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9716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90" y="1600200"/>
            <a:ext cx="8923486" cy="358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238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 1968 counties.gif"/>
          <p:cNvPicPr>
            <a:picLocks noChangeAspect="1"/>
          </p:cNvPicPr>
          <p:nvPr/>
        </p:nvPicPr>
        <p:blipFill>
          <a:blip r:embed="rId3" cstate="print"/>
          <a:stretch>
            <a:fillRect/>
          </a:stretch>
        </p:blipFill>
        <p:spPr>
          <a:xfrm>
            <a:off x="1314450" y="0"/>
            <a:ext cx="65151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TotalTime>
  <Words>34</Words>
  <Application>Microsoft Office PowerPoint</Application>
  <PresentationFormat>On-screen Show (4:3)</PresentationFormat>
  <Paragraphs>95</Paragraphs>
  <Slides>44</Slides>
  <Notes>28</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37</cp:revision>
  <dcterms:created xsi:type="dcterms:W3CDTF">2010-02-27T22:10:30Z</dcterms:created>
  <dcterms:modified xsi:type="dcterms:W3CDTF">2014-10-10T02:00:22Z</dcterms:modified>
</cp:coreProperties>
</file>