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20" r:id="rId3"/>
    <p:sldMasterId id="2147483744" r:id="rId4"/>
    <p:sldMasterId id="2147483756" r:id="rId5"/>
    <p:sldMasterId id="2147483768" r:id="rId6"/>
    <p:sldMasterId id="2147483780" r:id="rId7"/>
  </p:sldMasterIdLst>
  <p:notesMasterIdLst>
    <p:notesMasterId r:id="rId31"/>
  </p:notesMasterIdLst>
  <p:sldIdLst>
    <p:sldId id="379" r:id="rId8"/>
    <p:sldId id="261" r:id="rId9"/>
    <p:sldId id="279" r:id="rId10"/>
    <p:sldId id="280" r:id="rId11"/>
    <p:sldId id="376" r:id="rId12"/>
    <p:sldId id="375" r:id="rId13"/>
    <p:sldId id="381" r:id="rId14"/>
    <p:sldId id="336" r:id="rId15"/>
    <p:sldId id="337" r:id="rId16"/>
    <p:sldId id="343" r:id="rId17"/>
    <p:sldId id="345" r:id="rId18"/>
    <p:sldId id="385" r:id="rId19"/>
    <p:sldId id="386" r:id="rId20"/>
    <p:sldId id="384" r:id="rId21"/>
    <p:sldId id="346" r:id="rId22"/>
    <p:sldId id="363" r:id="rId23"/>
    <p:sldId id="364" r:id="rId24"/>
    <p:sldId id="378" r:id="rId25"/>
    <p:sldId id="382" r:id="rId26"/>
    <p:sldId id="371" r:id="rId27"/>
    <p:sldId id="372" r:id="rId28"/>
    <p:sldId id="373" r:id="rId29"/>
    <p:sldId id="37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notesViewPr>
    <p:cSldViewPr snapToGrid="0">
      <p:cViewPr varScale="1">
        <p:scale>
          <a:sx n="70" d="100"/>
          <a:sy n="70" d="100"/>
        </p:scale>
        <p:origin x="324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68C352-3147-4684-96F6-745FDEB4D14E}" type="datetimeFigureOut">
              <a:rPr lang="en-US" smtClean="0"/>
              <a:t>07-May-14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294DF-A08C-4357-9C8A-890BF655747C}" type="slidenum">
              <a:rPr lang="en-US" smtClean="0"/>
              <a:t>‹#›</a:t>
            </a:fld>
            <a:endParaRPr lang="en-US"/>
          </a:p>
        </p:txBody>
      </p:sp>
    </p:spTree>
    <p:extLst>
      <p:ext uri="{BB962C8B-B14F-4D97-AF65-F5344CB8AC3E}">
        <p14:creationId xmlns:p14="http://schemas.microsoft.com/office/powerpoint/2010/main" val="1733261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2294DF-A08C-4357-9C8A-890BF655747C}" type="slidenum">
              <a:rPr lang="en-US" smtClean="0"/>
              <a:t>1</a:t>
            </a:fld>
            <a:endParaRPr lang="en-US"/>
          </a:p>
        </p:txBody>
      </p:sp>
    </p:spTree>
    <p:extLst>
      <p:ext uri="{BB962C8B-B14F-4D97-AF65-F5344CB8AC3E}">
        <p14:creationId xmlns:p14="http://schemas.microsoft.com/office/powerpoint/2010/main" val="2991478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646162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171508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41034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932109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496727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2294DF-A08C-4357-9C8A-890BF655747C}" type="slidenum">
              <a:rPr lang="en-US" smtClean="0"/>
              <a:t>7</a:t>
            </a:fld>
            <a:endParaRPr lang="en-US"/>
          </a:p>
        </p:txBody>
      </p:sp>
    </p:spTree>
    <p:extLst>
      <p:ext uri="{BB962C8B-B14F-4D97-AF65-F5344CB8AC3E}">
        <p14:creationId xmlns:p14="http://schemas.microsoft.com/office/powerpoint/2010/main" val="1983896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703251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150 </a:t>
            </a:r>
            <a:r>
              <a:rPr lang="en-US" sz="1200" b="0" i="0" kern="1200" dirty="0" smtClean="0">
                <a:solidFill>
                  <a:schemeClr val="tx1"/>
                </a:solidFill>
                <a:latin typeface="+mn-lt"/>
                <a:ea typeface="+mn-ea"/>
                <a:cs typeface="+mn-cs"/>
              </a:rPr>
              <a:t>German </a:t>
            </a:r>
            <a:r>
              <a:rPr lang="en-US" sz="1200" b="0" i="0" kern="1200" dirty="0" err="1" smtClean="0">
                <a:solidFill>
                  <a:schemeClr val="tx1"/>
                </a:solidFill>
                <a:latin typeface="+mn-lt"/>
                <a:ea typeface="+mn-ea"/>
                <a:cs typeface="+mn-cs"/>
              </a:rPr>
              <a:t>Bundeswehr</a:t>
            </a:r>
            <a:r>
              <a:rPr lang="en-US" sz="1200" b="0" i="0" kern="1200" dirty="0" smtClean="0">
                <a:solidFill>
                  <a:schemeClr val="tx1"/>
                </a:solidFill>
                <a:latin typeface="+mn-lt"/>
                <a:ea typeface="+mn-ea"/>
                <a:cs typeface="+mn-cs"/>
              </a:rPr>
              <a:t> M48</a:t>
            </a:r>
            <a:r>
              <a:rPr lang="en-US" sz="1200" b="0" i="0" kern="1200" baseline="0" dirty="0" smtClean="0">
                <a:solidFill>
                  <a:schemeClr val="tx1"/>
                </a:solidFill>
                <a:latin typeface="+mn-lt"/>
                <a:ea typeface="+mn-ea"/>
                <a:cs typeface="+mn-cs"/>
              </a:rPr>
              <a:t> tank—option for 83 more</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06325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442107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27488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810457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697828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543275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955263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941145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678483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563669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6123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720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2231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464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621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9082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2295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0828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8753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171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3418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861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4306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53609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5181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8054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4016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0347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2487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46041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7510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99181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8872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31254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3677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25559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5676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96609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66579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11439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25676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61318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28491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70339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22777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59057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79861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49587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80339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16950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7791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78142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18932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6029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42508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67991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79469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35927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38784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33448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6439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24606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7184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11316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21387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94433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57835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0056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53120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46740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42155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33651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48344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89790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29975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23327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2935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04170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4099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38351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3245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41456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57318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8735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50636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80255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7794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D03F4-FB33-43F7-B09A-1E60CC3A246E}"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45985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87009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712986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917460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914556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DA59-63C3-4113-B39C-AE965B47852F}"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355448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F10B17-D391-4DE0-B9E7-1B68D16876FA}" type="datetimeFigureOut">
              <a:rPr lang="en-US" smtClean="0">
                <a:solidFill>
                  <a:prstClr val="black">
                    <a:tint val="75000"/>
                  </a:prstClr>
                </a:solidFill>
              </a:rPr>
              <a:pPr/>
              <a:t>07-May-14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6815945"/>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1.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3.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9.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586058" y="0"/>
            <a:ext cx="4913402" cy="6712527"/>
          </a:xfrm>
          <a:prstGeom prst="rect">
            <a:avLst/>
          </a:prstGeom>
        </p:spPr>
      </p:pic>
    </p:spTree>
    <p:extLst>
      <p:ext uri="{BB962C8B-B14F-4D97-AF65-F5344CB8AC3E}">
        <p14:creationId xmlns:p14="http://schemas.microsoft.com/office/powerpoint/2010/main" val="23255229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lusions.PNG"/>
          <p:cNvPicPr>
            <a:picLocks noChangeAspect="1"/>
          </p:cNvPicPr>
          <p:nvPr/>
        </p:nvPicPr>
        <p:blipFill>
          <a:blip r:embed="rId3" cstate="print"/>
          <a:stretch>
            <a:fillRect/>
          </a:stretch>
        </p:blipFill>
        <p:spPr>
          <a:xfrm>
            <a:off x="1375328" y="660277"/>
            <a:ext cx="9354752" cy="4876799"/>
          </a:xfrm>
          <a:prstGeom prst="rect">
            <a:avLst/>
          </a:prstGeom>
        </p:spPr>
      </p:pic>
      <p:sp>
        <p:nvSpPr>
          <p:cNvPr id="3" name="TextBox 2"/>
          <p:cNvSpPr txBox="1"/>
          <p:nvPr/>
        </p:nvSpPr>
        <p:spPr>
          <a:xfrm>
            <a:off x="2618509" y="290945"/>
            <a:ext cx="6868391" cy="369332"/>
          </a:xfrm>
          <a:prstGeom prst="rect">
            <a:avLst/>
          </a:prstGeom>
          <a:noFill/>
        </p:spPr>
        <p:txBody>
          <a:bodyPr wrap="square" rtlCol="0">
            <a:spAutoFit/>
          </a:bodyPr>
          <a:lstStyle/>
          <a:p>
            <a:pPr algn="r"/>
            <a:r>
              <a:rPr lang="en-US" dirty="0" smtClean="0"/>
              <a:t>NSC 47/2				17 Oct. 1949		</a:t>
            </a:r>
            <a:endParaRPr lang="en-US" dirty="0"/>
          </a:p>
        </p:txBody>
      </p:sp>
      <p:pic>
        <p:nvPicPr>
          <p:cNvPr id="4" name="Picture 3"/>
          <p:cNvPicPr>
            <a:picLocks noChangeAspect="1"/>
          </p:cNvPicPr>
          <p:nvPr/>
        </p:nvPicPr>
        <p:blipFill>
          <a:blip r:embed="rId4"/>
          <a:stretch>
            <a:fillRect/>
          </a:stretch>
        </p:blipFill>
        <p:spPr>
          <a:xfrm>
            <a:off x="1940502" y="5685991"/>
            <a:ext cx="8020050" cy="1304925"/>
          </a:xfrm>
          <a:prstGeom prst="rect">
            <a:avLst/>
          </a:prstGeom>
        </p:spPr>
      </p:pic>
    </p:spTree>
    <p:extLst>
      <p:ext uri="{BB962C8B-B14F-4D97-AF65-F5344CB8AC3E}">
        <p14:creationId xmlns:p14="http://schemas.microsoft.com/office/powerpoint/2010/main" val="1466441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24200" y="228600"/>
            <a:ext cx="5867400" cy="369332"/>
          </a:xfrm>
          <a:prstGeom prst="rect">
            <a:avLst/>
          </a:prstGeom>
          <a:noFill/>
        </p:spPr>
        <p:txBody>
          <a:bodyPr wrap="square" rtlCol="0">
            <a:spAutoFit/>
          </a:bodyPr>
          <a:lstStyle/>
          <a:p>
            <a:pPr algn="ctr"/>
            <a:r>
              <a:rPr lang="en-US" b="1" dirty="0">
                <a:solidFill>
                  <a:prstClr val="black"/>
                </a:solidFill>
              </a:rPr>
              <a:t>US Aid to Israel, FY 1949-1961 </a:t>
            </a:r>
            <a:r>
              <a:rPr lang="en-US" dirty="0">
                <a:solidFill>
                  <a:prstClr val="black"/>
                </a:solidFill>
              </a:rPr>
              <a:t>(millions of $$) </a:t>
            </a:r>
          </a:p>
        </p:txBody>
      </p:sp>
      <p:pic>
        <p:nvPicPr>
          <p:cNvPr id="122883" name="Picture 3"/>
          <p:cNvPicPr>
            <a:picLocks noChangeAspect="1" noChangeArrowheads="1"/>
          </p:cNvPicPr>
          <p:nvPr/>
        </p:nvPicPr>
        <p:blipFill>
          <a:blip r:embed="rId3" cstate="print"/>
          <a:srcRect/>
          <a:stretch>
            <a:fillRect/>
          </a:stretch>
        </p:blipFill>
        <p:spPr bwMode="auto">
          <a:xfrm>
            <a:off x="2098084" y="872838"/>
            <a:ext cx="8188917" cy="4994563"/>
          </a:xfrm>
          <a:prstGeom prst="rect">
            <a:avLst/>
          </a:prstGeom>
          <a:noFill/>
          <a:ln w="9525">
            <a:noFill/>
            <a:miter lim="800000"/>
            <a:headEnd/>
            <a:tailEnd/>
          </a:ln>
        </p:spPr>
      </p:pic>
    </p:spTree>
    <p:extLst>
      <p:ext uri="{BB962C8B-B14F-4D97-AF65-F5344CB8AC3E}">
        <p14:creationId xmlns:p14="http://schemas.microsoft.com/office/powerpoint/2010/main" val="2743059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799" y="152400"/>
            <a:ext cx="4561609" cy="7017306"/>
          </a:xfrm>
          <a:prstGeom prst="rect">
            <a:avLst/>
          </a:prstGeom>
          <a:noFill/>
        </p:spPr>
        <p:txBody>
          <a:bodyPr wrap="square" rtlCol="0">
            <a:spAutoFit/>
          </a:bodyPr>
          <a:lstStyle/>
          <a:p>
            <a:pPr algn="ctr" fontAlgn="base"/>
            <a:r>
              <a:rPr lang="en-US" dirty="0" smtClean="0"/>
              <a:t>Dulles, Council on Foreign Relations</a:t>
            </a:r>
          </a:p>
          <a:p>
            <a:pPr algn="ctr" fontAlgn="base"/>
            <a:r>
              <a:rPr lang="en-US" dirty="0" smtClean="0"/>
              <a:t>26 July 1955</a:t>
            </a:r>
          </a:p>
          <a:p>
            <a:pPr fontAlgn="base"/>
            <a:endParaRPr lang="en-US" dirty="0"/>
          </a:p>
          <a:p>
            <a:pPr fontAlgn="base"/>
            <a:r>
              <a:rPr lang="en-US" dirty="0" smtClean="0"/>
              <a:t>What </a:t>
            </a:r>
            <a:r>
              <a:rPr lang="en-US" dirty="0"/>
              <a:t>are the principal remaining problems? There are three that stand out above the others</a:t>
            </a:r>
            <a:r>
              <a:rPr lang="en-US" dirty="0" smtClean="0"/>
              <a:t>.</a:t>
            </a:r>
          </a:p>
          <a:p>
            <a:pPr fontAlgn="base"/>
            <a:endParaRPr lang="en-US" dirty="0"/>
          </a:p>
          <a:p>
            <a:pPr fontAlgn="base"/>
            <a:r>
              <a:rPr lang="en-US" dirty="0"/>
              <a:t>The first is the tragic plight of the 900,000 refugees who formerly lived in the territory that is now occupied by Israel</a:t>
            </a:r>
            <a:r>
              <a:rPr lang="en-US" dirty="0" smtClean="0"/>
              <a:t>.</a:t>
            </a:r>
          </a:p>
          <a:p>
            <a:pPr fontAlgn="base"/>
            <a:endParaRPr lang="en-US" dirty="0"/>
          </a:p>
          <a:p>
            <a:pPr fontAlgn="base"/>
            <a:r>
              <a:rPr lang="en-US" dirty="0"/>
              <a:t>The second is the pall of fear that hangs over the Arab and Israel people alike. The Arab countries fear that Israel will seek by violent means to expand at their expense. The Israelis fear that the Arabs will gradually </a:t>
            </a:r>
            <a:r>
              <a:rPr lang="en-US" dirty="0" smtClean="0"/>
              <a:t>marshal </a:t>
            </a:r>
            <a:r>
              <a:rPr lang="en-US" dirty="0"/>
              <a:t>superior forces to be used to drive them into the sea and resent the measures of economic blockade which are now enforced against them</a:t>
            </a:r>
            <a:r>
              <a:rPr lang="en-US" dirty="0" smtClean="0"/>
              <a:t>.</a:t>
            </a:r>
          </a:p>
          <a:p>
            <a:pPr fontAlgn="base"/>
            <a:endParaRPr lang="en-US" dirty="0"/>
          </a:p>
          <a:p>
            <a:pPr fontAlgn="base"/>
            <a:r>
              <a:rPr lang="en-US" dirty="0"/>
              <a:t>The third is the lack of fixed permanent boundaries between Israel and its Arab neighbors.</a:t>
            </a:r>
          </a:p>
          <a:p>
            <a:pPr algn="ctr"/>
            <a:endParaRPr lang="en-US" dirty="0">
              <a:solidFill>
                <a:prstClr val="black"/>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85800"/>
            <a:ext cx="3962400" cy="5030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54499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3" cstate="print"/>
          <a:srcRect/>
          <a:stretch>
            <a:fillRect/>
          </a:stretch>
        </p:blipFill>
        <p:spPr bwMode="auto">
          <a:xfrm>
            <a:off x="1524000" y="423698"/>
            <a:ext cx="9144000" cy="6010604"/>
          </a:xfrm>
          <a:prstGeom prst="rect">
            <a:avLst/>
          </a:prstGeom>
          <a:noFill/>
          <a:ln w="9525">
            <a:noFill/>
            <a:miter lim="800000"/>
            <a:headEnd/>
            <a:tailEnd/>
          </a:ln>
        </p:spPr>
      </p:pic>
    </p:spTree>
    <p:extLst>
      <p:ext uri="{BB962C8B-B14F-4D97-AF65-F5344CB8AC3E}">
        <p14:creationId xmlns:p14="http://schemas.microsoft.com/office/powerpoint/2010/main" val="3866537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p:cNvPicPr>
            <a:picLocks noChangeAspect="1" noChangeArrowheads="1"/>
          </p:cNvPicPr>
          <p:nvPr/>
        </p:nvPicPr>
        <p:blipFill>
          <a:blip r:embed="rId3" cstate="print"/>
          <a:srcRect/>
          <a:stretch>
            <a:fillRect/>
          </a:stretch>
        </p:blipFill>
        <p:spPr bwMode="auto">
          <a:xfrm>
            <a:off x="852055" y="249382"/>
            <a:ext cx="10840565" cy="6158870"/>
          </a:xfrm>
          <a:prstGeom prst="rect">
            <a:avLst/>
          </a:prstGeom>
          <a:noFill/>
          <a:ln w="9525">
            <a:noFill/>
            <a:miter lim="800000"/>
            <a:headEnd/>
            <a:tailEnd/>
          </a:ln>
        </p:spPr>
      </p:pic>
    </p:spTree>
    <p:extLst>
      <p:ext uri="{BB962C8B-B14F-4D97-AF65-F5344CB8AC3E}">
        <p14:creationId xmlns:p14="http://schemas.microsoft.com/office/powerpoint/2010/main" val="2407764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8651" y="1447800"/>
            <a:ext cx="8092979" cy="1024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8652" y="2537554"/>
            <a:ext cx="8092979" cy="3382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657600" y="381000"/>
            <a:ext cx="5181600" cy="369332"/>
          </a:xfrm>
          <a:prstGeom prst="rect">
            <a:avLst/>
          </a:prstGeom>
          <a:noFill/>
        </p:spPr>
        <p:txBody>
          <a:bodyPr wrap="square" rtlCol="0">
            <a:spAutoFit/>
          </a:bodyPr>
          <a:lstStyle/>
          <a:p>
            <a:pPr algn="ctr"/>
            <a:r>
              <a:rPr lang="en-US" b="1" dirty="0">
                <a:solidFill>
                  <a:prstClr val="black"/>
                </a:solidFill>
              </a:rPr>
              <a:t>US Aid to Israel, FY 1965-1974 (millions of $$) </a:t>
            </a:r>
          </a:p>
        </p:txBody>
      </p:sp>
    </p:spTree>
    <p:extLst>
      <p:ext uri="{BB962C8B-B14F-4D97-AF65-F5344CB8AC3E}">
        <p14:creationId xmlns:p14="http://schemas.microsoft.com/office/powerpoint/2010/main" val="28247732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524001" y="228601"/>
            <a:ext cx="9066342" cy="6456101"/>
          </a:xfrm>
          <a:prstGeom prst="rect">
            <a:avLst/>
          </a:prstGeom>
          <a:noFill/>
          <a:ln w="9525">
            <a:noFill/>
            <a:miter lim="800000"/>
            <a:headEnd/>
            <a:tailEnd/>
          </a:ln>
        </p:spPr>
      </p:pic>
    </p:spTree>
    <p:extLst>
      <p:ext uri="{BB962C8B-B14F-4D97-AF65-F5344CB8AC3E}">
        <p14:creationId xmlns:p14="http://schemas.microsoft.com/office/powerpoint/2010/main" val="1743658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farm6.static.flickr.com/5097/5573723107_d839c5ed9f_z.jpg"/>
          <p:cNvPicPr>
            <a:picLocks noChangeAspect="1" noChangeArrowheads="1"/>
          </p:cNvPicPr>
          <p:nvPr/>
        </p:nvPicPr>
        <p:blipFill>
          <a:blip r:embed="rId3" cstate="print"/>
          <a:srcRect/>
          <a:stretch>
            <a:fillRect/>
          </a:stretch>
        </p:blipFill>
        <p:spPr bwMode="auto">
          <a:xfrm>
            <a:off x="1981200" y="-17859"/>
            <a:ext cx="8382000" cy="6875859"/>
          </a:xfrm>
          <a:prstGeom prst="rect">
            <a:avLst/>
          </a:prstGeom>
          <a:noFill/>
        </p:spPr>
      </p:pic>
    </p:spTree>
    <p:extLst>
      <p:ext uri="{BB962C8B-B14F-4D97-AF65-F5344CB8AC3E}">
        <p14:creationId xmlns:p14="http://schemas.microsoft.com/office/powerpoint/2010/main" val="3564936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782458" y="0"/>
            <a:ext cx="4627084" cy="6858000"/>
          </a:xfrm>
          <a:prstGeom prst="rect">
            <a:avLst/>
          </a:prstGeom>
          <a:noFill/>
          <a:ln w="9525">
            <a:noFill/>
            <a:miter lim="800000"/>
            <a:headEnd/>
            <a:tailEnd/>
          </a:ln>
        </p:spPr>
      </p:pic>
    </p:spTree>
    <p:extLst>
      <p:ext uri="{BB962C8B-B14F-4D97-AF65-F5344CB8AC3E}">
        <p14:creationId xmlns:p14="http://schemas.microsoft.com/office/powerpoint/2010/main" val="3392907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0"/>
            <a:ext cx="7696200" cy="6001643"/>
          </a:xfrm>
          <a:prstGeom prst="rect">
            <a:avLst/>
          </a:prstGeom>
          <a:noFill/>
        </p:spPr>
        <p:txBody>
          <a:bodyPr wrap="square" rtlCol="0">
            <a:spAutoFit/>
          </a:bodyPr>
          <a:lstStyle/>
          <a:p>
            <a:r>
              <a:rPr lang="en-US" sz="1600" dirty="0">
                <a:solidFill>
                  <a:prstClr val="black"/>
                </a:solidFill>
              </a:rPr>
              <a:t>	</a:t>
            </a:r>
            <a:r>
              <a:rPr lang="en-US" sz="1600" b="1" cap="small" dirty="0">
                <a:solidFill>
                  <a:prstClr val="black"/>
                </a:solidFill>
              </a:rPr>
              <a:t>Dean Rusk</a:t>
            </a:r>
            <a:r>
              <a:rPr lang="en-US" sz="1600" dirty="0">
                <a:solidFill>
                  <a:prstClr val="black"/>
                </a:solidFill>
              </a:rPr>
              <a:t>: [</a:t>
            </a:r>
            <a:r>
              <a:rPr lang="en-US" sz="1600" i="1" dirty="0">
                <a:solidFill>
                  <a:prstClr val="black"/>
                </a:solidFill>
              </a:rPr>
              <a:t>reading from proposed telegram for </a:t>
            </a:r>
            <a:r>
              <a:rPr lang="en-US" sz="1600" i="1" dirty="0" err="1">
                <a:solidFill>
                  <a:prstClr val="black"/>
                </a:solidFill>
              </a:rPr>
              <a:t>Averell</a:t>
            </a:r>
            <a:r>
              <a:rPr lang="en-US" sz="1600" i="1" dirty="0">
                <a:solidFill>
                  <a:prstClr val="black"/>
                </a:solidFill>
              </a:rPr>
              <a:t> Harriman to present to Prime Minister Eshkol</a:t>
            </a:r>
            <a:r>
              <a:rPr lang="en-US" sz="1600" dirty="0">
                <a:solidFill>
                  <a:prstClr val="black"/>
                </a:solidFill>
              </a:rPr>
              <a:t>]</a:t>
            </a:r>
          </a:p>
          <a:p>
            <a:r>
              <a:rPr lang="en-US" sz="1600" dirty="0">
                <a:solidFill>
                  <a:prstClr val="black"/>
                </a:solidFill>
              </a:rPr>
              <a:t>	“ . . . Our deep concern about unification of Arab world behind Nasser with close working relationships with [the] Soviet bloc is [the] greatest threat to Israel we can imagine. The fact that it would be deeply injurious to U.S. interests in [the] Near East, including the security of Israel, seems to us to require that we and Israel would together to head it off. We agree to a private visit to Washington of [Shimon] Peres and [Yitzhak] Rabin. Must emphasize absence of publicity for such visit, as was accomplished on earlier occasions.” . . .</a:t>
            </a:r>
          </a:p>
          <a:p>
            <a:r>
              <a:rPr lang="en-US" sz="1600" dirty="0">
                <a:solidFill>
                  <a:prstClr val="black"/>
                </a:solidFill>
              </a:rPr>
              <a:t>	</a:t>
            </a:r>
            <a:r>
              <a:rPr lang="en-US" sz="1600" b="1" cap="small" dirty="0">
                <a:solidFill>
                  <a:prstClr val="black"/>
                </a:solidFill>
              </a:rPr>
              <a:t>President Johnson</a:t>
            </a:r>
            <a:r>
              <a:rPr lang="en-US" sz="1600" dirty="0">
                <a:solidFill>
                  <a:prstClr val="black"/>
                </a:solidFill>
              </a:rPr>
              <a:t>: I had this feeling—I don’t know if it’s any good, but, God, I hate to transfer all those Jews into Washington, though, because I’m afraid that they’ll all move in at the slightest provocation. I wouldn’t be surprised if Golda’s [Meir] not on her way if we don’t watch.</a:t>
            </a:r>
          </a:p>
          <a:p>
            <a:r>
              <a:rPr lang="en-US" sz="1600" dirty="0">
                <a:solidFill>
                  <a:prstClr val="black"/>
                </a:solidFill>
              </a:rPr>
              <a:t>                 	But maybe not.</a:t>
            </a:r>
          </a:p>
          <a:p>
            <a:r>
              <a:rPr lang="en-US" sz="1600" dirty="0">
                <a:solidFill>
                  <a:prstClr val="black"/>
                </a:solidFill>
              </a:rPr>
              <a:t>	Do you think that we could say to </a:t>
            </a:r>
            <a:r>
              <a:rPr lang="en-US" sz="1600" dirty="0" err="1">
                <a:solidFill>
                  <a:prstClr val="black"/>
                </a:solidFill>
              </a:rPr>
              <a:t>Averell</a:t>
            </a:r>
            <a:r>
              <a:rPr lang="en-US" sz="1600" dirty="0">
                <a:solidFill>
                  <a:prstClr val="black"/>
                </a:solidFill>
              </a:rPr>
              <a:t> to strike out the [word] “sympathetically” [from the proposed agreement] and say, “We pledge to give you </a:t>
            </a:r>
            <a:r>
              <a:rPr lang="en-US" sz="1600" i="1" dirty="0">
                <a:solidFill>
                  <a:prstClr val="black"/>
                </a:solidFill>
              </a:rPr>
              <a:t>x </a:t>
            </a:r>
            <a:r>
              <a:rPr lang="en-US" sz="1600" dirty="0">
                <a:solidFill>
                  <a:prstClr val="black"/>
                </a:solidFill>
              </a:rPr>
              <a:t>tanks, and give ‘</a:t>
            </a:r>
            <a:r>
              <a:rPr lang="en-US" sz="1600" dirty="0" err="1">
                <a:solidFill>
                  <a:prstClr val="black"/>
                </a:solidFill>
              </a:rPr>
              <a:t>em</a:t>
            </a:r>
            <a:r>
              <a:rPr lang="en-US" sz="1600" dirty="0">
                <a:solidFill>
                  <a:prstClr val="black"/>
                </a:solidFill>
              </a:rPr>
              <a:t> the </a:t>
            </a:r>
            <a:r>
              <a:rPr lang="en-US" sz="1600" i="1" dirty="0">
                <a:solidFill>
                  <a:prstClr val="black"/>
                </a:solidFill>
              </a:rPr>
              <a:t>x </a:t>
            </a:r>
            <a:r>
              <a:rPr lang="en-US" sz="1600" dirty="0" smtClean="0">
                <a:solidFill>
                  <a:prstClr val="black"/>
                </a:solidFill>
              </a:rPr>
              <a:t>tanks, and . . .</a:t>
            </a:r>
            <a:r>
              <a:rPr lang="en-US" sz="1600" dirty="0">
                <a:solidFill>
                  <a:prstClr val="black"/>
                </a:solidFill>
              </a:rPr>
              <a:t> ”</a:t>
            </a:r>
            <a:r>
              <a:rPr lang="en-US" sz="1600" dirty="0" smtClean="0">
                <a:solidFill>
                  <a:prstClr val="black"/>
                </a:solidFill>
              </a:rPr>
              <a:t> It </a:t>
            </a:r>
            <a:r>
              <a:rPr lang="en-US" sz="1600" dirty="0">
                <a:solidFill>
                  <a:prstClr val="black"/>
                </a:solidFill>
              </a:rPr>
              <a:t>seems that the basis of his [Eshkol’s] objection is that [the U.S. saying] “we view sympathetically” doesn’t commit us.</a:t>
            </a:r>
          </a:p>
          <a:p>
            <a:r>
              <a:rPr lang="en-US" sz="1600" dirty="0">
                <a:solidFill>
                  <a:prstClr val="black"/>
                </a:solidFill>
              </a:rPr>
              <a:t>	</a:t>
            </a:r>
            <a:r>
              <a:rPr lang="en-US" sz="1600" b="1" cap="small" dirty="0">
                <a:solidFill>
                  <a:prstClr val="black"/>
                </a:solidFill>
              </a:rPr>
              <a:t>Rusk</a:t>
            </a:r>
            <a:r>
              <a:rPr lang="en-US" sz="1600" dirty="0">
                <a:solidFill>
                  <a:prstClr val="black"/>
                </a:solidFill>
              </a:rPr>
              <a:t>: Uh-huh.</a:t>
            </a:r>
          </a:p>
          <a:p>
            <a:r>
              <a:rPr lang="en-US" sz="1600" dirty="0">
                <a:solidFill>
                  <a:prstClr val="black"/>
                </a:solidFill>
              </a:rPr>
              <a:t>	</a:t>
            </a:r>
            <a:r>
              <a:rPr lang="en-US" sz="1600" b="1" cap="small" dirty="0">
                <a:solidFill>
                  <a:prstClr val="black"/>
                </a:solidFill>
              </a:rPr>
              <a:t>President Johnson</a:t>
            </a:r>
            <a:r>
              <a:rPr lang="en-US" sz="1600" dirty="0">
                <a:solidFill>
                  <a:prstClr val="black"/>
                </a:solidFill>
              </a:rPr>
              <a:t>: And that he wants a commitment.</a:t>
            </a:r>
          </a:p>
          <a:p>
            <a:r>
              <a:rPr lang="en-US" sz="1600" dirty="0">
                <a:solidFill>
                  <a:prstClr val="black"/>
                </a:solidFill>
              </a:rPr>
              <a:t>	It seems that we might, without great danger, raise the ante a little bit to what the Germans are giving them, and say if the Germans don’t complete it, we’ll complete it, plus 20 or something.</a:t>
            </a:r>
          </a:p>
          <a:p>
            <a:endParaRPr lang="en-US" sz="1600" dirty="0">
              <a:solidFill>
                <a:prstClr val="black"/>
              </a:solidFill>
            </a:endParaRPr>
          </a:p>
        </p:txBody>
      </p:sp>
      <p:pic>
        <p:nvPicPr>
          <p:cNvPr id="4" name="rusklbj65edite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98282" y="5108863"/>
            <a:ext cx="609600" cy="609600"/>
          </a:xfrm>
          <a:prstGeom prst="rect">
            <a:avLst/>
          </a:prstGeom>
        </p:spPr>
      </p:pic>
    </p:spTree>
    <p:extLst>
      <p:ext uri="{BB962C8B-B14F-4D97-AF65-F5344CB8AC3E}">
        <p14:creationId xmlns:p14="http://schemas.microsoft.com/office/powerpoint/2010/main" val="6481214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72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6809" y="803267"/>
            <a:ext cx="11502735" cy="5159798"/>
          </a:xfrm>
          <a:prstGeom prst="rect">
            <a:avLst/>
          </a:prstGeom>
        </p:spPr>
      </p:pic>
    </p:spTree>
    <p:extLst>
      <p:ext uri="{BB962C8B-B14F-4D97-AF65-F5344CB8AC3E}">
        <p14:creationId xmlns:p14="http://schemas.microsoft.com/office/powerpoint/2010/main" val="2715416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georgiainfo.galileo.usg.edu/tdgh-dec/Dean%20Rusk%20and%20LBJ.jpg"/>
          <p:cNvPicPr>
            <a:picLocks noChangeAspect="1" noChangeArrowheads="1"/>
          </p:cNvPicPr>
          <p:nvPr/>
        </p:nvPicPr>
        <p:blipFill>
          <a:blip r:embed="rId3" cstate="print"/>
          <a:srcRect/>
          <a:stretch>
            <a:fillRect/>
          </a:stretch>
        </p:blipFill>
        <p:spPr bwMode="auto">
          <a:xfrm>
            <a:off x="2464724" y="228600"/>
            <a:ext cx="7646839" cy="6172200"/>
          </a:xfrm>
          <a:prstGeom prst="rect">
            <a:avLst/>
          </a:prstGeom>
          <a:noFill/>
        </p:spPr>
      </p:pic>
    </p:spTree>
    <p:extLst>
      <p:ext uri="{BB962C8B-B14F-4D97-AF65-F5344CB8AC3E}">
        <p14:creationId xmlns:p14="http://schemas.microsoft.com/office/powerpoint/2010/main" val="27878927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1"/>
            <a:ext cx="8001000" cy="6494085"/>
          </a:xfrm>
          <a:prstGeom prst="rect">
            <a:avLst/>
          </a:prstGeom>
          <a:noFill/>
        </p:spPr>
        <p:txBody>
          <a:bodyPr wrap="square" rtlCol="0">
            <a:spAutoFit/>
          </a:bodyPr>
          <a:lstStyle/>
          <a:p>
            <a:r>
              <a:rPr lang="en-US" sz="1600" b="1" dirty="0">
                <a:solidFill>
                  <a:prstClr val="black"/>
                </a:solidFill>
              </a:rPr>
              <a:t>	</a:t>
            </a:r>
            <a:r>
              <a:rPr lang="en-US" sz="1600" b="1" cap="small" dirty="0">
                <a:solidFill>
                  <a:prstClr val="black"/>
                </a:solidFill>
              </a:rPr>
              <a:t>President Johnson</a:t>
            </a:r>
            <a:r>
              <a:rPr lang="en-US" sz="1600" b="1" dirty="0">
                <a:solidFill>
                  <a:prstClr val="black"/>
                </a:solidFill>
              </a:rPr>
              <a:t>:</a:t>
            </a:r>
            <a:r>
              <a:rPr lang="en-US" sz="1600" dirty="0">
                <a:solidFill>
                  <a:prstClr val="black"/>
                </a:solidFill>
              </a:rPr>
              <a:t> I don’t want to make any conditions, because I’ve been gone on the Phantoms, but I’m willing to help you put whatever pressure you can.</a:t>
            </a:r>
          </a:p>
          <a:p>
            <a:r>
              <a:rPr lang="en-US" sz="1600" dirty="0">
                <a:solidFill>
                  <a:prstClr val="black"/>
                </a:solidFill>
              </a:rPr>
              <a:t>	But I made the decision on the Phantoms, Dean, last </a:t>
            </a:r>
            <a:r>
              <a:rPr lang="en-US" sz="1600" dirty="0" smtClean="0">
                <a:solidFill>
                  <a:prstClr val="black"/>
                </a:solidFill>
              </a:rPr>
              <a:t>January [1967], </a:t>
            </a:r>
            <a:r>
              <a:rPr lang="en-US" sz="1600" dirty="0">
                <a:solidFill>
                  <a:prstClr val="black"/>
                </a:solidFill>
              </a:rPr>
              <a:t>when I called Bob McNamara in here and told him to be ready to deliver ‘</a:t>
            </a:r>
            <a:r>
              <a:rPr lang="en-US" sz="1600" dirty="0" err="1">
                <a:solidFill>
                  <a:prstClr val="black"/>
                </a:solidFill>
              </a:rPr>
              <a:t>em</a:t>
            </a:r>
            <a:r>
              <a:rPr lang="en-US" sz="1600" dirty="0">
                <a:solidFill>
                  <a:prstClr val="black"/>
                </a:solidFill>
              </a:rPr>
              <a:t> this </a:t>
            </a:r>
            <a:r>
              <a:rPr lang="en-US" sz="1600" dirty="0" smtClean="0">
                <a:solidFill>
                  <a:prstClr val="black"/>
                </a:solidFill>
              </a:rPr>
              <a:t>January [1968].</a:t>
            </a:r>
            <a:endParaRPr lang="en-US" sz="1600" dirty="0">
              <a:solidFill>
                <a:prstClr val="black"/>
              </a:solidFill>
            </a:endParaRPr>
          </a:p>
          <a:p>
            <a:r>
              <a:rPr lang="en-US" sz="1600" b="1" dirty="0">
                <a:solidFill>
                  <a:prstClr val="black"/>
                </a:solidFill>
              </a:rPr>
              <a:t>	</a:t>
            </a:r>
            <a:r>
              <a:rPr lang="en-US" sz="1600" b="1" cap="small" dirty="0" smtClean="0">
                <a:solidFill>
                  <a:prstClr val="black"/>
                </a:solidFill>
              </a:rPr>
              <a:t>Dean Rusk</a:t>
            </a:r>
            <a:r>
              <a:rPr lang="en-US" sz="1600" b="1" dirty="0">
                <a:solidFill>
                  <a:prstClr val="black"/>
                </a:solidFill>
              </a:rPr>
              <a:t>:</a:t>
            </a:r>
            <a:r>
              <a:rPr lang="en-US" sz="1600" dirty="0">
                <a:solidFill>
                  <a:prstClr val="black"/>
                </a:solidFill>
              </a:rPr>
              <a:t> Yeah.</a:t>
            </a:r>
          </a:p>
          <a:p>
            <a:r>
              <a:rPr lang="en-US" sz="1600" b="1" dirty="0">
                <a:solidFill>
                  <a:prstClr val="black"/>
                </a:solidFill>
              </a:rPr>
              <a:t>	</a:t>
            </a:r>
            <a:r>
              <a:rPr lang="en-US" sz="1600" b="1" cap="small" dirty="0" smtClean="0">
                <a:solidFill>
                  <a:prstClr val="black"/>
                </a:solidFill>
              </a:rPr>
              <a:t>President Johnson</a:t>
            </a:r>
            <a:r>
              <a:rPr lang="en-US" sz="1600" b="1" dirty="0" smtClean="0">
                <a:solidFill>
                  <a:prstClr val="black"/>
                </a:solidFill>
              </a:rPr>
              <a:t>:</a:t>
            </a:r>
            <a:r>
              <a:rPr lang="en-US" sz="1600" dirty="0">
                <a:solidFill>
                  <a:prstClr val="black"/>
                </a:solidFill>
              </a:rPr>
              <a:t> I just didn’t want to face up to it all during that period, as you well know.</a:t>
            </a:r>
          </a:p>
          <a:p>
            <a:r>
              <a:rPr lang="en-US" sz="1600" b="1" dirty="0">
                <a:solidFill>
                  <a:prstClr val="black"/>
                </a:solidFill>
              </a:rPr>
              <a:t>	</a:t>
            </a:r>
            <a:r>
              <a:rPr lang="en-US" sz="1600" b="1" cap="small" dirty="0" smtClean="0">
                <a:solidFill>
                  <a:prstClr val="black"/>
                </a:solidFill>
              </a:rPr>
              <a:t>Rusk</a:t>
            </a:r>
            <a:r>
              <a:rPr lang="en-US" sz="1600" b="1" dirty="0">
                <a:solidFill>
                  <a:prstClr val="black"/>
                </a:solidFill>
              </a:rPr>
              <a:t>: </a:t>
            </a:r>
            <a:r>
              <a:rPr lang="en-US" sz="1600" dirty="0" smtClean="0">
                <a:solidFill>
                  <a:prstClr val="black"/>
                </a:solidFill>
              </a:rPr>
              <a:t>Well</a:t>
            </a:r>
            <a:r>
              <a:rPr lang="en-US" sz="1600" dirty="0">
                <a:solidFill>
                  <a:prstClr val="black"/>
                </a:solidFill>
              </a:rPr>
              <a:t>, I think Israel—</a:t>
            </a:r>
          </a:p>
          <a:p>
            <a:r>
              <a:rPr lang="en-US" sz="1600" b="1" dirty="0">
                <a:solidFill>
                  <a:prstClr val="black"/>
                </a:solidFill>
              </a:rPr>
              <a:t>	</a:t>
            </a:r>
            <a:r>
              <a:rPr lang="en-US" sz="1600" b="1" cap="small" dirty="0" smtClean="0">
                <a:solidFill>
                  <a:prstClr val="black"/>
                </a:solidFill>
              </a:rPr>
              <a:t>President Johnson</a:t>
            </a:r>
            <a:r>
              <a:rPr lang="en-US" sz="1600" b="1" dirty="0" smtClean="0">
                <a:solidFill>
                  <a:prstClr val="black"/>
                </a:solidFill>
              </a:rPr>
              <a:t>:</a:t>
            </a:r>
            <a:r>
              <a:rPr lang="en-US" sz="1600" dirty="0">
                <a:solidFill>
                  <a:prstClr val="black"/>
                </a:solidFill>
              </a:rPr>
              <a:t> I wouldn’t say—now, I’m willing to threaten, and do everything I can, just as long as you know, I come clean with you: the Phantoms—they’re already shipped.</a:t>
            </a:r>
          </a:p>
          <a:p>
            <a:r>
              <a:rPr lang="en-US" sz="1600" b="1" dirty="0">
                <a:solidFill>
                  <a:prstClr val="black"/>
                </a:solidFill>
              </a:rPr>
              <a:t>	</a:t>
            </a:r>
            <a:r>
              <a:rPr lang="en-US" sz="1600" b="1" cap="small" dirty="0" smtClean="0">
                <a:solidFill>
                  <a:prstClr val="black"/>
                </a:solidFill>
              </a:rPr>
              <a:t>Rusk</a:t>
            </a:r>
            <a:r>
              <a:rPr lang="en-US" sz="1600" b="1" dirty="0" smtClean="0">
                <a:solidFill>
                  <a:prstClr val="black"/>
                </a:solidFill>
              </a:rPr>
              <a:t>:</a:t>
            </a:r>
            <a:r>
              <a:rPr lang="en-US" sz="1600" dirty="0">
                <a:solidFill>
                  <a:prstClr val="black"/>
                </a:solidFill>
              </a:rPr>
              <a:t> [</a:t>
            </a:r>
            <a:r>
              <a:rPr lang="en-US" sz="1600" i="1" dirty="0">
                <a:solidFill>
                  <a:prstClr val="black"/>
                </a:solidFill>
              </a:rPr>
              <a:t>unenthusiastically</a:t>
            </a:r>
            <a:r>
              <a:rPr lang="en-US" sz="1600" dirty="0">
                <a:solidFill>
                  <a:prstClr val="black"/>
                </a:solidFill>
              </a:rPr>
              <a:t>] Mm-hmm.</a:t>
            </a:r>
          </a:p>
          <a:p>
            <a:r>
              <a:rPr lang="en-US" sz="1600" b="1" dirty="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b="1" dirty="0" smtClean="0">
                <a:solidFill>
                  <a:prstClr val="black"/>
                </a:solidFill>
              </a:rPr>
              <a:t>:</a:t>
            </a:r>
            <a:r>
              <a:rPr lang="en-US" sz="1600" dirty="0">
                <a:solidFill>
                  <a:prstClr val="black"/>
                </a:solidFill>
              </a:rPr>
              <a:t> Now, you can tell ‘</a:t>
            </a:r>
            <a:r>
              <a:rPr lang="en-US" sz="1600" dirty="0" err="1">
                <a:solidFill>
                  <a:prstClr val="black"/>
                </a:solidFill>
              </a:rPr>
              <a:t>em</a:t>
            </a:r>
            <a:r>
              <a:rPr lang="en-US" sz="1600" dirty="0">
                <a:solidFill>
                  <a:prstClr val="black"/>
                </a:solidFill>
              </a:rPr>
              <a:t> that we’ve got to have this, and we’ve got to have that. And I’ll tell ‘</a:t>
            </a:r>
            <a:r>
              <a:rPr lang="en-US" sz="1600" dirty="0" err="1">
                <a:solidFill>
                  <a:prstClr val="black"/>
                </a:solidFill>
              </a:rPr>
              <a:t>em</a:t>
            </a:r>
            <a:r>
              <a:rPr lang="en-US" sz="1600" dirty="0">
                <a:solidFill>
                  <a:prstClr val="black"/>
                </a:solidFill>
              </a:rPr>
              <a:t> the same thing, and shove, and fight. They can’t use ‘</a:t>
            </a:r>
            <a:r>
              <a:rPr lang="en-US" sz="1600" dirty="0" err="1">
                <a:solidFill>
                  <a:prstClr val="black"/>
                </a:solidFill>
              </a:rPr>
              <a:t>em</a:t>
            </a:r>
            <a:r>
              <a:rPr lang="en-US" sz="1600" dirty="0">
                <a:solidFill>
                  <a:prstClr val="black"/>
                </a:solidFill>
              </a:rPr>
              <a:t> [for a] nuclear [attack], and they can’t do this, and they’ve got to sign a non-proliferation treaty: I don’t care what all we say.</a:t>
            </a:r>
          </a:p>
          <a:p>
            <a:r>
              <a:rPr lang="en-US" sz="1600" b="1" dirty="0">
                <a:solidFill>
                  <a:prstClr val="black"/>
                </a:solidFill>
              </a:rPr>
              <a:t>	</a:t>
            </a:r>
            <a:r>
              <a:rPr lang="en-US" sz="1600" b="1" cap="small" dirty="0" smtClean="0">
                <a:solidFill>
                  <a:prstClr val="black"/>
                </a:solidFill>
              </a:rPr>
              <a:t>Rusk</a:t>
            </a:r>
            <a:r>
              <a:rPr lang="en-US" sz="1600" b="1" dirty="0">
                <a:solidFill>
                  <a:prstClr val="black"/>
                </a:solidFill>
              </a:rPr>
              <a:t>: </a:t>
            </a:r>
            <a:r>
              <a:rPr lang="en-US" sz="1600" dirty="0" smtClean="0">
                <a:solidFill>
                  <a:prstClr val="black"/>
                </a:solidFill>
              </a:rPr>
              <a:t>Right</a:t>
            </a:r>
            <a:r>
              <a:rPr lang="en-US" sz="1600" dirty="0">
                <a:solidFill>
                  <a:prstClr val="black"/>
                </a:solidFill>
              </a:rPr>
              <a:t>.</a:t>
            </a:r>
          </a:p>
          <a:p>
            <a:r>
              <a:rPr lang="en-US" sz="1600" b="1" dirty="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b="1" dirty="0">
                <a:solidFill>
                  <a:prstClr val="black"/>
                </a:solidFill>
              </a:rPr>
              <a:t>: </a:t>
            </a:r>
            <a:r>
              <a:rPr lang="en-US" sz="1600" dirty="0" smtClean="0">
                <a:solidFill>
                  <a:prstClr val="black"/>
                </a:solidFill>
              </a:rPr>
              <a:t>I’m </a:t>
            </a:r>
            <a:r>
              <a:rPr lang="en-US" sz="1600" dirty="0">
                <a:solidFill>
                  <a:prstClr val="black"/>
                </a:solidFill>
              </a:rPr>
              <a:t>not going to tell them. But that decision’s already wrapped up.</a:t>
            </a:r>
          </a:p>
          <a:p>
            <a:r>
              <a:rPr lang="en-US" sz="1600" b="1" dirty="0">
                <a:solidFill>
                  <a:prstClr val="black"/>
                </a:solidFill>
              </a:rPr>
              <a:t>	</a:t>
            </a:r>
            <a:r>
              <a:rPr lang="en-US" sz="1600" b="1" cap="small" dirty="0" smtClean="0">
                <a:solidFill>
                  <a:prstClr val="black"/>
                </a:solidFill>
              </a:rPr>
              <a:t>Rusk</a:t>
            </a:r>
            <a:r>
              <a:rPr lang="en-US" sz="1600" b="1" dirty="0">
                <a:solidFill>
                  <a:prstClr val="black"/>
                </a:solidFill>
              </a:rPr>
              <a:t>: </a:t>
            </a:r>
            <a:r>
              <a:rPr lang="en-US" sz="1600" dirty="0" smtClean="0">
                <a:solidFill>
                  <a:prstClr val="black"/>
                </a:solidFill>
              </a:rPr>
              <a:t>Well</a:t>
            </a:r>
            <a:r>
              <a:rPr lang="en-US" sz="1600" dirty="0">
                <a:solidFill>
                  <a:prstClr val="black"/>
                </a:solidFill>
              </a:rPr>
              <a:t>, they’ve already got out of there what they want, short of the delivery of the planes themselves.</a:t>
            </a:r>
          </a:p>
          <a:p>
            <a:r>
              <a:rPr lang="en-US" sz="1600" b="1" dirty="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b="1" dirty="0">
                <a:solidFill>
                  <a:prstClr val="black"/>
                </a:solidFill>
              </a:rPr>
              <a:t>: </a:t>
            </a:r>
            <a:r>
              <a:rPr lang="en-US" sz="1600" dirty="0" smtClean="0">
                <a:solidFill>
                  <a:prstClr val="black"/>
                </a:solidFill>
              </a:rPr>
              <a:t>Yes</a:t>
            </a:r>
            <a:r>
              <a:rPr lang="en-US" sz="1600" dirty="0">
                <a:solidFill>
                  <a:prstClr val="black"/>
                </a:solidFill>
              </a:rPr>
              <a:t>. Yes, that’s right.</a:t>
            </a:r>
          </a:p>
          <a:p>
            <a:r>
              <a:rPr lang="en-US" sz="1600" dirty="0">
                <a:solidFill>
                  <a:prstClr val="black"/>
                </a:solidFill>
              </a:rPr>
              <a:t>	Well, I think they would like to have the thing signed, and have the purchase order written, because they’ve had that with France, you know, and it’s been kicked out. And I want to be damn sure that I do it, and that I don’t wait till after the election, and Nixon and Humphrey do it.</a:t>
            </a:r>
          </a:p>
          <a:p>
            <a:endParaRPr lang="en-US" sz="1600" dirty="0">
              <a:solidFill>
                <a:prstClr val="black"/>
              </a:solidFill>
            </a:endParaRPr>
          </a:p>
        </p:txBody>
      </p:sp>
      <p:pic>
        <p:nvPicPr>
          <p:cNvPr id="3" name="5-lbj--rush--phantom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25000" y="5715000"/>
            <a:ext cx="609600" cy="609600"/>
          </a:xfrm>
          <a:prstGeom prst="rect">
            <a:avLst/>
          </a:prstGeom>
        </p:spPr>
      </p:pic>
    </p:spTree>
    <p:extLst>
      <p:ext uri="{BB962C8B-B14F-4D97-AF65-F5344CB8AC3E}">
        <p14:creationId xmlns:p14="http://schemas.microsoft.com/office/powerpoint/2010/main" val="12655490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0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and Kissinger.jpg"/>
          <p:cNvPicPr>
            <a:picLocks noChangeAspect="1"/>
          </p:cNvPicPr>
          <p:nvPr/>
        </p:nvPicPr>
        <p:blipFill>
          <a:blip r:embed="rId3" cstate="print"/>
          <a:stretch>
            <a:fillRect/>
          </a:stretch>
        </p:blipFill>
        <p:spPr>
          <a:xfrm>
            <a:off x="2667000" y="0"/>
            <a:ext cx="6858000" cy="6858000"/>
          </a:xfrm>
          <a:prstGeom prst="rect">
            <a:avLst/>
          </a:prstGeom>
        </p:spPr>
      </p:pic>
    </p:spTree>
    <p:extLst>
      <p:ext uri="{BB962C8B-B14F-4D97-AF65-F5344CB8AC3E}">
        <p14:creationId xmlns:p14="http://schemas.microsoft.com/office/powerpoint/2010/main" val="25841313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img3.allvoices.com/thumbs/image/609/480/75208831-jacob-javits.jpg"/>
          <p:cNvPicPr>
            <a:picLocks noChangeAspect="1" noChangeArrowheads="1"/>
          </p:cNvPicPr>
          <p:nvPr/>
        </p:nvPicPr>
        <p:blipFill>
          <a:blip r:embed="rId3" cstate="print"/>
          <a:srcRect/>
          <a:stretch>
            <a:fillRect/>
          </a:stretch>
        </p:blipFill>
        <p:spPr bwMode="auto">
          <a:xfrm>
            <a:off x="3962400" y="23870"/>
            <a:ext cx="8382000" cy="6606502"/>
          </a:xfrm>
          <a:prstGeom prst="rect">
            <a:avLst/>
          </a:prstGeom>
          <a:noFill/>
        </p:spPr>
      </p:pic>
      <p:pic>
        <p:nvPicPr>
          <p:cNvPr id="2" name="Picture 1"/>
          <p:cNvPicPr>
            <a:picLocks noChangeAspect="1"/>
          </p:cNvPicPr>
          <p:nvPr/>
        </p:nvPicPr>
        <p:blipFill>
          <a:blip r:embed="rId4"/>
          <a:stretch>
            <a:fillRect/>
          </a:stretch>
        </p:blipFill>
        <p:spPr>
          <a:xfrm>
            <a:off x="1447801" y="23870"/>
            <a:ext cx="4533875" cy="6606503"/>
          </a:xfrm>
          <a:prstGeom prst="rect">
            <a:avLst/>
          </a:prstGeom>
        </p:spPr>
      </p:pic>
    </p:spTree>
    <p:extLst>
      <p:ext uri="{BB962C8B-B14F-4D97-AF65-F5344CB8AC3E}">
        <p14:creationId xmlns:p14="http://schemas.microsoft.com/office/powerpoint/2010/main" val="6782851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7400" y="0"/>
            <a:ext cx="8077200" cy="6771084"/>
          </a:xfrm>
          <a:prstGeom prst="rect">
            <a:avLst/>
          </a:prstGeom>
          <a:noFill/>
        </p:spPr>
        <p:txBody>
          <a:bodyPr wrap="square" rtlCol="0">
            <a:spAutoFit/>
          </a:bodyPr>
          <a:lstStyle/>
          <a:p>
            <a:r>
              <a:rPr lang="en-US" sz="1400" b="1" dirty="0">
                <a:solidFill>
                  <a:prstClr val="black"/>
                </a:solidFill>
              </a:rPr>
              <a:t>	</a:t>
            </a:r>
            <a:r>
              <a:rPr lang="en-US" sz="1400" b="1" cap="small" dirty="0">
                <a:solidFill>
                  <a:prstClr val="black"/>
                </a:solidFill>
              </a:rPr>
              <a:t>President Nixon</a:t>
            </a:r>
            <a:r>
              <a:rPr lang="en-US" sz="1400" b="1" dirty="0">
                <a:solidFill>
                  <a:prstClr val="black"/>
                </a:solidFill>
              </a:rPr>
              <a:t>:</a:t>
            </a:r>
            <a:r>
              <a:rPr lang="en-US" sz="1400" dirty="0">
                <a:solidFill>
                  <a:prstClr val="black"/>
                </a:solidFill>
              </a:rPr>
              <a:t> But it’s important to get across to them, Henry, and I hope you’ll talk to [New York senator Jacob] </a:t>
            </a:r>
            <a:r>
              <a:rPr lang="en-US" sz="1400" dirty="0" err="1">
                <a:solidFill>
                  <a:prstClr val="black"/>
                </a:solidFill>
              </a:rPr>
              <a:t>Javits</a:t>
            </a:r>
            <a:r>
              <a:rPr lang="en-US" sz="1400" dirty="0">
                <a:solidFill>
                  <a:prstClr val="black"/>
                </a:solidFill>
              </a:rPr>
              <a:t> and the rest of ‘</a:t>
            </a:r>
            <a:r>
              <a:rPr lang="en-US" sz="1400" dirty="0" err="1">
                <a:solidFill>
                  <a:prstClr val="black"/>
                </a:solidFill>
              </a:rPr>
              <a:t>em</a:t>
            </a:r>
            <a:r>
              <a:rPr lang="en-US" sz="1400" dirty="0">
                <a:solidFill>
                  <a:prstClr val="black"/>
                </a:solidFill>
              </a:rPr>
              <a:t> on this, </a:t>
            </a:r>
            <a:r>
              <a:rPr lang="en-US" sz="1400" dirty="0" smtClean="0">
                <a:solidFill>
                  <a:prstClr val="black"/>
                </a:solidFill>
              </a:rPr>
              <a:t>and even </a:t>
            </a:r>
            <a:r>
              <a:rPr lang="en-US" sz="1400" dirty="0">
                <a:solidFill>
                  <a:prstClr val="black"/>
                </a:solidFill>
              </a:rPr>
              <a:t>[Washington senator Henry] Jackson: by God, if the Jewish community in this country makes Israel exit permits the condition for the Russian initiative, listen, they’re going to be hurting. That </a:t>
            </a:r>
            <a:r>
              <a:rPr lang="en-US" sz="1400" dirty="0" smtClean="0">
                <a:solidFill>
                  <a:prstClr val="black"/>
                </a:solidFill>
              </a:rPr>
              <a:t>cannot </a:t>
            </a:r>
            <a:r>
              <a:rPr lang="en-US" sz="1400" dirty="0">
                <a:solidFill>
                  <a:prstClr val="black"/>
                </a:solidFill>
              </a:rPr>
              <a:t>work.</a:t>
            </a:r>
          </a:p>
          <a:p>
            <a:r>
              <a:rPr lang="en-US" sz="1400" b="1" dirty="0">
                <a:solidFill>
                  <a:prstClr val="black"/>
                </a:solidFill>
              </a:rPr>
              <a:t>	</a:t>
            </a:r>
            <a:r>
              <a:rPr lang="en-US" sz="1400" b="1" cap="small" dirty="0">
                <a:solidFill>
                  <a:prstClr val="black"/>
                </a:solidFill>
              </a:rPr>
              <a:t>Henry Kissinger</a:t>
            </a:r>
            <a:r>
              <a:rPr lang="en-US" sz="1400" b="1" dirty="0">
                <a:solidFill>
                  <a:prstClr val="black"/>
                </a:solidFill>
              </a:rPr>
              <a:t>:</a:t>
            </a:r>
            <a:r>
              <a:rPr lang="en-US" sz="1400" dirty="0">
                <a:solidFill>
                  <a:prstClr val="black"/>
                </a:solidFill>
              </a:rPr>
              <a:t> [</a:t>
            </a:r>
            <a:r>
              <a:rPr lang="en-US" sz="1400" i="1" dirty="0">
                <a:solidFill>
                  <a:prstClr val="black"/>
                </a:solidFill>
              </a:rPr>
              <a:t>forcefully</a:t>
            </a:r>
            <a:r>
              <a:rPr lang="en-US" sz="1400" dirty="0">
                <a:solidFill>
                  <a:prstClr val="black"/>
                </a:solidFill>
              </a:rPr>
              <a:t>] Let’s face it: The emigration of Jews from the Soviet Union is not an objective of American foreign policy. And if they put Jews into gas chambers in the Soviet Union, it is not an </a:t>
            </a:r>
            <a:r>
              <a:rPr lang="en-US" sz="1400" i="1" dirty="0">
                <a:solidFill>
                  <a:prstClr val="black"/>
                </a:solidFill>
              </a:rPr>
              <a:t>American</a:t>
            </a:r>
            <a:r>
              <a:rPr lang="en-US" sz="1400" dirty="0">
                <a:solidFill>
                  <a:prstClr val="black"/>
                </a:solidFill>
              </a:rPr>
              <a:t> concern. It may be a humanitarian concern.</a:t>
            </a:r>
          </a:p>
          <a:p>
            <a:r>
              <a:rPr lang="en-US" sz="1400" b="1" dirty="0">
                <a:solidFill>
                  <a:prstClr val="black"/>
                </a:solidFill>
              </a:rPr>
              <a:t>	</a:t>
            </a:r>
            <a:r>
              <a:rPr lang="en-US" sz="1400" b="1" cap="small" dirty="0">
                <a:solidFill>
                  <a:prstClr val="black"/>
                </a:solidFill>
              </a:rPr>
              <a:t> President </a:t>
            </a:r>
            <a:r>
              <a:rPr lang="en-US" sz="1400" b="1" cap="small" dirty="0" smtClean="0">
                <a:solidFill>
                  <a:prstClr val="black"/>
                </a:solidFill>
              </a:rPr>
              <a:t>Nixon</a:t>
            </a:r>
            <a:r>
              <a:rPr lang="en-US" sz="1400" b="1" dirty="0" smtClean="0">
                <a:solidFill>
                  <a:prstClr val="black"/>
                </a:solidFill>
              </a:rPr>
              <a:t>:</a:t>
            </a:r>
            <a:r>
              <a:rPr lang="en-US" sz="1400" dirty="0">
                <a:solidFill>
                  <a:prstClr val="black"/>
                </a:solidFill>
              </a:rPr>
              <a:t> I know.</a:t>
            </a:r>
          </a:p>
          <a:p>
            <a:r>
              <a:rPr lang="en-US" sz="1400" b="1" dirty="0">
                <a:solidFill>
                  <a:prstClr val="black"/>
                </a:solidFill>
              </a:rPr>
              <a:t>	</a:t>
            </a:r>
            <a:r>
              <a:rPr lang="en-US" sz="1400" b="1" cap="small" dirty="0">
                <a:solidFill>
                  <a:prstClr val="black"/>
                </a:solidFill>
              </a:rPr>
              <a:t> </a:t>
            </a:r>
            <a:r>
              <a:rPr lang="en-US" sz="1400" b="1" cap="small" dirty="0" smtClean="0">
                <a:solidFill>
                  <a:prstClr val="black"/>
                </a:solidFill>
              </a:rPr>
              <a:t>Kissinger</a:t>
            </a:r>
            <a:r>
              <a:rPr lang="en-US" sz="1400" b="1" dirty="0" smtClean="0">
                <a:solidFill>
                  <a:prstClr val="black"/>
                </a:solidFill>
              </a:rPr>
              <a:t>:</a:t>
            </a:r>
            <a:r>
              <a:rPr lang="en-US" sz="1400" dirty="0">
                <a:solidFill>
                  <a:prstClr val="black"/>
                </a:solidFill>
              </a:rPr>
              <a:t> And . . .</a:t>
            </a:r>
          </a:p>
          <a:p>
            <a:r>
              <a:rPr lang="en-US" sz="1400" b="1" dirty="0">
                <a:solidFill>
                  <a:prstClr val="black"/>
                </a:solidFill>
              </a:rPr>
              <a:t>	</a:t>
            </a:r>
            <a:r>
              <a:rPr lang="en-US" sz="1400" b="1" cap="small" dirty="0">
                <a:solidFill>
                  <a:prstClr val="black"/>
                </a:solidFill>
              </a:rPr>
              <a:t> President </a:t>
            </a:r>
            <a:r>
              <a:rPr lang="en-US" sz="1400" b="1" cap="small" dirty="0" smtClean="0">
                <a:solidFill>
                  <a:prstClr val="black"/>
                </a:solidFill>
              </a:rPr>
              <a:t>Nixon</a:t>
            </a:r>
            <a:r>
              <a:rPr lang="en-US" sz="1400" b="1" dirty="0" smtClean="0">
                <a:solidFill>
                  <a:prstClr val="black"/>
                </a:solidFill>
              </a:rPr>
              <a:t>:</a:t>
            </a:r>
            <a:r>
              <a:rPr lang="en-US" sz="1400" dirty="0">
                <a:solidFill>
                  <a:prstClr val="black"/>
                </a:solidFill>
              </a:rPr>
              <a:t> Well, we can’t blow up the world because of it.</a:t>
            </a:r>
          </a:p>
          <a:p>
            <a:r>
              <a:rPr lang="en-US" sz="1400" b="1" dirty="0">
                <a:solidFill>
                  <a:prstClr val="black"/>
                </a:solidFill>
              </a:rPr>
              <a:t>	</a:t>
            </a:r>
            <a:r>
              <a:rPr lang="en-US" sz="1400" b="1" cap="small" dirty="0">
                <a:solidFill>
                  <a:prstClr val="black"/>
                </a:solidFill>
              </a:rPr>
              <a:t> </a:t>
            </a:r>
            <a:r>
              <a:rPr lang="en-US" sz="1400" b="1" cap="small" dirty="0" smtClean="0">
                <a:solidFill>
                  <a:prstClr val="black"/>
                </a:solidFill>
              </a:rPr>
              <a:t>Kissinger</a:t>
            </a:r>
            <a:r>
              <a:rPr lang="en-US" sz="1400" b="1" dirty="0" smtClean="0">
                <a:solidFill>
                  <a:prstClr val="black"/>
                </a:solidFill>
              </a:rPr>
              <a:t>:</a:t>
            </a:r>
            <a:r>
              <a:rPr lang="en-US" sz="1400" dirty="0">
                <a:solidFill>
                  <a:prstClr val="black"/>
                </a:solidFill>
              </a:rPr>
              <a:t> It’d be an outrage, but we cannot make out where gas chambers would go as far as I’m concerned.</a:t>
            </a:r>
          </a:p>
          <a:p>
            <a:r>
              <a:rPr lang="en-US" sz="1400" b="1" dirty="0">
                <a:solidFill>
                  <a:prstClr val="black"/>
                </a:solidFill>
              </a:rPr>
              <a:t>	</a:t>
            </a:r>
            <a:r>
              <a:rPr lang="en-US" sz="1400" b="1" cap="small" dirty="0">
                <a:solidFill>
                  <a:prstClr val="black"/>
                </a:solidFill>
              </a:rPr>
              <a:t> President Nixon </a:t>
            </a:r>
            <a:r>
              <a:rPr lang="en-US" sz="1400" b="1" dirty="0" smtClean="0">
                <a:solidFill>
                  <a:prstClr val="black"/>
                </a:solidFill>
              </a:rPr>
              <a:t>:</a:t>
            </a:r>
            <a:r>
              <a:rPr lang="en-US" sz="1400" dirty="0">
                <a:solidFill>
                  <a:prstClr val="black"/>
                </a:solidFill>
              </a:rPr>
              <a:t> I know.</a:t>
            </a:r>
          </a:p>
          <a:p>
            <a:r>
              <a:rPr lang="en-US" sz="1400" b="1" dirty="0">
                <a:solidFill>
                  <a:prstClr val="black"/>
                </a:solidFill>
              </a:rPr>
              <a:t>	</a:t>
            </a:r>
            <a:r>
              <a:rPr lang="en-US" sz="1400" b="1" cap="small" dirty="0">
                <a:solidFill>
                  <a:prstClr val="black"/>
                </a:solidFill>
              </a:rPr>
              <a:t> </a:t>
            </a:r>
            <a:r>
              <a:rPr lang="en-US" sz="1400" b="1" cap="small" dirty="0" smtClean="0">
                <a:solidFill>
                  <a:prstClr val="black"/>
                </a:solidFill>
              </a:rPr>
              <a:t>Kissinger</a:t>
            </a:r>
            <a:r>
              <a:rPr lang="en-US" sz="1400" b="1" dirty="0" smtClean="0">
                <a:solidFill>
                  <a:prstClr val="black"/>
                </a:solidFill>
              </a:rPr>
              <a:t>:</a:t>
            </a:r>
            <a:r>
              <a:rPr lang="en-US" sz="1400" dirty="0">
                <a:solidFill>
                  <a:prstClr val="black"/>
                </a:solidFill>
              </a:rPr>
              <a:t> There is no unrestricted right to emigration. If the Indians don’t let </a:t>
            </a:r>
            <a:r>
              <a:rPr lang="en-US" sz="1400" dirty="0" err="1">
                <a:solidFill>
                  <a:prstClr val="black"/>
                </a:solidFill>
              </a:rPr>
              <a:t>Farsis</a:t>
            </a:r>
            <a:r>
              <a:rPr lang="en-US" sz="1400" dirty="0">
                <a:solidFill>
                  <a:prstClr val="black"/>
                </a:solidFill>
              </a:rPr>
              <a:t> out, it would never occur to us to attach a rider to a foreign policy decision. And I think that the Jewish community in this country, on that issue, is behaving unconscionably. It’s behaving traitorously. I find—</a:t>
            </a:r>
          </a:p>
          <a:p>
            <a:r>
              <a:rPr lang="en-US" sz="1400" b="1" dirty="0">
                <a:solidFill>
                  <a:prstClr val="black"/>
                </a:solidFill>
              </a:rPr>
              <a:t>	</a:t>
            </a:r>
            <a:r>
              <a:rPr lang="en-US" sz="1400" b="1" cap="small" dirty="0">
                <a:solidFill>
                  <a:prstClr val="black"/>
                </a:solidFill>
              </a:rPr>
              <a:t> President </a:t>
            </a:r>
            <a:r>
              <a:rPr lang="en-US" sz="1400" b="1" cap="small" dirty="0" smtClean="0">
                <a:solidFill>
                  <a:prstClr val="black"/>
                </a:solidFill>
              </a:rPr>
              <a:t>Nixon</a:t>
            </a:r>
            <a:r>
              <a:rPr lang="en-US" sz="1400" b="1" dirty="0" smtClean="0">
                <a:solidFill>
                  <a:prstClr val="black"/>
                </a:solidFill>
              </a:rPr>
              <a:t>:</a:t>
            </a:r>
            <a:r>
              <a:rPr lang="en-US" sz="1400" dirty="0">
                <a:solidFill>
                  <a:prstClr val="black"/>
                </a:solidFill>
              </a:rPr>
              <a:t> Why can’t we get Jackson to get off the damn thing? He feels it, though. He is. He’s close to the Jewish community; he’s close to the Israelis.</a:t>
            </a:r>
          </a:p>
          <a:p>
            <a:r>
              <a:rPr lang="en-US" sz="1400" b="1" dirty="0">
                <a:solidFill>
                  <a:prstClr val="black"/>
                </a:solidFill>
              </a:rPr>
              <a:t>	</a:t>
            </a:r>
            <a:r>
              <a:rPr lang="en-US" sz="1400" b="1" cap="small" dirty="0">
                <a:solidFill>
                  <a:prstClr val="black"/>
                </a:solidFill>
              </a:rPr>
              <a:t> </a:t>
            </a:r>
            <a:r>
              <a:rPr lang="en-US" sz="1400" b="1" cap="small" dirty="0" smtClean="0">
                <a:solidFill>
                  <a:prstClr val="black"/>
                </a:solidFill>
              </a:rPr>
              <a:t>Kissinger</a:t>
            </a:r>
            <a:r>
              <a:rPr lang="en-US" sz="1400" b="1" dirty="0" smtClean="0">
                <a:solidFill>
                  <a:prstClr val="black"/>
                </a:solidFill>
              </a:rPr>
              <a:t>:</a:t>
            </a:r>
            <a:r>
              <a:rPr lang="en-US" sz="1400" dirty="0">
                <a:solidFill>
                  <a:prstClr val="black"/>
                </a:solidFill>
              </a:rPr>
              <a:t> Although, I suppose—</a:t>
            </a:r>
          </a:p>
          <a:p>
            <a:r>
              <a:rPr lang="en-US" sz="1400" b="1" dirty="0">
                <a:solidFill>
                  <a:prstClr val="black"/>
                </a:solidFill>
              </a:rPr>
              <a:t>	</a:t>
            </a:r>
            <a:r>
              <a:rPr lang="en-US" sz="1400" b="1" cap="small" dirty="0">
                <a:solidFill>
                  <a:prstClr val="black"/>
                </a:solidFill>
              </a:rPr>
              <a:t> President </a:t>
            </a:r>
            <a:r>
              <a:rPr lang="en-US" sz="1400" b="1" cap="small" dirty="0" smtClean="0">
                <a:solidFill>
                  <a:prstClr val="black"/>
                </a:solidFill>
              </a:rPr>
              <a:t>Nixon</a:t>
            </a:r>
            <a:r>
              <a:rPr lang="en-US" sz="1400" b="1" dirty="0" smtClean="0">
                <a:solidFill>
                  <a:prstClr val="black"/>
                </a:solidFill>
              </a:rPr>
              <a:t>:</a:t>
            </a:r>
            <a:r>
              <a:rPr lang="en-US" sz="1400" dirty="0">
                <a:solidFill>
                  <a:prstClr val="black"/>
                </a:solidFill>
              </a:rPr>
              <a:t> Well, of course, he’s taken a lot of money from them, too.</a:t>
            </a:r>
          </a:p>
          <a:p>
            <a:r>
              <a:rPr lang="en-US" sz="1400" b="1" dirty="0">
                <a:solidFill>
                  <a:prstClr val="black"/>
                </a:solidFill>
              </a:rPr>
              <a:t>	</a:t>
            </a:r>
            <a:r>
              <a:rPr lang="en-US" sz="1400" b="1" cap="small" dirty="0">
                <a:solidFill>
                  <a:prstClr val="black"/>
                </a:solidFill>
              </a:rPr>
              <a:t> </a:t>
            </a:r>
            <a:r>
              <a:rPr lang="en-US" sz="1400" b="1" cap="small" dirty="0" smtClean="0">
                <a:solidFill>
                  <a:prstClr val="black"/>
                </a:solidFill>
              </a:rPr>
              <a:t>Kissinger</a:t>
            </a:r>
            <a:r>
              <a:rPr lang="en-US" sz="1400" b="1" dirty="0" smtClean="0">
                <a:solidFill>
                  <a:prstClr val="black"/>
                </a:solidFill>
              </a:rPr>
              <a:t>:</a:t>
            </a:r>
            <a:r>
              <a:rPr lang="en-US" sz="1400" dirty="0">
                <a:solidFill>
                  <a:prstClr val="black"/>
                </a:solidFill>
              </a:rPr>
              <a:t> Exactly. They’re financing his [presidential] campaign in ’76. But </a:t>
            </a:r>
            <a:r>
              <a:rPr lang="en-US" sz="1400" dirty="0" err="1">
                <a:solidFill>
                  <a:prstClr val="black"/>
                </a:solidFill>
              </a:rPr>
              <a:t>Javits</a:t>
            </a:r>
            <a:r>
              <a:rPr lang="en-US" sz="1400" dirty="0">
                <a:solidFill>
                  <a:prstClr val="black"/>
                </a:solidFill>
              </a:rPr>
              <a:t> . . . I’m going to have a talk with </a:t>
            </a:r>
            <a:r>
              <a:rPr lang="en-US" sz="1400" dirty="0" err="1">
                <a:solidFill>
                  <a:prstClr val="black"/>
                </a:solidFill>
              </a:rPr>
              <a:t>Javits</a:t>
            </a:r>
            <a:r>
              <a:rPr lang="en-US" sz="1400" dirty="0">
                <a:solidFill>
                  <a:prstClr val="black"/>
                </a:solidFill>
              </a:rPr>
              <a:t>, and I’m going to tell him that it is unconscionable for the Jewish community to . . .</a:t>
            </a:r>
          </a:p>
          <a:p>
            <a:r>
              <a:rPr lang="en-US" sz="1400" b="1" dirty="0">
                <a:solidFill>
                  <a:prstClr val="black"/>
                </a:solidFill>
              </a:rPr>
              <a:t>	</a:t>
            </a:r>
            <a:r>
              <a:rPr lang="en-US" sz="1400" b="1" cap="small" dirty="0">
                <a:solidFill>
                  <a:prstClr val="black"/>
                </a:solidFill>
              </a:rPr>
              <a:t> President </a:t>
            </a:r>
            <a:r>
              <a:rPr lang="en-US" sz="1400" b="1" cap="small" dirty="0" smtClean="0">
                <a:solidFill>
                  <a:prstClr val="black"/>
                </a:solidFill>
              </a:rPr>
              <a:t>Nixon</a:t>
            </a:r>
            <a:r>
              <a:rPr lang="en-US" sz="1400" b="1" dirty="0" smtClean="0">
                <a:solidFill>
                  <a:prstClr val="black"/>
                </a:solidFill>
              </a:rPr>
              <a:t>:</a:t>
            </a:r>
            <a:r>
              <a:rPr lang="en-US" sz="1400" dirty="0">
                <a:solidFill>
                  <a:prstClr val="black"/>
                </a:solidFill>
              </a:rPr>
              <a:t> You see, what they [the pro-Jewish emigration forces in Congress] will do is to work that way with the radical, the </a:t>
            </a:r>
            <a:r>
              <a:rPr lang="en-US" sz="1400" dirty="0" err="1">
                <a:solidFill>
                  <a:prstClr val="black"/>
                </a:solidFill>
              </a:rPr>
              <a:t>nuthead</a:t>
            </a:r>
            <a:r>
              <a:rPr lang="en-US" sz="1400" dirty="0">
                <a:solidFill>
                  <a:prstClr val="black"/>
                </a:solidFill>
              </a:rPr>
              <a:t>, basically the </a:t>
            </a:r>
            <a:r>
              <a:rPr lang="en-US" sz="1400" dirty="0" err="1">
                <a:solidFill>
                  <a:prstClr val="black"/>
                </a:solidFill>
              </a:rPr>
              <a:t>anti-semitic</a:t>
            </a:r>
            <a:r>
              <a:rPr lang="en-US" sz="1400" dirty="0">
                <a:solidFill>
                  <a:prstClr val="black"/>
                </a:solidFill>
              </a:rPr>
              <a:t> </a:t>
            </a:r>
            <a:r>
              <a:rPr lang="en-US" sz="1400" dirty="0" err="1">
                <a:solidFill>
                  <a:prstClr val="black"/>
                </a:solidFill>
              </a:rPr>
              <a:t>nutheads</a:t>
            </a:r>
            <a:r>
              <a:rPr lang="en-US" sz="1400" dirty="0">
                <a:solidFill>
                  <a:prstClr val="black"/>
                </a:solidFill>
              </a:rPr>
              <a:t>, say. Anti-communists in the </a:t>
            </a:r>
            <a:r>
              <a:rPr lang="en-US" sz="1400" dirty="0" smtClean="0">
                <a:solidFill>
                  <a:prstClr val="black"/>
                </a:solidFill>
              </a:rPr>
              <a:t>Senate and the </a:t>
            </a:r>
            <a:r>
              <a:rPr lang="en-US" sz="1400" dirty="0">
                <a:solidFill>
                  <a:prstClr val="black"/>
                </a:solidFill>
              </a:rPr>
              <a:t>House—a lot of them are </a:t>
            </a:r>
            <a:r>
              <a:rPr lang="en-US" sz="1400" dirty="0" err="1">
                <a:solidFill>
                  <a:prstClr val="black"/>
                </a:solidFill>
              </a:rPr>
              <a:t>anti-semitic</a:t>
            </a:r>
            <a:r>
              <a:rPr lang="en-US" sz="1400" dirty="0">
                <a:solidFill>
                  <a:prstClr val="black"/>
                </a:solidFill>
              </a:rPr>
              <a:t>—who want to screw the Russians for other reasons. And between them . . . You know, we’ve got to get most-favored-nation [status for </a:t>
            </a:r>
            <a:r>
              <a:rPr lang="en-US" sz="1400" dirty="0" smtClean="0">
                <a:solidFill>
                  <a:prstClr val="black"/>
                </a:solidFill>
              </a:rPr>
              <a:t>the USSR, </a:t>
            </a:r>
            <a:r>
              <a:rPr lang="en-US" sz="1400" dirty="0">
                <a:solidFill>
                  <a:prstClr val="black"/>
                </a:solidFill>
              </a:rPr>
              <a:t>in trade relations], don’t we?</a:t>
            </a:r>
          </a:p>
          <a:p>
            <a:r>
              <a:rPr lang="en-US" sz="1400" b="1" dirty="0">
                <a:solidFill>
                  <a:prstClr val="black"/>
                </a:solidFill>
              </a:rPr>
              <a:t>	</a:t>
            </a:r>
            <a:r>
              <a:rPr lang="en-US" sz="1400" b="1" cap="small" dirty="0">
                <a:solidFill>
                  <a:prstClr val="black"/>
                </a:solidFill>
              </a:rPr>
              <a:t> </a:t>
            </a:r>
            <a:r>
              <a:rPr lang="en-US" sz="1400" b="1" cap="small" dirty="0" smtClean="0">
                <a:solidFill>
                  <a:prstClr val="black"/>
                </a:solidFill>
              </a:rPr>
              <a:t>Kissinger</a:t>
            </a:r>
            <a:r>
              <a:rPr lang="en-US" sz="1400" b="1" dirty="0" smtClean="0">
                <a:solidFill>
                  <a:prstClr val="black"/>
                </a:solidFill>
              </a:rPr>
              <a:t>:</a:t>
            </a:r>
            <a:r>
              <a:rPr lang="en-US" sz="1400" dirty="0">
                <a:solidFill>
                  <a:prstClr val="black"/>
                </a:solidFill>
              </a:rPr>
              <a:t> [</a:t>
            </a:r>
            <a:r>
              <a:rPr lang="en-US" sz="1400" i="1" dirty="0">
                <a:solidFill>
                  <a:prstClr val="black"/>
                </a:solidFill>
              </a:rPr>
              <a:t>forcefully</a:t>
            </a:r>
            <a:r>
              <a:rPr lang="en-US" sz="1400" dirty="0">
                <a:solidFill>
                  <a:prstClr val="black"/>
                </a:solidFill>
              </a:rPr>
              <a:t>] Mr. President, let’s face it: we have screwed Brezhnev.</a:t>
            </a:r>
          </a:p>
          <a:p>
            <a:r>
              <a:rPr lang="en-US" sz="1400" dirty="0">
                <a:solidFill>
                  <a:prstClr val="black"/>
                </a:solidFill>
              </a:rPr>
              <a:t>	I mean, you have outmaneuvered Brezhnev in a way that is almost pathetic.</a:t>
            </a:r>
          </a:p>
          <a:p>
            <a:endParaRPr lang="en-US" sz="1400" dirty="0">
              <a:solidFill>
                <a:prstClr val="black"/>
              </a:solidFill>
            </a:endParaRPr>
          </a:p>
        </p:txBody>
      </p:sp>
      <p:pic>
        <p:nvPicPr>
          <p:cNvPr id="2" name="4-hk-rn-j-v 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48800" y="5791200"/>
            <a:ext cx="609600" cy="609600"/>
          </a:xfrm>
          <a:prstGeom prst="rect">
            <a:avLst/>
          </a:prstGeom>
        </p:spPr>
      </p:pic>
    </p:spTree>
    <p:extLst>
      <p:ext uri="{BB962C8B-B14F-4D97-AF65-F5344CB8AC3E}">
        <p14:creationId xmlns:p14="http://schemas.microsoft.com/office/powerpoint/2010/main" val="5363210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67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22418" y="110836"/>
            <a:ext cx="6691745" cy="6691745"/>
          </a:xfrm>
          <a:prstGeom prst="rect">
            <a:avLst/>
          </a:prstGeom>
        </p:spPr>
      </p:pic>
    </p:spTree>
    <p:extLst>
      <p:ext uri="{BB962C8B-B14F-4D97-AF65-F5344CB8AC3E}">
        <p14:creationId xmlns:p14="http://schemas.microsoft.com/office/powerpoint/2010/main" val="27359602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9200" y="-228600"/>
            <a:ext cx="9753600" cy="7315200"/>
          </a:xfrm>
          <a:prstGeom prst="rect">
            <a:avLst/>
          </a:prstGeom>
        </p:spPr>
      </p:pic>
    </p:spTree>
    <p:extLst>
      <p:ext uri="{BB962C8B-B14F-4D97-AF65-F5344CB8AC3E}">
        <p14:creationId xmlns:p14="http://schemas.microsoft.com/office/powerpoint/2010/main" val="1163190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bioguide.congress.gov/bioguide/photo/j/j000101.jpg"/>
          <p:cNvPicPr>
            <a:picLocks noChangeAspect="1" noChangeArrowheads="1"/>
          </p:cNvPicPr>
          <p:nvPr/>
        </p:nvPicPr>
        <p:blipFill>
          <a:blip r:embed="rId3" cstate="print"/>
          <a:srcRect/>
          <a:stretch>
            <a:fillRect/>
          </a:stretch>
        </p:blipFill>
        <p:spPr bwMode="auto">
          <a:xfrm>
            <a:off x="93518" y="93520"/>
            <a:ext cx="3375660" cy="4219575"/>
          </a:xfrm>
          <a:prstGeom prst="rect">
            <a:avLst/>
          </a:prstGeom>
          <a:noFill/>
        </p:spPr>
      </p:pic>
      <p:sp>
        <p:nvSpPr>
          <p:cNvPr id="3" name="TextBox 2"/>
          <p:cNvSpPr txBox="1"/>
          <p:nvPr/>
        </p:nvSpPr>
        <p:spPr>
          <a:xfrm>
            <a:off x="3048000" y="4572000"/>
            <a:ext cx="6220691" cy="1877437"/>
          </a:xfrm>
          <a:prstGeom prst="rect">
            <a:avLst/>
          </a:prstGeom>
          <a:noFill/>
        </p:spPr>
        <p:txBody>
          <a:bodyPr wrap="square" rtlCol="0">
            <a:spAutoFit/>
          </a:bodyPr>
          <a:lstStyle/>
          <a:p>
            <a:endParaRPr lang="en-US" dirty="0">
              <a:solidFill>
                <a:prstClr val="black"/>
              </a:solidFill>
            </a:endParaRPr>
          </a:p>
          <a:p>
            <a:endParaRPr lang="en-US" dirty="0">
              <a:solidFill>
                <a:prstClr val="black"/>
              </a:solidFill>
            </a:endParaRPr>
          </a:p>
          <a:p>
            <a:r>
              <a:rPr lang="en-US" sz="2000" dirty="0">
                <a:solidFill>
                  <a:prstClr val="black"/>
                </a:solidFill>
              </a:rPr>
              <a:t>“This sale to an unstable country jeopardizes the security of our most advanced technology . . . </a:t>
            </a:r>
            <a:r>
              <a:rPr lang="en-US" sz="2000" dirty="0" smtClean="0">
                <a:solidFill>
                  <a:prstClr val="black"/>
                </a:solidFill>
              </a:rPr>
              <a:t>This sale undermines </a:t>
            </a:r>
            <a:r>
              <a:rPr lang="en-US" sz="2000" dirty="0">
                <a:solidFill>
                  <a:prstClr val="black"/>
                </a:solidFill>
              </a:rPr>
              <a:t>the security of Israel . . . I pledge my efforts and my vote to block this sale.”</a:t>
            </a:r>
          </a:p>
        </p:txBody>
      </p:sp>
      <p:pic>
        <p:nvPicPr>
          <p:cNvPr id="2" name="Picture 1"/>
          <p:cNvPicPr>
            <a:picLocks noChangeAspect="1"/>
          </p:cNvPicPr>
          <p:nvPr/>
        </p:nvPicPr>
        <p:blipFill>
          <a:blip r:embed="rId4"/>
          <a:stretch>
            <a:fillRect/>
          </a:stretch>
        </p:blipFill>
        <p:spPr>
          <a:xfrm>
            <a:off x="7010400" y="93520"/>
            <a:ext cx="4876800" cy="4838700"/>
          </a:xfrm>
          <a:prstGeom prst="rect">
            <a:avLst/>
          </a:prstGeom>
        </p:spPr>
      </p:pic>
    </p:spTree>
    <p:extLst>
      <p:ext uri="{BB962C8B-B14F-4D97-AF65-F5344CB8AC3E}">
        <p14:creationId xmlns:p14="http://schemas.microsoft.com/office/powerpoint/2010/main" val="31526217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bioguide.congress.gov/bioguide/photo/j/j000101.jpg"/>
          <p:cNvPicPr>
            <a:picLocks noChangeAspect="1" noChangeArrowheads="1"/>
          </p:cNvPicPr>
          <p:nvPr/>
        </p:nvPicPr>
        <p:blipFill>
          <a:blip r:embed="rId3" cstate="print"/>
          <a:srcRect/>
          <a:stretch>
            <a:fillRect/>
          </a:stretch>
        </p:blipFill>
        <p:spPr bwMode="auto">
          <a:xfrm>
            <a:off x="37061" y="0"/>
            <a:ext cx="3375660" cy="4219575"/>
          </a:xfrm>
          <a:prstGeom prst="rect">
            <a:avLst/>
          </a:prstGeom>
          <a:noFill/>
        </p:spPr>
      </p:pic>
      <p:sp>
        <p:nvSpPr>
          <p:cNvPr id="3" name="TextBox 2"/>
          <p:cNvSpPr txBox="1"/>
          <p:nvPr/>
        </p:nvSpPr>
        <p:spPr>
          <a:xfrm>
            <a:off x="0" y="4572000"/>
            <a:ext cx="3449782" cy="1908215"/>
          </a:xfrm>
          <a:prstGeom prst="rect">
            <a:avLst/>
          </a:prstGeom>
          <a:noFill/>
        </p:spPr>
        <p:txBody>
          <a:bodyPr wrap="square" rtlCol="0">
            <a:spAutoFit/>
          </a:bodyPr>
          <a:lstStyle/>
          <a:p>
            <a:endParaRPr lang="en-US" dirty="0">
              <a:solidFill>
                <a:prstClr val="black"/>
              </a:solidFill>
            </a:endParaRPr>
          </a:p>
          <a:p>
            <a:r>
              <a:rPr lang="en-US" sz="2000" dirty="0">
                <a:solidFill>
                  <a:prstClr val="black"/>
                </a:solidFill>
              </a:rPr>
              <a:t>White House aide Ed Rollins:</a:t>
            </a:r>
          </a:p>
          <a:p>
            <a:r>
              <a:rPr lang="en-US" sz="2000" dirty="0">
                <a:solidFill>
                  <a:prstClr val="black"/>
                </a:solidFill>
              </a:rPr>
              <a:t>“We just beat his brains out. We stood him up in front of an open grave and told him he could jump in if he wanted to.”</a:t>
            </a:r>
          </a:p>
        </p:txBody>
      </p:sp>
      <p:pic>
        <p:nvPicPr>
          <p:cNvPr id="2" name="Picture 1"/>
          <p:cNvPicPr>
            <a:picLocks noChangeAspect="1"/>
          </p:cNvPicPr>
          <p:nvPr/>
        </p:nvPicPr>
        <p:blipFill>
          <a:blip r:embed="rId4"/>
          <a:stretch>
            <a:fillRect/>
          </a:stretch>
        </p:blipFill>
        <p:spPr>
          <a:xfrm>
            <a:off x="6973372" y="-18884"/>
            <a:ext cx="5218628" cy="6876884"/>
          </a:xfrm>
          <a:prstGeom prst="rect">
            <a:avLst/>
          </a:prstGeom>
        </p:spPr>
      </p:pic>
    </p:spTree>
    <p:extLst>
      <p:ext uri="{BB962C8B-B14F-4D97-AF65-F5344CB8AC3E}">
        <p14:creationId xmlns:p14="http://schemas.microsoft.com/office/powerpoint/2010/main" val="36292624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573" y="1662546"/>
            <a:ext cx="11535603" cy="3293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1388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4464" y="224688"/>
            <a:ext cx="11554691" cy="6336444"/>
          </a:xfrm>
          <a:prstGeom prst="rect">
            <a:avLst/>
          </a:prstGeom>
        </p:spPr>
      </p:pic>
    </p:spTree>
    <p:extLst>
      <p:ext uri="{BB962C8B-B14F-4D97-AF65-F5344CB8AC3E}">
        <p14:creationId xmlns:p14="http://schemas.microsoft.com/office/powerpoint/2010/main" val="90277894"/>
      </p:ext>
    </p:extLst>
  </p:cSld>
  <p:clrMapOvr>
    <a:masterClrMapping/>
  </p:clrMapOvr>
</p:sld>
</file>

<file path=ppt/theme/theme1.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7245</TotalTime>
  <Words>259</Words>
  <Application>Microsoft Office PowerPoint</Application>
  <PresentationFormat>Widescreen</PresentationFormat>
  <Paragraphs>74</Paragraphs>
  <Slides>23</Slides>
  <Notes>18</Notes>
  <HiddenSlides>0</HiddenSlides>
  <MMClips>3</MMClips>
  <ScaleCrop>false</ScaleCrop>
  <HeadingPairs>
    <vt:vector size="6" baseType="variant">
      <vt:variant>
        <vt:lpstr>Fonts Used</vt:lpstr>
      </vt:variant>
      <vt:variant>
        <vt:i4>2</vt:i4>
      </vt:variant>
      <vt:variant>
        <vt:lpstr>Theme</vt:lpstr>
      </vt:variant>
      <vt:variant>
        <vt:i4>7</vt:i4>
      </vt:variant>
      <vt:variant>
        <vt:lpstr>Slide Titles</vt:lpstr>
      </vt:variant>
      <vt:variant>
        <vt:i4>23</vt:i4>
      </vt:variant>
    </vt:vector>
  </HeadingPairs>
  <TitlesOfParts>
    <vt:vector size="32" baseType="lpstr">
      <vt:lpstr>Arial</vt:lpstr>
      <vt:lpstr>Calibri</vt:lpstr>
      <vt:lpstr>8_Office Theme</vt:lpstr>
      <vt:lpstr>1_Office Theme</vt:lpstr>
      <vt:lpstr>5_Office Theme</vt:lpstr>
      <vt:lpstr>7_Office Theme</vt:lpstr>
      <vt:lpstr>9_Office Theme</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16</cp:revision>
  <dcterms:created xsi:type="dcterms:W3CDTF">2014-05-03T02:18:35Z</dcterms:created>
  <dcterms:modified xsi:type="dcterms:W3CDTF">2014-05-08T03:05:14Z</dcterms:modified>
</cp:coreProperties>
</file>