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82"/>
  </p:notesMasterIdLst>
  <p:sldIdLst>
    <p:sldId id="310" r:id="rId3"/>
    <p:sldId id="264" r:id="rId4"/>
    <p:sldId id="381" r:id="rId5"/>
    <p:sldId id="299" r:id="rId6"/>
    <p:sldId id="265" r:id="rId7"/>
    <p:sldId id="266" r:id="rId8"/>
    <p:sldId id="283" r:id="rId9"/>
    <p:sldId id="382" r:id="rId10"/>
    <p:sldId id="383" r:id="rId11"/>
    <p:sldId id="370" r:id="rId12"/>
    <p:sldId id="371" r:id="rId13"/>
    <p:sldId id="372" r:id="rId14"/>
    <p:sldId id="276" r:id="rId15"/>
    <p:sldId id="278" r:id="rId16"/>
    <p:sldId id="275" r:id="rId17"/>
    <p:sldId id="277" r:id="rId18"/>
    <p:sldId id="280" r:id="rId19"/>
    <p:sldId id="309" r:id="rId20"/>
    <p:sldId id="384" r:id="rId21"/>
    <p:sldId id="311" r:id="rId22"/>
    <p:sldId id="312" r:id="rId23"/>
    <p:sldId id="314" r:id="rId24"/>
    <p:sldId id="385" r:id="rId25"/>
    <p:sldId id="315" r:id="rId26"/>
    <p:sldId id="365" r:id="rId27"/>
    <p:sldId id="319" r:id="rId28"/>
    <p:sldId id="320" r:id="rId29"/>
    <p:sldId id="321" r:id="rId30"/>
    <p:sldId id="322" r:id="rId31"/>
    <p:sldId id="323" r:id="rId32"/>
    <p:sldId id="324" r:id="rId33"/>
    <p:sldId id="325" r:id="rId34"/>
    <p:sldId id="326" r:id="rId35"/>
    <p:sldId id="327" r:id="rId36"/>
    <p:sldId id="386" r:id="rId37"/>
    <p:sldId id="330" r:id="rId38"/>
    <p:sldId id="333" r:id="rId39"/>
    <p:sldId id="334" r:id="rId40"/>
    <p:sldId id="389" r:id="rId41"/>
    <p:sldId id="390" r:id="rId42"/>
    <p:sldId id="339" r:id="rId43"/>
    <p:sldId id="340" r:id="rId44"/>
    <p:sldId id="387" r:id="rId45"/>
    <p:sldId id="388" r:id="rId46"/>
    <p:sldId id="391" r:id="rId47"/>
    <p:sldId id="342" r:id="rId48"/>
    <p:sldId id="380" r:id="rId49"/>
    <p:sldId id="378" r:id="rId50"/>
    <p:sldId id="373" r:id="rId51"/>
    <p:sldId id="375" r:id="rId52"/>
    <p:sldId id="374" r:id="rId53"/>
    <p:sldId id="379" r:id="rId54"/>
    <p:sldId id="392" r:id="rId55"/>
    <p:sldId id="376" r:id="rId56"/>
    <p:sldId id="393" r:id="rId57"/>
    <p:sldId id="377" r:id="rId58"/>
    <p:sldId id="348" r:id="rId59"/>
    <p:sldId id="394" r:id="rId60"/>
    <p:sldId id="368" r:id="rId61"/>
    <p:sldId id="369" r:id="rId62"/>
    <p:sldId id="367" r:id="rId63"/>
    <p:sldId id="349" r:id="rId64"/>
    <p:sldId id="350" r:id="rId65"/>
    <p:sldId id="397" r:id="rId66"/>
    <p:sldId id="351" r:id="rId67"/>
    <p:sldId id="396" r:id="rId68"/>
    <p:sldId id="352" r:id="rId69"/>
    <p:sldId id="353" r:id="rId70"/>
    <p:sldId id="354" r:id="rId71"/>
    <p:sldId id="357" r:id="rId72"/>
    <p:sldId id="358" r:id="rId73"/>
    <p:sldId id="359" r:id="rId74"/>
    <p:sldId id="360" r:id="rId75"/>
    <p:sldId id="361" r:id="rId76"/>
    <p:sldId id="362" r:id="rId77"/>
    <p:sldId id="363" r:id="rId78"/>
    <p:sldId id="364" r:id="rId79"/>
    <p:sldId id="399" r:id="rId80"/>
    <p:sldId id="398" r:id="rId8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9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notesMaster" Target="notesMasters/notesMaster1.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A8A1FC-839B-4AC4-8695-3FF87440A4A1}" type="datetimeFigureOut">
              <a:rPr lang="en-US" smtClean="0"/>
              <a:pPr/>
              <a:t>17-Mar-14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76FDBB-06F4-45F6-A55B-CCDBA4E4F918}" type="slidenum">
              <a:rPr lang="en-US" smtClean="0"/>
              <a:pPr/>
              <a:t>‹#›</a:t>
            </a:fld>
            <a:endParaRPr lang="en-US"/>
          </a:p>
        </p:txBody>
      </p:sp>
    </p:spTree>
    <p:extLst>
      <p:ext uri="{BB962C8B-B14F-4D97-AF65-F5344CB8AC3E}">
        <p14:creationId xmlns:p14="http://schemas.microsoft.com/office/powerpoint/2010/main" val="2010930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2</a:t>
            </a:fld>
            <a:endParaRPr lang="en-US"/>
          </a:p>
        </p:txBody>
      </p:sp>
    </p:spTree>
    <p:extLst>
      <p:ext uri="{BB962C8B-B14F-4D97-AF65-F5344CB8AC3E}">
        <p14:creationId xmlns:p14="http://schemas.microsoft.com/office/powerpoint/2010/main" val="4215282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taney</a:t>
            </a:r>
            <a:endParaRPr lang="en-US" dirty="0"/>
          </a:p>
        </p:txBody>
      </p:sp>
      <p:sp>
        <p:nvSpPr>
          <p:cNvPr id="4" name="Slide Number Placeholder 3"/>
          <p:cNvSpPr>
            <a:spLocks noGrp="1"/>
          </p:cNvSpPr>
          <p:nvPr>
            <p:ph type="sldNum" sz="quarter" idx="10"/>
          </p:nvPr>
        </p:nvSpPr>
        <p:spPr/>
        <p:txBody>
          <a:bodyPr/>
          <a:lstStyle/>
          <a:p>
            <a:fld id="{6076FDBB-06F4-45F6-A55B-CCDBA4E4F918}" type="slidenum">
              <a:rPr lang="en-US" smtClean="0"/>
              <a:pPr/>
              <a:t>5</a:t>
            </a:fld>
            <a:endParaRPr lang="en-US"/>
          </a:p>
        </p:txBody>
      </p:sp>
    </p:spTree>
    <p:extLst>
      <p:ext uri="{BB962C8B-B14F-4D97-AF65-F5344CB8AC3E}">
        <p14:creationId xmlns:p14="http://schemas.microsoft.com/office/powerpoint/2010/main" val="2607605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6</a:t>
            </a:fld>
            <a:endParaRPr lang="en-US"/>
          </a:p>
        </p:txBody>
      </p:sp>
    </p:spTree>
    <p:extLst>
      <p:ext uri="{BB962C8B-B14F-4D97-AF65-F5344CB8AC3E}">
        <p14:creationId xmlns:p14="http://schemas.microsoft.com/office/powerpoint/2010/main" val="3465512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7</a:t>
            </a:fld>
            <a:endParaRPr lang="en-US"/>
          </a:p>
        </p:txBody>
      </p:sp>
    </p:spTree>
    <p:extLst>
      <p:ext uri="{BB962C8B-B14F-4D97-AF65-F5344CB8AC3E}">
        <p14:creationId xmlns:p14="http://schemas.microsoft.com/office/powerpoint/2010/main" val="4120673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Water witch</a:t>
            </a:r>
            <a:endParaRPr lang="en-US" dirty="0"/>
          </a:p>
        </p:txBody>
      </p:sp>
      <p:sp>
        <p:nvSpPr>
          <p:cNvPr id="4" name="Slide Number Placeholder 3"/>
          <p:cNvSpPr>
            <a:spLocks noGrp="1"/>
          </p:cNvSpPr>
          <p:nvPr>
            <p:ph type="sldNum" sz="quarter" idx="10"/>
          </p:nvPr>
        </p:nvSpPr>
        <p:spPr/>
        <p:txBody>
          <a:bodyPr/>
          <a:lstStyle/>
          <a:p>
            <a:fld id="{6076FDBB-06F4-45F6-A55B-CCDBA4E4F918}"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790300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5208097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4150264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13</a:t>
            </a:fld>
            <a:endParaRPr lang="en-US"/>
          </a:p>
        </p:txBody>
      </p:sp>
    </p:spTree>
    <p:extLst>
      <p:ext uri="{BB962C8B-B14F-4D97-AF65-F5344CB8AC3E}">
        <p14:creationId xmlns:p14="http://schemas.microsoft.com/office/powerpoint/2010/main" val="4078284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14</a:t>
            </a:fld>
            <a:endParaRPr lang="en-US"/>
          </a:p>
        </p:txBody>
      </p:sp>
    </p:spTree>
    <p:extLst>
      <p:ext uri="{BB962C8B-B14F-4D97-AF65-F5344CB8AC3E}">
        <p14:creationId xmlns:p14="http://schemas.microsoft.com/office/powerpoint/2010/main" val="36329458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15</a:t>
            </a:fld>
            <a:endParaRPr lang="en-US"/>
          </a:p>
        </p:txBody>
      </p:sp>
    </p:spTree>
    <p:extLst>
      <p:ext uri="{BB962C8B-B14F-4D97-AF65-F5344CB8AC3E}">
        <p14:creationId xmlns:p14="http://schemas.microsoft.com/office/powerpoint/2010/main" val="39020905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16</a:t>
            </a:fld>
            <a:endParaRPr lang="en-US"/>
          </a:p>
        </p:txBody>
      </p:sp>
    </p:spTree>
    <p:extLst>
      <p:ext uri="{BB962C8B-B14F-4D97-AF65-F5344CB8AC3E}">
        <p14:creationId xmlns:p14="http://schemas.microsoft.com/office/powerpoint/2010/main" val="1100610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17</a:t>
            </a:fld>
            <a:endParaRPr lang="en-US"/>
          </a:p>
        </p:txBody>
      </p:sp>
    </p:spTree>
    <p:extLst>
      <p:ext uri="{BB962C8B-B14F-4D97-AF65-F5344CB8AC3E}">
        <p14:creationId xmlns:p14="http://schemas.microsoft.com/office/powerpoint/2010/main" val="1192022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breckenridge</a:t>
            </a:r>
            <a:endParaRPr lang="en-US" dirty="0"/>
          </a:p>
        </p:txBody>
      </p:sp>
      <p:sp>
        <p:nvSpPr>
          <p:cNvPr id="4" name="Slide Number Placeholder 3"/>
          <p:cNvSpPr>
            <a:spLocks noGrp="1"/>
          </p:cNvSpPr>
          <p:nvPr>
            <p:ph type="sldNum" sz="quarter" idx="10"/>
          </p:nvPr>
        </p:nvSpPr>
        <p:spPr/>
        <p:txBody>
          <a:bodyPr/>
          <a:lstStyle/>
          <a:p>
            <a:fld id="{6076FDBB-06F4-45F6-A55B-CCDBA4E4F918}"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976914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1607270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454044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40169409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John </a:t>
            </a:r>
            <a:r>
              <a:rPr lang="en-US" dirty="0" err="1" smtClean="0"/>
              <a:t>merryman</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4967200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9216259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41211675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39731927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a:t>
            </a:r>
            <a:r>
              <a:rPr lang="en-US" baseline="30000" dirty="0" smtClean="0"/>
              <a:t>rd</a:t>
            </a:r>
            <a:r>
              <a:rPr lang="en-US" dirty="0" smtClean="0"/>
              <a:t>—Edward bates, ag, 4—Montgomery </a:t>
            </a:r>
            <a:r>
              <a:rPr lang="en-US" dirty="0" err="1" smtClean="0"/>
              <a:t>blair</a:t>
            </a:r>
            <a:r>
              <a:rPr lang="en-US" dirty="0" smtClean="0"/>
              <a:t>, postmaster; 5--</a:t>
            </a:r>
            <a:r>
              <a:rPr lang="en-US" dirty="0" err="1" smtClean="0"/>
              <a:t>stanton</a:t>
            </a:r>
            <a:endParaRPr lang="en-US" dirty="0"/>
          </a:p>
        </p:txBody>
      </p:sp>
      <p:sp>
        <p:nvSpPr>
          <p:cNvPr id="4" name="Slide Number Placeholder 3"/>
          <p:cNvSpPr>
            <a:spLocks noGrp="1"/>
          </p:cNvSpPr>
          <p:nvPr>
            <p:ph type="sldNum" sz="quarter" idx="10"/>
          </p:nvPr>
        </p:nvSpPr>
        <p:spPr/>
        <p:txBody>
          <a:bodyPr/>
          <a:lstStyle/>
          <a:p>
            <a:fld id="{6076FDBB-06F4-45F6-A55B-CCDBA4E4F918}" type="slidenum">
              <a:rPr lang="en-US" smtClean="0"/>
              <a:pPr/>
              <a:t>35</a:t>
            </a:fld>
            <a:endParaRPr lang="en-US"/>
          </a:p>
        </p:txBody>
      </p:sp>
    </p:spTree>
    <p:extLst>
      <p:ext uri="{BB962C8B-B14F-4D97-AF65-F5344CB8AC3E}">
        <p14:creationId xmlns:p14="http://schemas.microsoft.com/office/powerpoint/2010/main" val="2314440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9441838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Daniel Freeman, Nebraska,</a:t>
            </a:r>
            <a:r>
              <a:rPr lang="en-US" baseline="0" dirty="0" smtClean="0"/>
              <a:t> first homesteader, 1863</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1851853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35774614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27447580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vallandingham</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23472599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Nyc</a:t>
            </a:r>
            <a:r>
              <a:rPr lang="en-US" dirty="0" smtClean="0"/>
              <a:t> draft riots</a:t>
            </a:r>
          </a:p>
          <a:p>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12591415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mcclellan</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42730066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15877693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3869094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13229922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62</a:t>
            </a:fld>
            <a:endParaRPr lang="en-US">
              <a:solidFill>
                <a:prstClr val="black"/>
              </a:solidFill>
            </a:endParaRPr>
          </a:p>
        </p:txBody>
      </p:sp>
    </p:spTree>
    <p:extLst>
      <p:ext uri="{BB962C8B-B14F-4D97-AF65-F5344CB8AC3E}">
        <p14:creationId xmlns:p14="http://schemas.microsoft.com/office/powerpoint/2010/main" val="42826113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63</a:t>
            </a:fld>
            <a:endParaRPr lang="en-US">
              <a:solidFill>
                <a:prstClr val="black"/>
              </a:solidFill>
            </a:endParaRPr>
          </a:p>
        </p:txBody>
      </p:sp>
    </p:spTree>
    <p:extLst>
      <p:ext uri="{BB962C8B-B14F-4D97-AF65-F5344CB8AC3E}">
        <p14:creationId xmlns:p14="http://schemas.microsoft.com/office/powerpoint/2010/main" val="9235583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34873253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65</a:t>
            </a:fld>
            <a:endParaRPr lang="en-US">
              <a:solidFill>
                <a:prstClr val="black"/>
              </a:solidFill>
            </a:endParaRPr>
          </a:p>
        </p:txBody>
      </p:sp>
    </p:spTree>
    <p:extLst>
      <p:ext uri="{BB962C8B-B14F-4D97-AF65-F5344CB8AC3E}">
        <p14:creationId xmlns:p14="http://schemas.microsoft.com/office/powerpoint/2010/main" val="22418210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66</a:t>
            </a:fld>
            <a:endParaRPr lang="en-US">
              <a:solidFill>
                <a:prstClr val="black"/>
              </a:solidFill>
            </a:endParaRPr>
          </a:p>
        </p:txBody>
      </p:sp>
    </p:spTree>
    <p:extLst>
      <p:ext uri="{BB962C8B-B14F-4D97-AF65-F5344CB8AC3E}">
        <p14:creationId xmlns:p14="http://schemas.microsoft.com/office/powerpoint/2010/main" val="336778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Johnson/Grant swing around circle</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67</a:t>
            </a:fld>
            <a:endParaRPr lang="en-US">
              <a:solidFill>
                <a:prstClr val="black"/>
              </a:solidFill>
            </a:endParaRPr>
          </a:p>
        </p:txBody>
      </p:sp>
    </p:spTree>
    <p:extLst>
      <p:ext uri="{BB962C8B-B14F-4D97-AF65-F5344CB8AC3E}">
        <p14:creationId xmlns:p14="http://schemas.microsoft.com/office/powerpoint/2010/main" val="4894154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68</a:t>
            </a:fld>
            <a:endParaRPr lang="en-US">
              <a:solidFill>
                <a:prstClr val="black"/>
              </a:solidFill>
            </a:endParaRPr>
          </a:p>
        </p:txBody>
      </p:sp>
    </p:spTree>
    <p:extLst>
      <p:ext uri="{BB962C8B-B14F-4D97-AF65-F5344CB8AC3E}">
        <p14:creationId xmlns:p14="http://schemas.microsoft.com/office/powerpoint/2010/main" val="29728593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69</a:t>
            </a:fld>
            <a:endParaRPr lang="en-US">
              <a:solidFill>
                <a:prstClr val="black"/>
              </a:solidFill>
            </a:endParaRPr>
          </a:p>
        </p:txBody>
      </p:sp>
    </p:spTree>
    <p:extLst>
      <p:ext uri="{BB962C8B-B14F-4D97-AF65-F5344CB8AC3E}">
        <p14:creationId xmlns:p14="http://schemas.microsoft.com/office/powerpoint/2010/main" val="9802652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70</a:t>
            </a:fld>
            <a:endParaRPr lang="en-US">
              <a:solidFill>
                <a:prstClr val="black"/>
              </a:solidFill>
            </a:endParaRPr>
          </a:p>
        </p:txBody>
      </p:sp>
    </p:spTree>
    <p:extLst>
      <p:ext uri="{BB962C8B-B14F-4D97-AF65-F5344CB8AC3E}">
        <p14:creationId xmlns:p14="http://schemas.microsoft.com/office/powerpoint/2010/main" val="35743385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71</a:t>
            </a:fld>
            <a:endParaRPr lang="en-US">
              <a:solidFill>
                <a:prstClr val="black"/>
              </a:solidFill>
            </a:endParaRPr>
          </a:p>
        </p:txBody>
      </p:sp>
    </p:spTree>
    <p:extLst>
      <p:ext uri="{BB962C8B-B14F-4D97-AF65-F5344CB8AC3E}">
        <p14:creationId xmlns:p14="http://schemas.microsoft.com/office/powerpoint/2010/main" val="17666417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stanton</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72</a:t>
            </a:fld>
            <a:endParaRPr lang="en-US">
              <a:solidFill>
                <a:prstClr val="black"/>
              </a:solidFill>
            </a:endParaRPr>
          </a:p>
        </p:txBody>
      </p:sp>
    </p:spTree>
    <p:extLst>
      <p:ext uri="{BB962C8B-B14F-4D97-AF65-F5344CB8AC3E}">
        <p14:creationId xmlns:p14="http://schemas.microsoft.com/office/powerpoint/2010/main" val="14741371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73</a:t>
            </a:fld>
            <a:endParaRPr lang="en-US">
              <a:solidFill>
                <a:prstClr val="black"/>
              </a:solidFill>
            </a:endParaRPr>
          </a:p>
        </p:txBody>
      </p:sp>
    </p:spTree>
    <p:extLst>
      <p:ext uri="{BB962C8B-B14F-4D97-AF65-F5344CB8AC3E}">
        <p14:creationId xmlns:p14="http://schemas.microsoft.com/office/powerpoint/2010/main" val="13838419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74</a:t>
            </a:fld>
            <a:endParaRPr lang="en-US">
              <a:solidFill>
                <a:prstClr val="black"/>
              </a:solidFill>
            </a:endParaRPr>
          </a:p>
        </p:txBody>
      </p:sp>
    </p:spTree>
    <p:extLst>
      <p:ext uri="{BB962C8B-B14F-4D97-AF65-F5344CB8AC3E}">
        <p14:creationId xmlns:p14="http://schemas.microsoft.com/office/powerpoint/2010/main" val="42846192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75</a:t>
            </a:fld>
            <a:endParaRPr lang="en-US">
              <a:solidFill>
                <a:prstClr val="black"/>
              </a:solidFill>
            </a:endParaRPr>
          </a:p>
        </p:txBody>
      </p:sp>
    </p:spTree>
    <p:extLst>
      <p:ext uri="{BB962C8B-B14F-4D97-AF65-F5344CB8AC3E}">
        <p14:creationId xmlns:p14="http://schemas.microsoft.com/office/powerpoint/2010/main" val="7915149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76</a:t>
            </a:fld>
            <a:endParaRPr lang="en-US">
              <a:solidFill>
                <a:prstClr val="black"/>
              </a:solidFill>
            </a:endParaRPr>
          </a:p>
        </p:txBody>
      </p:sp>
    </p:spTree>
    <p:extLst>
      <p:ext uri="{BB962C8B-B14F-4D97-AF65-F5344CB8AC3E}">
        <p14:creationId xmlns:p14="http://schemas.microsoft.com/office/powerpoint/2010/main" val="27910128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77</a:t>
            </a:fld>
            <a:endParaRPr lang="en-US">
              <a:solidFill>
                <a:prstClr val="black"/>
              </a:solidFill>
            </a:endParaRPr>
          </a:p>
        </p:txBody>
      </p:sp>
    </p:spTree>
    <p:extLst>
      <p:ext uri="{BB962C8B-B14F-4D97-AF65-F5344CB8AC3E}">
        <p14:creationId xmlns:p14="http://schemas.microsoft.com/office/powerpoint/2010/main" val="3150874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DED931F-100F-455A-9E02-4650CCE6CEAD}" type="datetimeFigureOut">
              <a:rPr lang="en-US" smtClean="0"/>
              <a:pPr/>
              <a:t>17-Mar-14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ED931F-100F-455A-9E02-4650CCE6CEAD}" type="datetimeFigureOut">
              <a:rPr lang="en-US" smtClean="0"/>
              <a:pPr/>
              <a:t>17-Mar-14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ED931F-100F-455A-9E02-4650CCE6CEAD}" type="datetimeFigureOut">
              <a:rPr lang="en-US" smtClean="0"/>
              <a:pPr/>
              <a:t>17-Mar-14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DED931F-100F-455A-9E02-4650CCE6CEAD}" type="datetimeFigureOut">
              <a:rPr lang="en-US" smtClean="0"/>
              <a:pPr/>
              <a:t>17-Mar-14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DED931F-100F-455A-9E02-4650CCE6CEAD}" type="datetimeFigureOut">
              <a:rPr lang="en-US" smtClean="0"/>
              <a:pPr/>
              <a:t>17-Mar-14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DED931F-100F-455A-9E02-4650CCE6CEAD}" type="datetimeFigureOut">
              <a:rPr lang="en-US" smtClean="0"/>
              <a:pPr/>
              <a:t>17-Mar-14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ED931F-100F-455A-9E02-4650CCE6CEAD}" type="datetimeFigureOut">
              <a:rPr lang="en-US" smtClean="0"/>
              <a:pPr/>
              <a:t>17-Mar-14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ED931F-100F-455A-9E02-4650CCE6CEAD}" type="datetimeFigureOut">
              <a:rPr lang="en-US" smtClean="0"/>
              <a:pPr/>
              <a:t>17-Mar-14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ED931F-100F-455A-9E02-4650CCE6CEAD}" type="datetimeFigureOut">
              <a:rPr lang="en-US" smtClean="0"/>
              <a:pPr/>
              <a:t>17-Mar-14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ED931F-100F-455A-9E02-4650CCE6CEAD}" type="datetimeFigureOut">
              <a:rPr lang="en-US" smtClean="0"/>
              <a:pPr/>
              <a:t>17-Mar-14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ED931F-100F-455A-9E02-4650CCE6CEAD}" type="datetimeFigureOut">
              <a:rPr lang="en-US" smtClean="0"/>
              <a:pPr/>
              <a:t>17-Mar-14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17B128-D8E9-4BFF-9C5F-25B5786FF6F1}" type="datetimeFigureOut">
              <a:rPr lang="en-US" smtClean="0">
                <a:solidFill>
                  <a:prstClr val="black">
                    <a:tint val="75000"/>
                  </a:prstClr>
                </a:solidFill>
              </a:rPr>
              <a:pPr/>
              <a:t>17-Mar-14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31F540D-3FE9-4598-8E10-4DEA15F544B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0386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7B128-D8E9-4BFF-9C5F-25B5786FF6F1}" type="datetimeFigureOut">
              <a:rPr lang="en-US" smtClean="0">
                <a:solidFill>
                  <a:prstClr val="black">
                    <a:tint val="75000"/>
                  </a:prstClr>
                </a:solidFill>
              </a:rPr>
              <a:pPr/>
              <a:t>17-Mar-14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31F540D-3FE9-4598-8E10-4DEA15F544B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3362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17B128-D8E9-4BFF-9C5F-25B5786FF6F1}" type="datetimeFigureOut">
              <a:rPr lang="en-US" smtClean="0">
                <a:solidFill>
                  <a:prstClr val="black">
                    <a:tint val="75000"/>
                  </a:prstClr>
                </a:solidFill>
              </a:rPr>
              <a:pPr/>
              <a:t>17-Mar-14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31F540D-3FE9-4598-8E10-4DEA15F544B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10018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17B128-D8E9-4BFF-9C5F-25B5786FF6F1}" type="datetimeFigureOut">
              <a:rPr lang="en-US" smtClean="0">
                <a:solidFill>
                  <a:prstClr val="black">
                    <a:tint val="75000"/>
                  </a:prstClr>
                </a:solidFill>
              </a:rPr>
              <a:pPr/>
              <a:t>17-Mar-14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31F540D-3FE9-4598-8E10-4DEA15F544B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41780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17B128-D8E9-4BFF-9C5F-25B5786FF6F1}" type="datetimeFigureOut">
              <a:rPr lang="en-US" smtClean="0">
                <a:solidFill>
                  <a:prstClr val="black">
                    <a:tint val="75000"/>
                  </a:prstClr>
                </a:solidFill>
              </a:rPr>
              <a:pPr/>
              <a:t>17-Mar-14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31F540D-3FE9-4598-8E10-4DEA15F544B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34817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17B128-D8E9-4BFF-9C5F-25B5786FF6F1}" type="datetimeFigureOut">
              <a:rPr lang="en-US" smtClean="0">
                <a:solidFill>
                  <a:prstClr val="black">
                    <a:tint val="75000"/>
                  </a:prstClr>
                </a:solidFill>
              </a:rPr>
              <a:pPr/>
              <a:t>17-Mar-14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31F540D-3FE9-4598-8E10-4DEA15F544B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32837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7B128-D8E9-4BFF-9C5F-25B5786FF6F1}" type="datetimeFigureOut">
              <a:rPr lang="en-US" smtClean="0">
                <a:solidFill>
                  <a:prstClr val="black">
                    <a:tint val="75000"/>
                  </a:prstClr>
                </a:solidFill>
              </a:rPr>
              <a:pPr/>
              <a:t>17-Mar-14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31F540D-3FE9-4598-8E10-4DEA15F544B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21380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7B128-D8E9-4BFF-9C5F-25B5786FF6F1}" type="datetimeFigureOut">
              <a:rPr lang="en-US" smtClean="0">
                <a:solidFill>
                  <a:prstClr val="black">
                    <a:tint val="75000"/>
                  </a:prstClr>
                </a:solidFill>
              </a:rPr>
              <a:pPr/>
              <a:t>17-Mar-14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31F540D-3FE9-4598-8E10-4DEA15F544B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87725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7B128-D8E9-4BFF-9C5F-25B5786FF6F1}" type="datetimeFigureOut">
              <a:rPr lang="en-US" smtClean="0">
                <a:solidFill>
                  <a:prstClr val="black">
                    <a:tint val="75000"/>
                  </a:prstClr>
                </a:solidFill>
              </a:rPr>
              <a:pPr/>
              <a:t>17-Mar-14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31F540D-3FE9-4598-8E10-4DEA15F544B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97107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7B128-D8E9-4BFF-9C5F-25B5786FF6F1}" type="datetimeFigureOut">
              <a:rPr lang="en-US" smtClean="0">
                <a:solidFill>
                  <a:prstClr val="black">
                    <a:tint val="75000"/>
                  </a:prstClr>
                </a:solidFill>
              </a:rPr>
              <a:pPr/>
              <a:t>17-Mar-14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31F540D-3FE9-4598-8E10-4DEA15F544B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13619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7B128-D8E9-4BFF-9C5F-25B5786FF6F1}" type="datetimeFigureOut">
              <a:rPr lang="en-US" smtClean="0">
                <a:solidFill>
                  <a:prstClr val="black">
                    <a:tint val="75000"/>
                  </a:prstClr>
                </a:solidFill>
              </a:rPr>
              <a:pPr/>
              <a:t>17-Mar-14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31F540D-3FE9-4598-8E10-4DEA15F544B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2674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ED931F-100F-455A-9E02-4650CCE6CEAD}" type="datetimeFigureOut">
              <a:rPr lang="en-US" smtClean="0"/>
              <a:pPr/>
              <a:t>17-Mar-14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D180F9-A2F3-47EE-BD9A-1C9746025C3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7B128-D8E9-4BFF-9C5F-25B5786FF6F1}" type="datetimeFigureOut">
              <a:rPr lang="en-US" smtClean="0">
                <a:solidFill>
                  <a:prstClr val="black">
                    <a:tint val="75000"/>
                  </a:prstClr>
                </a:solidFill>
              </a:rPr>
              <a:pPr/>
              <a:t>17-Mar-14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1F540D-3FE9-4598-8E10-4DEA15F544B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27314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7.xml"/><Relationship Id="rId1"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00680" y="-35170"/>
            <a:ext cx="7581320" cy="6893170"/>
          </a:xfrm>
          <a:prstGeom prst="rect">
            <a:avLst/>
          </a:prstGeom>
        </p:spPr>
      </p:pic>
    </p:spTree>
    <p:extLst>
      <p:ext uri="{BB962C8B-B14F-4D97-AF65-F5344CB8AC3E}">
        <p14:creationId xmlns:p14="http://schemas.microsoft.com/office/powerpoint/2010/main" val="93486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images.wikia.com/genealogy/images/f/fd/James_Buchanan.jpg"/>
          <p:cNvPicPr>
            <a:picLocks noChangeAspect="1" noChangeArrowheads="1"/>
          </p:cNvPicPr>
          <p:nvPr/>
        </p:nvPicPr>
        <p:blipFill>
          <a:blip r:embed="rId3" cstate="print"/>
          <a:srcRect/>
          <a:stretch>
            <a:fillRect/>
          </a:stretch>
        </p:blipFill>
        <p:spPr bwMode="auto">
          <a:xfrm>
            <a:off x="-228600" y="304800"/>
            <a:ext cx="4763729" cy="5181600"/>
          </a:xfrm>
          <a:prstGeom prst="rect">
            <a:avLst/>
          </a:prstGeom>
          <a:noFill/>
        </p:spPr>
      </p:pic>
      <p:pic>
        <p:nvPicPr>
          <p:cNvPr id="2" name="Picture 1"/>
          <p:cNvPicPr>
            <a:picLocks noChangeAspect="1"/>
          </p:cNvPicPr>
          <p:nvPr/>
        </p:nvPicPr>
        <p:blipFill>
          <a:blip r:embed="rId4"/>
          <a:stretch>
            <a:fillRect/>
          </a:stretch>
        </p:blipFill>
        <p:spPr>
          <a:xfrm>
            <a:off x="4800600" y="279806"/>
            <a:ext cx="4457699" cy="5206593"/>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152400"/>
            <a:ext cx="7391400" cy="5909310"/>
          </a:xfrm>
          <a:prstGeom prst="rect">
            <a:avLst/>
          </a:prstGeom>
          <a:noFill/>
        </p:spPr>
        <p:txBody>
          <a:bodyPr wrap="square" rtlCol="0">
            <a:spAutoFit/>
          </a:bodyPr>
          <a:lstStyle/>
          <a:p>
            <a:pPr algn="ctr"/>
            <a:r>
              <a:rPr lang="en-US" dirty="0" smtClean="0"/>
              <a:t>Democratic Platform: 1856</a:t>
            </a:r>
          </a:p>
          <a:p>
            <a:endParaRPr lang="en-US" dirty="0"/>
          </a:p>
          <a:p>
            <a:r>
              <a:rPr lang="en-US" dirty="0" smtClean="0"/>
              <a:t>That </a:t>
            </a:r>
            <a:r>
              <a:rPr lang="en-US" dirty="0"/>
              <a:t>the Federal Government is one of limited power, derived solely from the Constitution; and the grants of power made therein ought to be strictly construed by all the departments and agents of the government; and that it is inexpedient and dangerous to exercise doubtful constitutional </a:t>
            </a:r>
            <a:r>
              <a:rPr lang="en-US" dirty="0" smtClean="0"/>
              <a:t>powers…</a:t>
            </a:r>
          </a:p>
          <a:p>
            <a:endParaRPr lang="en-US" dirty="0"/>
          </a:p>
          <a:p>
            <a:r>
              <a:rPr lang="en-US" dirty="0" smtClean="0"/>
              <a:t>That </a:t>
            </a:r>
            <a:r>
              <a:rPr lang="en-US" dirty="0"/>
              <a:t>Congress has no power under the Constitution, to interfere with or control the domestic institutions of the several States, and that such States are the sole and proper judges of everything appertaining to their own affairs, not prohibited by the </a:t>
            </a:r>
            <a:r>
              <a:rPr lang="en-US" dirty="0" smtClean="0"/>
              <a:t>Constitution; …[The party backs] </a:t>
            </a:r>
            <a:r>
              <a:rPr lang="en-US" b="1" dirty="0" smtClean="0">
                <a:solidFill>
                  <a:srgbClr val="FF0000"/>
                </a:solidFill>
              </a:rPr>
              <a:t>NON-INTERFERENCE </a:t>
            </a:r>
            <a:r>
              <a:rPr lang="en-US" b="1" dirty="0">
                <a:solidFill>
                  <a:srgbClr val="FF0000"/>
                </a:solidFill>
              </a:rPr>
              <a:t>BY CONGRESS WITH SLAVERY IN STATE AND TERRITORY, OR IN THE DISTRICT OF </a:t>
            </a:r>
            <a:r>
              <a:rPr lang="en-US" b="1" dirty="0" smtClean="0">
                <a:solidFill>
                  <a:srgbClr val="FF0000"/>
                </a:solidFill>
              </a:rPr>
              <a:t>COLUMBIA</a:t>
            </a:r>
            <a:r>
              <a:rPr lang="en-US" dirty="0" smtClean="0"/>
              <a:t>….</a:t>
            </a:r>
            <a:endParaRPr lang="en-US" dirty="0"/>
          </a:p>
          <a:p>
            <a:endParaRPr lang="en-US" dirty="0" smtClean="0"/>
          </a:p>
          <a:p>
            <a:r>
              <a:rPr lang="en-US" dirty="0"/>
              <a:t>W</a:t>
            </a:r>
            <a:r>
              <a:rPr lang="en-US" dirty="0" smtClean="0"/>
              <a:t>e </a:t>
            </a:r>
            <a:r>
              <a:rPr lang="en-US" dirty="0"/>
              <a:t>recognize the right of the people of all the Territories, including Kansas and Nebraska, acting through the legally and fairly expressed will of a majority of actual residents, and whenever the number of their inhabitants justifies it, to form a Constitution, with or without domestic slavery, and be admitted into the Union upon terms of perfect equality with the other States</a:t>
            </a:r>
          </a:p>
          <a:p>
            <a:endParaRPr lang="en-US" dirty="0" smtClean="0"/>
          </a:p>
          <a:p>
            <a:endParaRPr lang="en-US" dirty="0"/>
          </a:p>
        </p:txBody>
      </p:sp>
    </p:spTree>
    <p:extLst>
      <p:ext uri="{BB962C8B-B14F-4D97-AF65-F5344CB8AC3E}">
        <p14:creationId xmlns:p14="http://schemas.microsoft.com/office/powerpoint/2010/main" val="2465987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58" y="954823"/>
            <a:ext cx="9111342" cy="4945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261805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www.oyez.org/sites/default/files/justices/roger_b_taney/roger_b_taney_portrait_cropped.jpg"/>
          <p:cNvPicPr>
            <a:picLocks noChangeAspect="1" noChangeArrowheads="1"/>
          </p:cNvPicPr>
          <p:nvPr/>
        </p:nvPicPr>
        <p:blipFill>
          <a:blip r:embed="rId3" cstate="print"/>
          <a:srcRect/>
          <a:stretch>
            <a:fillRect/>
          </a:stretch>
        </p:blipFill>
        <p:spPr bwMode="auto">
          <a:xfrm>
            <a:off x="1916125" y="122261"/>
            <a:ext cx="5170475" cy="6430939"/>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upload.wikimedia.org/wikipedia/commons/9/97/DredScott.jpg"/>
          <p:cNvPicPr>
            <a:picLocks noChangeAspect="1" noChangeArrowheads="1"/>
          </p:cNvPicPr>
          <p:nvPr/>
        </p:nvPicPr>
        <p:blipFill>
          <a:blip r:embed="rId3" cstate="print"/>
          <a:srcRect/>
          <a:stretch>
            <a:fillRect/>
          </a:stretch>
        </p:blipFill>
        <p:spPr bwMode="auto">
          <a:xfrm>
            <a:off x="1676400" y="-95250"/>
            <a:ext cx="6096000" cy="695325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52400"/>
            <a:ext cx="8077200" cy="6463308"/>
          </a:xfrm>
          <a:prstGeom prst="rect">
            <a:avLst/>
          </a:prstGeom>
          <a:noFill/>
        </p:spPr>
        <p:txBody>
          <a:bodyPr wrap="square" rtlCol="0">
            <a:spAutoFit/>
          </a:bodyPr>
          <a:lstStyle/>
          <a:p>
            <a:pPr algn="ctr"/>
            <a:r>
              <a:rPr lang="en-US" i="1" dirty="0" smtClean="0"/>
              <a:t>Dred Scott v. </a:t>
            </a:r>
            <a:r>
              <a:rPr lang="en-US" i="1" dirty="0" err="1" smtClean="0"/>
              <a:t>Sandford</a:t>
            </a:r>
            <a:r>
              <a:rPr lang="en-US" i="1" dirty="0" smtClean="0"/>
              <a:t> </a:t>
            </a:r>
            <a:r>
              <a:rPr lang="en-US" dirty="0" smtClean="0"/>
              <a:t>(1857)</a:t>
            </a:r>
          </a:p>
          <a:p>
            <a:endParaRPr lang="en-US" dirty="0"/>
          </a:p>
          <a:p>
            <a:r>
              <a:rPr lang="en-US" dirty="0" smtClean="0"/>
              <a:t>Does </a:t>
            </a:r>
            <a:r>
              <a:rPr lang="en-US" dirty="0"/>
              <a:t>the Constitution of the United States act upon </a:t>
            </a:r>
            <a:r>
              <a:rPr lang="en-US" dirty="0" smtClean="0"/>
              <a:t>[a slave] whenever </a:t>
            </a:r>
            <a:r>
              <a:rPr lang="en-US" dirty="0"/>
              <a:t>he shall be made free under the laws of a State, and raised there to the rank of a citizen, and immediately clothe him with all the privileges of a citizen in every other State, and in its own courts</a:t>
            </a:r>
            <a:r>
              <a:rPr lang="en-US" dirty="0" smtClean="0"/>
              <a:t>?</a:t>
            </a:r>
          </a:p>
          <a:p>
            <a:endParaRPr lang="en-US" dirty="0"/>
          </a:p>
          <a:p>
            <a:r>
              <a:rPr lang="en-US" dirty="0"/>
              <a:t>The court think the affirmative of these propositions cannot be maintained. And </a:t>
            </a:r>
            <a:r>
              <a:rPr lang="en-US" b="1" dirty="0">
                <a:solidFill>
                  <a:srgbClr val="FF0000"/>
                </a:solidFill>
              </a:rPr>
              <a:t>if it cannot, the plaintiff in error could not be a citizen of the State of Missouri within the meaning of the Constitution of the United States, and, consequently, was not entitled to sue in its </a:t>
            </a:r>
            <a:r>
              <a:rPr lang="en-US" b="1" dirty="0" smtClean="0">
                <a:solidFill>
                  <a:srgbClr val="FF0000"/>
                </a:solidFill>
              </a:rPr>
              <a:t>courts</a:t>
            </a:r>
            <a:r>
              <a:rPr lang="en-US" b="1" dirty="0" smtClean="0"/>
              <a:t>…</a:t>
            </a:r>
          </a:p>
          <a:p>
            <a:endParaRPr lang="en-US" b="1" dirty="0"/>
          </a:p>
          <a:p>
            <a:r>
              <a:rPr lang="en-US" dirty="0"/>
              <a:t>. . . The right of property in a slave is distinctly and expressly affirmed in the Constitution. The right to traffic in it, like an ordinary article of merchandise and property, was guarantied to the citizens of the United States in every State that might desire it for twenty years. And the Government in express terms is pledged to protect it in all future time if the slave escapes from his owner.</a:t>
            </a:r>
          </a:p>
          <a:p>
            <a:endParaRPr lang="en-US" dirty="0"/>
          </a:p>
          <a:p>
            <a:r>
              <a:rPr lang="en-US" b="1" dirty="0">
                <a:solidFill>
                  <a:srgbClr val="FF0000"/>
                </a:solidFill>
              </a:rPr>
              <a:t>This is done in plain words — too plain to be misunderstood. And no word can be found in the Constitution which gives Congress a greater power over slave property or which entitles property of that kind to less protection that property of any other description.</a:t>
            </a:r>
            <a:endParaRPr lang="en-US" b="1" dirty="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496" y="0"/>
            <a:ext cx="4486275" cy="529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3228975"/>
            <a:ext cx="5715000" cy="3629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54962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05000" y="80962"/>
            <a:ext cx="5334000" cy="6696075"/>
          </a:xfrm>
          <a:prstGeom prst="rect">
            <a:avLst/>
          </a:prstGeom>
        </p:spPr>
      </p:pic>
    </p:spTree>
    <p:extLst>
      <p:ext uri="{BB962C8B-B14F-4D97-AF65-F5344CB8AC3E}">
        <p14:creationId xmlns:p14="http://schemas.microsoft.com/office/powerpoint/2010/main" val="769486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File:USS Water Witch (1851).jpg"/>
          <p:cNvPicPr>
            <a:picLocks noChangeAspect="1" noChangeArrowheads="1"/>
          </p:cNvPicPr>
          <p:nvPr/>
        </p:nvPicPr>
        <p:blipFill>
          <a:blip r:embed="rId3" cstate="print"/>
          <a:srcRect/>
          <a:stretch>
            <a:fillRect/>
          </a:stretch>
        </p:blipFill>
        <p:spPr bwMode="auto">
          <a:xfrm>
            <a:off x="-13651" y="637927"/>
            <a:ext cx="9157651" cy="5000873"/>
          </a:xfrm>
          <a:prstGeom prst="rect">
            <a:avLst/>
          </a:prstGeom>
          <a:noFill/>
        </p:spPr>
      </p:pic>
    </p:spTree>
    <p:extLst>
      <p:ext uri="{BB962C8B-B14F-4D97-AF65-F5344CB8AC3E}">
        <p14:creationId xmlns:p14="http://schemas.microsoft.com/office/powerpoint/2010/main" val="42024059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1.bp.blogspot.com/_UJYbd5G4f6Y/TLUqrbfgiQI/AAAAAAAADzc/hN5tZJVwg38/s1600/485px-Jacob_Collamer_-_Postmaster_General_of_USA.jpg"/>
          <p:cNvPicPr>
            <a:picLocks noChangeAspect="1" noChangeArrowheads="1"/>
          </p:cNvPicPr>
          <p:nvPr/>
        </p:nvPicPr>
        <p:blipFill>
          <a:blip r:embed="rId3" cstate="print"/>
          <a:srcRect/>
          <a:stretch>
            <a:fillRect/>
          </a:stretch>
        </p:blipFill>
        <p:spPr bwMode="auto">
          <a:xfrm>
            <a:off x="0" y="457200"/>
            <a:ext cx="4144138" cy="5118224"/>
          </a:xfrm>
          <a:prstGeom prst="rect">
            <a:avLst/>
          </a:prstGeom>
          <a:noFill/>
        </p:spPr>
      </p:pic>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614311"/>
            <a:ext cx="5375704" cy="48040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85286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0"/>
            <a:ext cx="7848600" cy="6832640"/>
          </a:xfrm>
          <a:prstGeom prst="rect">
            <a:avLst/>
          </a:prstGeom>
          <a:noFill/>
        </p:spPr>
        <p:txBody>
          <a:bodyPr wrap="square" rtlCol="0">
            <a:spAutoFit/>
          </a:bodyPr>
          <a:lstStyle/>
          <a:p>
            <a:pPr algn="ctr"/>
            <a:r>
              <a:rPr lang="en-US" sz="2000" dirty="0" smtClean="0">
                <a:solidFill>
                  <a:prstClr val="black"/>
                </a:solidFill>
              </a:rPr>
              <a:t>Buchanan message to Congress (Feb. 1859)</a:t>
            </a:r>
          </a:p>
          <a:p>
            <a:endParaRPr lang="en-US" sz="2000" dirty="0">
              <a:solidFill>
                <a:prstClr val="black"/>
              </a:solidFill>
            </a:endParaRPr>
          </a:p>
          <a:p>
            <a:r>
              <a:rPr lang="en-US" sz="2000" dirty="0">
                <a:solidFill>
                  <a:prstClr val="black"/>
                </a:solidFill>
              </a:rPr>
              <a:t>The republics south of the United States on this continent have unfortunately been frequently in a state of revolution and civil war ever since they achieved their independence . . . </a:t>
            </a:r>
            <a:r>
              <a:rPr lang="en-US" sz="2000" b="1" dirty="0" smtClean="0">
                <a:solidFill>
                  <a:srgbClr val="FF0000"/>
                </a:solidFill>
              </a:rPr>
              <a:t>The </a:t>
            </a:r>
            <a:r>
              <a:rPr lang="en-US" sz="2000" b="1" dirty="0">
                <a:solidFill>
                  <a:srgbClr val="FF0000"/>
                </a:solidFill>
              </a:rPr>
              <a:t>Executive Governments of Great Britain, France, and other countries, possessing the war-making power, can promptly employ the necessary means to enforce immediate redress for similar outrages upon their subjects. Not so the Executive Government of the United States</a:t>
            </a:r>
            <a:r>
              <a:rPr lang="en-US" sz="2000" b="1" dirty="0" smtClean="0">
                <a:solidFill>
                  <a:prstClr val="black"/>
                </a:solidFill>
              </a:rPr>
              <a:t>.</a:t>
            </a:r>
          </a:p>
          <a:p>
            <a:endParaRPr lang="en-US" sz="2000" dirty="0">
              <a:solidFill>
                <a:prstClr val="black"/>
              </a:solidFill>
            </a:endParaRPr>
          </a:p>
          <a:p>
            <a:r>
              <a:rPr lang="en-US" sz="2000" dirty="0">
                <a:solidFill>
                  <a:prstClr val="black"/>
                </a:solidFill>
              </a:rPr>
              <a:t>I therefore earnestly recommend to Congress, on whom the responsibility exclusively rests, to pass a law . . . conferring on the President the power to protect the lives and property of American citizens . . . The knowledge that such a law exists would of itself go far to prevent the outrages which it is intended to redress, and to render the employment of force unnecessary</a:t>
            </a:r>
            <a:r>
              <a:rPr lang="en-US" sz="2000" dirty="0" smtClean="0">
                <a:solidFill>
                  <a:prstClr val="black"/>
                </a:solidFill>
              </a:rPr>
              <a:t>.</a:t>
            </a:r>
          </a:p>
          <a:p>
            <a:endParaRPr lang="en-US" sz="2000" dirty="0">
              <a:solidFill>
                <a:prstClr val="black"/>
              </a:solidFill>
            </a:endParaRPr>
          </a:p>
          <a:p>
            <a:r>
              <a:rPr lang="en-US" sz="2000" b="1" dirty="0">
                <a:solidFill>
                  <a:srgbClr val="FF0000"/>
                </a:solidFill>
              </a:rPr>
              <a:t>Such a grant of authority, thus limited in its extent, could in no just cause be regarded as a transfer of war-making power to the Executive, but only as an appropriate exercise of that power by the body to whom it exclusively </a:t>
            </a:r>
            <a:r>
              <a:rPr lang="en-US" sz="2000" b="1" dirty="0" smtClean="0">
                <a:solidFill>
                  <a:srgbClr val="FF0000"/>
                </a:solidFill>
              </a:rPr>
              <a:t>belongs.</a:t>
            </a:r>
            <a:endParaRPr lang="en-US" sz="2000" b="1" dirty="0">
              <a:solidFill>
                <a:srgbClr val="FF0000"/>
              </a:solidFill>
            </a:endParaRPr>
          </a:p>
          <a:p>
            <a:endParaRPr lang="en-US" dirty="0">
              <a:solidFill>
                <a:prstClr val="black"/>
              </a:solidFill>
            </a:endParaRPr>
          </a:p>
        </p:txBody>
      </p:sp>
    </p:spTree>
    <p:extLst>
      <p:ext uri="{BB962C8B-B14F-4D97-AF65-F5344CB8AC3E}">
        <p14:creationId xmlns:p14="http://schemas.microsoft.com/office/powerpoint/2010/main" val="28520832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File:Abraham Lincoln 1860.jpg"/>
          <p:cNvPicPr>
            <a:picLocks noChangeAspect="1" noChangeArrowheads="1"/>
          </p:cNvPicPr>
          <p:nvPr/>
        </p:nvPicPr>
        <p:blipFill>
          <a:blip r:embed="rId3" cstate="print"/>
          <a:srcRect/>
          <a:stretch>
            <a:fillRect/>
          </a:stretch>
        </p:blipFill>
        <p:spPr bwMode="auto">
          <a:xfrm>
            <a:off x="2819400" y="-6769"/>
            <a:ext cx="4191000" cy="6751419"/>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0"/>
            <a:ext cx="8001000" cy="6740307"/>
          </a:xfrm>
          <a:prstGeom prst="rect">
            <a:avLst/>
          </a:prstGeom>
          <a:noFill/>
        </p:spPr>
        <p:txBody>
          <a:bodyPr wrap="square" rtlCol="0">
            <a:spAutoFit/>
          </a:bodyPr>
          <a:lstStyle/>
          <a:p>
            <a:pPr algn="ctr"/>
            <a:r>
              <a:rPr lang="en-US" dirty="0" smtClean="0"/>
              <a:t>Lincoln “House Divided” speech (1858)</a:t>
            </a:r>
          </a:p>
          <a:p>
            <a:pPr algn="ctr"/>
            <a:endParaRPr lang="en-US" dirty="0" smtClean="0"/>
          </a:p>
          <a:p>
            <a:r>
              <a:rPr lang="en-US" dirty="0" smtClean="0"/>
              <a:t>We </a:t>
            </a:r>
            <a:r>
              <a:rPr lang="en-US" dirty="0"/>
              <a:t>are now far into the </a:t>
            </a:r>
            <a:r>
              <a:rPr lang="en-US" i="1" dirty="0"/>
              <a:t>fifth</a:t>
            </a:r>
            <a:r>
              <a:rPr lang="en-US" dirty="0"/>
              <a:t> year, since a policy was initiated, </a:t>
            </a:r>
            <a:r>
              <a:rPr lang="en-US" dirty="0" smtClean="0"/>
              <a:t>with the</a:t>
            </a:r>
            <a:r>
              <a:rPr lang="en-US" dirty="0"/>
              <a:t> </a:t>
            </a:r>
            <a:r>
              <a:rPr lang="en-US" i="1" dirty="0" smtClean="0"/>
              <a:t>avowed</a:t>
            </a:r>
            <a:r>
              <a:rPr lang="en-US" dirty="0"/>
              <a:t> </a:t>
            </a:r>
            <a:r>
              <a:rPr lang="en-US" dirty="0" smtClean="0"/>
              <a:t>object</a:t>
            </a:r>
            <a:r>
              <a:rPr lang="en-US" dirty="0"/>
              <a:t>, and </a:t>
            </a:r>
            <a:r>
              <a:rPr lang="en-US" i="1" dirty="0"/>
              <a:t>confident</a:t>
            </a:r>
            <a:r>
              <a:rPr lang="en-US" dirty="0"/>
              <a:t> promise, of putting an end to slavery agitation</a:t>
            </a:r>
            <a:r>
              <a:rPr lang="en-US" dirty="0" smtClean="0"/>
              <a:t>.</a:t>
            </a:r>
          </a:p>
          <a:p>
            <a:endParaRPr lang="en-US" dirty="0"/>
          </a:p>
          <a:p>
            <a:r>
              <a:rPr lang="en-US" dirty="0"/>
              <a:t>Under the operation of that policy, that agitation has not only, </a:t>
            </a:r>
            <a:r>
              <a:rPr lang="en-US" i="1" dirty="0"/>
              <a:t>not ceased</a:t>
            </a:r>
            <a:r>
              <a:rPr lang="en-US" dirty="0"/>
              <a:t>, but has </a:t>
            </a:r>
            <a:r>
              <a:rPr lang="en-US" i="1" dirty="0"/>
              <a:t>constantly augmented</a:t>
            </a:r>
            <a:r>
              <a:rPr lang="en-US" i="1" dirty="0" smtClean="0"/>
              <a:t>.</a:t>
            </a:r>
          </a:p>
          <a:p>
            <a:endParaRPr lang="en-US" dirty="0"/>
          </a:p>
          <a:p>
            <a:r>
              <a:rPr lang="en-US" dirty="0"/>
              <a:t>In </a:t>
            </a:r>
            <a:r>
              <a:rPr lang="en-US" i="1" dirty="0"/>
              <a:t>my</a:t>
            </a:r>
            <a:r>
              <a:rPr lang="en-US" dirty="0"/>
              <a:t> opinion, it </a:t>
            </a:r>
            <a:r>
              <a:rPr lang="en-US" i="1" dirty="0"/>
              <a:t>will</a:t>
            </a:r>
            <a:r>
              <a:rPr lang="en-US" dirty="0"/>
              <a:t> not cease, until a </a:t>
            </a:r>
            <a:r>
              <a:rPr lang="en-US" i="1" dirty="0"/>
              <a:t>crisis</a:t>
            </a:r>
            <a:r>
              <a:rPr lang="en-US" dirty="0"/>
              <a:t> shall have been reached, and passed</a:t>
            </a:r>
            <a:r>
              <a:rPr lang="en-US" dirty="0" smtClean="0"/>
              <a:t>.</a:t>
            </a:r>
          </a:p>
          <a:p>
            <a:endParaRPr lang="en-US" dirty="0"/>
          </a:p>
          <a:p>
            <a:r>
              <a:rPr lang="en-US" dirty="0"/>
              <a:t>"A house divided against itself cannot stand</a:t>
            </a:r>
            <a:r>
              <a:rPr lang="en-US" dirty="0" smtClean="0"/>
              <a:t>.“</a:t>
            </a:r>
          </a:p>
          <a:p>
            <a:endParaRPr lang="en-US" dirty="0"/>
          </a:p>
          <a:p>
            <a:r>
              <a:rPr lang="en-US" dirty="0"/>
              <a:t>I believe this government cannot endure, permanently half </a:t>
            </a:r>
            <a:r>
              <a:rPr lang="en-US" i="1" dirty="0"/>
              <a:t>slave</a:t>
            </a:r>
            <a:r>
              <a:rPr lang="en-US" dirty="0"/>
              <a:t> and half </a:t>
            </a:r>
            <a:r>
              <a:rPr lang="en-US" i="1" dirty="0"/>
              <a:t>free</a:t>
            </a:r>
            <a:r>
              <a:rPr lang="en-US" dirty="0" smtClean="0"/>
              <a:t>.</a:t>
            </a:r>
          </a:p>
          <a:p>
            <a:endParaRPr lang="en-US" dirty="0"/>
          </a:p>
          <a:p>
            <a:r>
              <a:rPr lang="en-US" dirty="0"/>
              <a:t>I do not expect the Union to be </a:t>
            </a:r>
            <a:r>
              <a:rPr lang="en-US" i="1" dirty="0"/>
              <a:t>dissolved</a:t>
            </a:r>
            <a:r>
              <a:rPr lang="en-US" dirty="0"/>
              <a:t> -- I do not expect the house to </a:t>
            </a:r>
            <a:r>
              <a:rPr lang="en-US" i="1" dirty="0"/>
              <a:t>fall</a:t>
            </a:r>
            <a:r>
              <a:rPr lang="en-US" dirty="0"/>
              <a:t> -- but I </a:t>
            </a:r>
            <a:r>
              <a:rPr lang="en-US" i="1" dirty="0"/>
              <a:t>do</a:t>
            </a:r>
            <a:r>
              <a:rPr lang="en-US" dirty="0"/>
              <a:t> expect it will cease to be divided</a:t>
            </a:r>
            <a:r>
              <a:rPr lang="en-US" dirty="0" smtClean="0"/>
              <a:t>.</a:t>
            </a:r>
          </a:p>
          <a:p>
            <a:endParaRPr lang="en-US" dirty="0"/>
          </a:p>
          <a:p>
            <a:r>
              <a:rPr lang="en-US" dirty="0"/>
              <a:t>It will become </a:t>
            </a:r>
            <a:r>
              <a:rPr lang="en-US" i="1" dirty="0"/>
              <a:t>all</a:t>
            </a:r>
            <a:r>
              <a:rPr lang="en-US" dirty="0"/>
              <a:t> one thing or </a:t>
            </a:r>
            <a:r>
              <a:rPr lang="en-US" i="1" dirty="0"/>
              <a:t>all</a:t>
            </a:r>
            <a:r>
              <a:rPr lang="en-US" dirty="0"/>
              <a:t> the other</a:t>
            </a:r>
            <a:r>
              <a:rPr lang="en-US" dirty="0" smtClean="0"/>
              <a:t>.</a:t>
            </a:r>
          </a:p>
          <a:p>
            <a:endParaRPr lang="en-US" dirty="0"/>
          </a:p>
          <a:p>
            <a:r>
              <a:rPr lang="en-US" dirty="0"/>
              <a:t>Either the </a:t>
            </a:r>
            <a:r>
              <a:rPr lang="en-US" i="1" dirty="0"/>
              <a:t>opponents</a:t>
            </a:r>
            <a:r>
              <a:rPr lang="en-US" dirty="0"/>
              <a:t> of slavery, will arrest the further spread of it, and place it where the public mind shall rest in the belief that it is in the course of ultimate extinction; or its </a:t>
            </a:r>
            <a:r>
              <a:rPr lang="en-US" i="1" dirty="0"/>
              <a:t>advocates</a:t>
            </a:r>
            <a:r>
              <a:rPr lang="en-US" dirty="0"/>
              <a:t> will push it forward, till it shall become alike lawful in </a:t>
            </a:r>
            <a:r>
              <a:rPr lang="en-US" i="1" dirty="0"/>
              <a:t>all</a:t>
            </a:r>
            <a:r>
              <a:rPr lang="en-US" dirty="0"/>
              <a:t> the States, </a:t>
            </a:r>
            <a:r>
              <a:rPr lang="en-US" i="1" dirty="0"/>
              <a:t>old</a:t>
            </a:r>
            <a:r>
              <a:rPr lang="en-US" dirty="0"/>
              <a:t> as well as </a:t>
            </a:r>
            <a:r>
              <a:rPr lang="en-US" i="1" dirty="0"/>
              <a:t>new</a:t>
            </a:r>
            <a:r>
              <a:rPr lang="en-US" dirty="0"/>
              <a:t> -- </a:t>
            </a:r>
            <a:r>
              <a:rPr lang="en-US" i="1" dirty="0"/>
              <a:t>North</a:t>
            </a:r>
            <a:r>
              <a:rPr lang="en-US" dirty="0"/>
              <a:t> as well as </a:t>
            </a:r>
            <a:r>
              <a:rPr lang="en-US" i="1" dirty="0"/>
              <a:t>South</a:t>
            </a:r>
            <a:r>
              <a:rPr lang="en-US" dirty="0"/>
              <a:t>.</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lib.niu.edu/2001/iht8201111x.jpg"/>
          <p:cNvPicPr>
            <a:picLocks noChangeAspect="1" noChangeArrowheads="1"/>
          </p:cNvPicPr>
          <p:nvPr/>
        </p:nvPicPr>
        <p:blipFill>
          <a:blip r:embed="rId3" cstate="print"/>
          <a:srcRect/>
          <a:stretch>
            <a:fillRect/>
          </a:stretch>
        </p:blipFill>
        <p:spPr bwMode="auto">
          <a:xfrm>
            <a:off x="12614" y="702183"/>
            <a:ext cx="9131386" cy="5241417"/>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7924800" cy="6186309"/>
          </a:xfrm>
          <a:prstGeom prst="rect">
            <a:avLst/>
          </a:prstGeom>
          <a:noFill/>
        </p:spPr>
        <p:txBody>
          <a:bodyPr wrap="square" rtlCol="0">
            <a:spAutoFit/>
          </a:bodyPr>
          <a:lstStyle/>
          <a:p>
            <a:pPr algn="ctr"/>
            <a:r>
              <a:rPr lang="en-US" dirty="0" smtClean="0"/>
              <a:t>Senator Stephen Douglas (Lincoln-Douglas debates)</a:t>
            </a:r>
          </a:p>
          <a:p>
            <a:endParaRPr lang="en-US" dirty="0"/>
          </a:p>
          <a:p>
            <a:r>
              <a:rPr lang="en-US" dirty="0" smtClean="0"/>
              <a:t>I </a:t>
            </a:r>
            <a:r>
              <a:rPr lang="en-US" dirty="0"/>
              <a:t>ask you, are you in favor of conferring upon the negro the rights and privileges of citizenship? </a:t>
            </a:r>
            <a:r>
              <a:rPr lang="en-US" dirty="0" smtClean="0"/>
              <a:t>Do </a:t>
            </a:r>
            <a:r>
              <a:rPr lang="en-US" dirty="0"/>
              <a:t>you desire to strike out of our State Constitution that clause which keeps slaves and free negroes out of the State, and allow the free negroes to flow in, </a:t>
            </a:r>
            <a:r>
              <a:rPr lang="en-US" dirty="0" smtClean="0"/>
              <a:t>and </a:t>
            </a:r>
            <a:r>
              <a:rPr lang="en-US" dirty="0"/>
              <a:t>cover your prairies with black </a:t>
            </a:r>
            <a:r>
              <a:rPr lang="en-US" dirty="0" smtClean="0"/>
              <a:t>settlements? . . . </a:t>
            </a:r>
            <a:r>
              <a:rPr lang="en-US" dirty="0"/>
              <a:t>I am opposed to negro citizenship in any and every form</a:t>
            </a:r>
            <a:r>
              <a:rPr lang="en-US" dirty="0" smtClean="0"/>
              <a:t>. </a:t>
            </a:r>
            <a:r>
              <a:rPr lang="en-US" b="1" dirty="0">
                <a:solidFill>
                  <a:srgbClr val="FF0000"/>
                </a:solidFill>
              </a:rPr>
              <a:t>I believe this Government was made on the white </a:t>
            </a:r>
            <a:r>
              <a:rPr lang="en-US" b="1" dirty="0" smtClean="0">
                <a:solidFill>
                  <a:srgbClr val="FF0000"/>
                </a:solidFill>
              </a:rPr>
              <a:t>basis. I </a:t>
            </a:r>
            <a:r>
              <a:rPr lang="en-US" b="1" dirty="0">
                <a:solidFill>
                  <a:srgbClr val="FF0000"/>
                </a:solidFill>
              </a:rPr>
              <a:t>believe it was made by white men for the benefit of white men and their posterity forever, and I am in favor of confining citizenship to white men, men of European birth and descent, instead of conferring it upon negroes, Indians, and other inferior races</a:t>
            </a:r>
            <a:r>
              <a:rPr lang="en-US" b="1" dirty="0" smtClean="0">
                <a:solidFill>
                  <a:srgbClr val="FF0000"/>
                </a:solidFill>
              </a:rPr>
              <a:t>.</a:t>
            </a:r>
          </a:p>
          <a:p>
            <a:endParaRPr lang="en-US" dirty="0"/>
          </a:p>
          <a:p>
            <a:r>
              <a:rPr lang="en-US" dirty="0"/>
              <a:t>Mr. Lincoln, following the example and lead of all the little Abolition orators, who go around and lecture in the basements of schools and churches, reads from the Declaration of Independence, that all men were created equal, and then asks, how can you deprive a negro of that equality which God and the Declaration of Independence awards to him? ... </a:t>
            </a:r>
            <a:r>
              <a:rPr lang="en-US" b="1" dirty="0">
                <a:solidFill>
                  <a:srgbClr val="FF0000"/>
                </a:solidFill>
              </a:rPr>
              <a:t>Now, I hold that Illinois had a right to abolish and prohibit slavery as she did, and I hold that Kentucky has the same right to continue and protect slavery that Illinois had to abolish it. I hold that New York had as much right to abolish slavery as Virginia has to continue it, and that each and every State of this Union is a sovereign power, with the right to do as it pleases upon this question of slavery, and upon all its domestic institutions</a:t>
            </a:r>
            <a:r>
              <a:rPr lang="en-US" dirty="0"/>
              <a:t>. ...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609600"/>
            <a:ext cx="8153400" cy="5940088"/>
          </a:xfrm>
          <a:prstGeom prst="rect">
            <a:avLst/>
          </a:prstGeom>
          <a:noFill/>
        </p:spPr>
        <p:txBody>
          <a:bodyPr wrap="square" rtlCol="0">
            <a:spAutoFit/>
          </a:bodyPr>
          <a:lstStyle/>
          <a:p>
            <a:pPr algn="ctr"/>
            <a:r>
              <a:rPr lang="en-US" sz="2000" dirty="0" smtClean="0"/>
              <a:t>Abraham Lincoln (Lincoln-Douglas </a:t>
            </a:r>
            <a:r>
              <a:rPr lang="en-US" sz="2000" dirty="0"/>
              <a:t>debates</a:t>
            </a:r>
            <a:r>
              <a:rPr lang="en-US" sz="2000" dirty="0" smtClean="0"/>
              <a:t>)</a:t>
            </a:r>
          </a:p>
          <a:p>
            <a:endParaRPr lang="en-US" sz="2000" dirty="0"/>
          </a:p>
          <a:p>
            <a:r>
              <a:rPr lang="en-US" sz="2000" dirty="0" smtClean="0"/>
              <a:t>I </a:t>
            </a:r>
            <a:r>
              <a:rPr lang="en-US" sz="2000" dirty="0"/>
              <a:t>agree with Judge Douglas </a:t>
            </a:r>
            <a:r>
              <a:rPr lang="en-US" sz="2000" dirty="0" smtClean="0"/>
              <a:t>[the Negro] is </a:t>
            </a:r>
            <a:r>
              <a:rPr lang="en-US" sz="2000" dirty="0"/>
              <a:t>not my equal in many respects—certainly not in color, perhaps not in moral or intellectual endowment. But in the right to eat the bread, without the leave of anybody else, which his own hand earns, he is my equal and the equal of Judge Douglas, and the equal of every living </a:t>
            </a:r>
            <a:r>
              <a:rPr lang="en-US" sz="2000" dirty="0" smtClean="0"/>
              <a:t>man . . .</a:t>
            </a:r>
          </a:p>
          <a:p>
            <a:endParaRPr lang="en-US" sz="2000" dirty="0"/>
          </a:p>
          <a:p>
            <a:r>
              <a:rPr lang="en-US" sz="2000" b="1" dirty="0" smtClean="0">
                <a:solidFill>
                  <a:srgbClr val="FF0000"/>
                </a:solidFill>
              </a:rPr>
              <a:t>This </a:t>
            </a:r>
            <a:r>
              <a:rPr lang="en-US" sz="2000" b="1" dirty="0">
                <a:solidFill>
                  <a:srgbClr val="FF0000"/>
                </a:solidFill>
              </a:rPr>
              <a:t>declared indifference, but, as I must think, covert real zeal for the spread of slavery, I cannot but hate. I hate it because of the monstrous injustice of slavery itself. I hate it because it deprives our republican example of its just influence in the </a:t>
            </a:r>
            <a:r>
              <a:rPr lang="en-US" sz="2000" b="1" dirty="0" smtClean="0">
                <a:solidFill>
                  <a:srgbClr val="FF0000"/>
                </a:solidFill>
              </a:rPr>
              <a:t>world…</a:t>
            </a:r>
          </a:p>
          <a:p>
            <a:endParaRPr lang="en-US" sz="2000" b="1" dirty="0">
              <a:solidFill>
                <a:srgbClr val="FF0000"/>
              </a:solidFill>
            </a:endParaRPr>
          </a:p>
          <a:p>
            <a:r>
              <a:rPr lang="en-US" sz="2000" b="1" dirty="0">
                <a:solidFill>
                  <a:srgbClr val="FF0000"/>
                </a:solidFill>
              </a:rPr>
              <a:t>It is the eternal struggle between these two principles — right and wrong — throughout the world</a:t>
            </a:r>
            <a:r>
              <a:rPr lang="en-US" sz="2000" b="1" dirty="0"/>
              <a:t>.</a:t>
            </a:r>
            <a:r>
              <a:rPr lang="en-US" sz="2000" dirty="0"/>
              <a:t> They are the two principles that have stood face to face from the beginning of time; and will ever continue to struggle. The one is the common right of humanity, and the other the divine right of kings. It is the same principle in whatever shape it develops itself. It is the same spirit that says, "You toil and work and earn bread, and I'll eat it</a:t>
            </a:r>
            <a:r>
              <a:rPr lang="en-US" sz="2000" dirty="0" smtClean="0"/>
              <a:t>.“</a:t>
            </a:r>
            <a:endParaRPr lang="en-US" sz="2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685800"/>
            <a:ext cx="6400800" cy="4093428"/>
          </a:xfrm>
          <a:prstGeom prst="rect">
            <a:avLst/>
          </a:prstGeom>
          <a:noFill/>
        </p:spPr>
        <p:txBody>
          <a:bodyPr wrap="square" rtlCol="0">
            <a:spAutoFit/>
          </a:bodyPr>
          <a:lstStyle/>
          <a:p>
            <a:pPr algn="ctr"/>
            <a:r>
              <a:rPr lang="en-US" sz="2000" dirty="0" smtClean="0"/>
              <a:t>1858 Midterm Elections (House of Representatives)</a:t>
            </a:r>
          </a:p>
          <a:p>
            <a:endParaRPr lang="en-US" sz="2000" dirty="0"/>
          </a:p>
          <a:p>
            <a:r>
              <a:rPr lang="en-US" sz="2000" b="1" dirty="0" smtClean="0">
                <a:solidFill>
                  <a:srgbClr val="FF0000"/>
                </a:solidFill>
              </a:rPr>
              <a:t>Republicans</a:t>
            </a:r>
            <a:r>
              <a:rPr lang="en-US" sz="2000" dirty="0" smtClean="0"/>
              <a:t>		114 seats		+22</a:t>
            </a:r>
          </a:p>
          <a:p>
            <a:r>
              <a:rPr lang="en-US" sz="2000" b="1" dirty="0" smtClean="0">
                <a:solidFill>
                  <a:schemeClr val="tx2"/>
                </a:solidFill>
              </a:rPr>
              <a:t>Democrats</a:t>
            </a:r>
            <a:r>
              <a:rPr lang="en-US" sz="2000" dirty="0" smtClean="0"/>
              <a:t>		101 seats		-30</a:t>
            </a:r>
          </a:p>
          <a:p>
            <a:r>
              <a:rPr lang="en-US" sz="2000" dirty="0" smtClean="0"/>
              <a:t>“</a:t>
            </a:r>
            <a:r>
              <a:rPr lang="en-US" sz="2000" b="1" dirty="0" smtClean="0">
                <a:solidFill>
                  <a:schemeClr val="accent3">
                    <a:lumMod val="75000"/>
                  </a:schemeClr>
                </a:solidFill>
              </a:rPr>
              <a:t>Opposition</a:t>
            </a:r>
            <a:r>
              <a:rPr lang="en-US" sz="2000" dirty="0" smtClean="0"/>
              <a:t>” (pro-GOP)	17 seats			+17</a:t>
            </a:r>
          </a:p>
          <a:p>
            <a:r>
              <a:rPr lang="en-US" sz="2000" b="1" dirty="0" smtClean="0">
                <a:solidFill>
                  <a:srgbClr val="FFC000"/>
                </a:solidFill>
              </a:rPr>
              <a:t>American</a:t>
            </a:r>
            <a:r>
              <a:rPr lang="en-US" sz="2000" dirty="0" smtClean="0"/>
              <a:t>		6 seats			-8</a:t>
            </a:r>
          </a:p>
          <a:p>
            <a:endParaRPr lang="en-US" sz="2000" dirty="0"/>
          </a:p>
          <a:p>
            <a:endParaRPr lang="en-US" sz="2000" dirty="0" smtClean="0"/>
          </a:p>
          <a:p>
            <a:pPr algn="ctr"/>
            <a:r>
              <a:rPr lang="en-US" sz="2000" dirty="0" smtClean="0"/>
              <a:t>1858 Midterm Elections (Senate, 22 seats up for election)</a:t>
            </a:r>
          </a:p>
          <a:p>
            <a:pPr algn="ctr"/>
            <a:endParaRPr lang="en-US" sz="2000" dirty="0" smtClean="0"/>
          </a:p>
          <a:p>
            <a:r>
              <a:rPr lang="en-US" sz="2000" b="1" dirty="0" smtClean="0">
                <a:solidFill>
                  <a:schemeClr val="tx2"/>
                </a:solidFill>
              </a:rPr>
              <a:t>Democrats</a:t>
            </a:r>
            <a:r>
              <a:rPr lang="en-US" sz="2000" dirty="0" smtClean="0"/>
              <a:t>		38 seats			-3</a:t>
            </a:r>
          </a:p>
          <a:p>
            <a:r>
              <a:rPr lang="en-US" sz="2000" b="1" dirty="0" smtClean="0">
                <a:solidFill>
                  <a:srgbClr val="FF0000"/>
                </a:solidFill>
              </a:rPr>
              <a:t>Republicans</a:t>
            </a:r>
            <a:r>
              <a:rPr lang="en-US" sz="2000" dirty="0" smtClean="0"/>
              <a:t>		26 seats			+6</a:t>
            </a:r>
          </a:p>
          <a:p>
            <a:r>
              <a:rPr lang="en-US" sz="2000" b="1" dirty="0" smtClean="0">
                <a:solidFill>
                  <a:srgbClr val="FFC000"/>
                </a:solidFill>
              </a:rPr>
              <a:t>American</a:t>
            </a:r>
            <a:r>
              <a:rPr lang="en-US" sz="2000" dirty="0" smtClean="0"/>
              <a:t>		2 seats			-3</a:t>
            </a:r>
            <a:endParaRPr lang="en-US" sz="2000" dirty="0"/>
          </a:p>
        </p:txBody>
      </p:sp>
    </p:spTree>
    <p:extLst>
      <p:ext uri="{BB962C8B-B14F-4D97-AF65-F5344CB8AC3E}">
        <p14:creationId xmlns:p14="http://schemas.microsoft.com/office/powerpoint/2010/main" val="8636876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 y="1219200"/>
            <a:ext cx="3829050" cy="3829050"/>
          </a:xfrm>
          <a:prstGeom prst="rect">
            <a:avLst/>
          </a:prstGeom>
        </p:spPr>
      </p:pic>
      <p:sp>
        <p:nvSpPr>
          <p:cNvPr id="3" name="Rectangle 2"/>
          <p:cNvSpPr/>
          <p:nvPr/>
        </p:nvSpPr>
        <p:spPr>
          <a:xfrm>
            <a:off x="4343400" y="1997839"/>
            <a:ext cx="4800600" cy="2585323"/>
          </a:xfrm>
          <a:prstGeom prst="rect">
            <a:avLst/>
          </a:prstGeom>
        </p:spPr>
        <p:txBody>
          <a:bodyPr wrap="square">
            <a:spAutoFit/>
          </a:bodyPr>
          <a:lstStyle/>
          <a:p>
            <a:r>
              <a:rPr lang="en-US" b="1" dirty="0" smtClean="0">
                <a:solidFill>
                  <a:srgbClr val="FF0000"/>
                </a:solidFill>
              </a:rPr>
              <a:t>There </a:t>
            </a:r>
            <a:r>
              <a:rPr lang="en-US" b="1" dirty="0">
                <a:solidFill>
                  <a:srgbClr val="FF0000"/>
                </a:solidFill>
              </a:rPr>
              <a:t>is a higher law than the Constitution</a:t>
            </a:r>
            <a:r>
              <a:rPr lang="en-US" dirty="0"/>
              <a:t>, which regulates our authority over the domain, and devotes it to the same noble purposes. The territory is a part, no inconsiderable part, of the common heritage of mankind, bestowed upon them by the Creator if the universe. We are his stewards, and must so discharge our trust as to secure in the highest attainable degree their happiness. How momentous that trust </a:t>
            </a:r>
            <a:r>
              <a:rPr lang="en-US" dirty="0" smtClean="0"/>
              <a:t>is…</a:t>
            </a:r>
            <a:endParaRPr lang="en-US" dirty="0"/>
          </a:p>
        </p:txBody>
      </p:sp>
    </p:spTree>
    <p:extLst>
      <p:ext uri="{BB962C8B-B14F-4D97-AF65-F5344CB8AC3E}">
        <p14:creationId xmlns:p14="http://schemas.microsoft.com/office/powerpoint/2010/main" val="24546558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8837489" cy="6443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995577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housedivided.dickinson.edu/sites/blogdivided/files/2010/07/HD_breckinridgeJC1.jpg"/>
          <p:cNvPicPr>
            <a:picLocks noChangeAspect="1" noChangeArrowheads="1"/>
          </p:cNvPicPr>
          <p:nvPr/>
        </p:nvPicPr>
        <p:blipFill>
          <a:blip r:embed="rId3" cstate="print"/>
          <a:srcRect/>
          <a:stretch>
            <a:fillRect/>
          </a:stretch>
        </p:blipFill>
        <p:spPr bwMode="auto">
          <a:xfrm>
            <a:off x="-32133" y="36723"/>
            <a:ext cx="2740455" cy="3333750"/>
          </a:xfrm>
          <a:prstGeom prst="rect">
            <a:avLst/>
          </a:prstGeom>
          <a:noFill/>
        </p:spPr>
      </p:pic>
      <p:pic>
        <p:nvPicPr>
          <p:cNvPr id="2" name="Picture 1"/>
          <p:cNvPicPr>
            <a:picLocks noChangeAspect="1"/>
          </p:cNvPicPr>
          <p:nvPr/>
        </p:nvPicPr>
        <p:blipFill>
          <a:blip r:embed="rId4"/>
          <a:stretch>
            <a:fillRect/>
          </a:stretch>
        </p:blipFill>
        <p:spPr>
          <a:xfrm>
            <a:off x="5829300" y="36723"/>
            <a:ext cx="3314700" cy="3333750"/>
          </a:xfrm>
          <a:prstGeom prst="rect">
            <a:avLst/>
          </a:prstGeom>
        </p:spPr>
      </p:pic>
      <p:pic>
        <p:nvPicPr>
          <p:cNvPr id="3" name="Picture 2"/>
          <p:cNvPicPr>
            <a:picLocks noChangeAspect="1"/>
          </p:cNvPicPr>
          <p:nvPr/>
        </p:nvPicPr>
        <p:blipFill>
          <a:blip r:embed="rId5"/>
          <a:stretch>
            <a:fillRect/>
          </a:stretch>
        </p:blipFill>
        <p:spPr>
          <a:xfrm>
            <a:off x="2430966" y="3886200"/>
            <a:ext cx="4261473" cy="2889754"/>
          </a:xfrm>
          <a:prstGeom prst="rect">
            <a:avLst/>
          </a:prstGeom>
        </p:spPr>
      </p:pic>
    </p:spTree>
    <p:extLst>
      <p:ext uri="{BB962C8B-B14F-4D97-AF65-F5344CB8AC3E}">
        <p14:creationId xmlns:p14="http://schemas.microsoft.com/office/powerpoint/2010/main" val="23660503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015" y="914400"/>
            <a:ext cx="9425354"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89672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860prescountymap.PNG"/>
          <p:cNvPicPr>
            <a:picLocks noChangeAspect="1"/>
          </p:cNvPicPr>
          <p:nvPr/>
        </p:nvPicPr>
        <p:blipFill>
          <a:blip r:embed="rId3" cstate="print"/>
          <a:stretch>
            <a:fillRect/>
          </a:stretch>
        </p:blipFill>
        <p:spPr>
          <a:xfrm>
            <a:off x="0" y="458560"/>
            <a:ext cx="9144000" cy="5940880"/>
          </a:xfrm>
          <a:prstGeom prst="rect">
            <a:avLst/>
          </a:prstGeom>
        </p:spPr>
      </p:pic>
    </p:spTree>
    <p:extLst>
      <p:ext uri="{BB962C8B-B14F-4D97-AF65-F5344CB8AC3E}">
        <p14:creationId xmlns:p14="http://schemas.microsoft.com/office/powerpoint/2010/main" val="13138324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2863"/>
            <a:ext cx="3543300" cy="2257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0150" y="53749"/>
            <a:ext cx="3952875" cy="3162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312" y="2311174"/>
            <a:ext cx="3571875" cy="107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426" y="3387499"/>
            <a:ext cx="3571875"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 y="4568599"/>
            <a:ext cx="3657600" cy="1095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80150" y="4020231"/>
            <a:ext cx="3333750"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20"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80150" y="3248706"/>
            <a:ext cx="5667375"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35876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7703"/>
            <a:ext cx="7620000" cy="6873405"/>
          </a:xfrm>
          <a:prstGeom prst="rect">
            <a:avLst/>
          </a:prstGeom>
        </p:spPr>
      </p:pic>
    </p:spTree>
    <p:extLst>
      <p:ext uri="{BB962C8B-B14F-4D97-AF65-F5344CB8AC3E}">
        <p14:creationId xmlns:p14="http://schemas.microsoft.com/office/powerpoint/2010/main" val="32645782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www.dlt.ncssm.edu/lmtm/lessonplans/ScottMcDowell/Civil_War_Causes/Secession_Map.jpg"/>
          <p:cNvPicPr>
            <a:picLocks noChangeAspect="1" noChangeArrowheads="1"/>
          </p:cNvPicPr>
          <p:nvPr/>
        </p:nvPicPr>
        <p:blipFill>
          <a:blip r:embed="rId3" cstate="print"/>
          <a:srcRect/>
          <a:stretch>
            <a:fillRect/>
          </a:stretch>
        </p:blipFill>
        <p:spPr bwMode="auto">
          <a:xfrm>
            <a:off x="-215821" y="412749"/>
            <a:ext cx="9359821" cy="5911851"/>
          </a:xfrm>
          <a:prstGeom prst="rect">
            <a:avLst/>
          </a:prstGeom>
          <a:noFill/>
        </p:spPr>
      </p:pic>
    </p:spTree>
    <p:extLst>
      <p:ext uri="{BB962C8B-B14F-4D97-AF65-F5344CB8AC3E}">
        <p14:creationId xmlns:p14="http://schemas.microsoft.com/office/powerpoint/2010/main" val="39608294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charlestonbatterytour.com/fort-sumter-fire.jpg"/>
          <p:cNvPicPr>
            <a:picLocks noChangeAspect="1" noChangeArrowheads="1"/>
          </p:cNvPicPr>
          <p:nvPr/>
        </p:nvPicPr>
        <p:blipFill>
          <a:blip r:embed="rId3" cstate="print"/>
          <a:srcRect/>
          <a:stretch>
            <a:fillRect/>
          </a:stretch>
        </p:blipFill>
        <p:spPr bwMode="auto">
          <a:xfrm>
            <a:off x="28127" y="-8096"/>
            <a:ext cx="9115873" cy="6637496"/>
          </a:xfrm>
          <a:prstGeom prst="rect">
            <a:avLst/>
          </a:prstGeom>
          <a:noFill/>
        </p:spPr>
      </p:pic>
    </p:spTree>
    <p:extLst>
      <p:ext uri="{BB962C8B-B14F-4D97-AF65-F5344CB8AC3E}">
        <p14:creationId xmlns:p14="http://schemas.microsoft.com/office/powerpoint/2010/main" val="3375717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275" y="180975"/>
            <a:ext cx="8553450" cy="6496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93097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1" y="76199"/>
            <a:ext cx="7794170" cy="68198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35671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33600" y="1066800"/>
            <a:ext cx="5334000" cy="4247317"/>
          </a:xfrm>
          <a:prstGeom prst="rect">
            <a:avLst/>
          </a:prstGeom>
        </p:spPr>
        <p:txBody>
          <a:bodyPr wrap="square">
            <a:spAutoFit/>
          </a:bodyPr>
          <a:lstStyle/>
          <a:p>
            <a:pPr algn="ctr"/>
            <a:r>
              <a:rPr lang="en-US" dirty="0">
                <a:solidFill>
                  <a:prstClr val="black"/>
                </a:solidFill>
              </a:rPr>
              <a:t>To the Commanding </a:t>
            </a:r>
            <a:r>
              <a:rPr lang="en-US" dirty="0" smtClean="0">
                <a:solidFill>
                  <a:prstClr val="black"/>
                </a:solidFill>
              </a:rPr>
              <a:t>General,</a:t>
            </a:r>
          </a:p>
          <a:p>
            <a:pPr algn="ctr"/>
            <a:r>
              <a:rPr lang="en-US" dirty="0" smtClean="0">
                <a:solidFill>
                  <a:prstClr val="black"/>
                </a:solidFill>
              </a:rPr>
              <a:t>Army </a:t>
            </a:r>
            <a:r>
              <a:rPr lang="en-US" dirty="0">
                <a:solidFill>
                  <a:prstClr val="black"/>
                </a:solidFill>
              </a:rPr>
              <a:t>of the United </a:t>
            </a:r>
            <a:r>
              <a:rPr lang="en-US" dirty="0" smtClean="0">
                <a:solidFill>
                  <a:prstClr val="black"/>
                </a:solidFill>
              </a:rPr>
              <a:t>States</a:t>
            </a:r>
          </a:p>
          <a:p>
            <a:endParaRPr lang="en-US" dirty="0">
              <a:solidFill>
                <a:prstClr val="black"/>
              </a:solidFill>
            </a:endParaRPr>
          </a:p>
          <a:p>
            <a:r>
              <a:rPr lang="en-US" dirty="0">
                <a:solidFill>
                  <a:prstClr val="black"/>
                </a:solidFill>
              </a:rPr>
              <a:t>You are engaged in suppressing an insurrection against the laws of the United States. If at any point on or in the vicinity of any military line which is now or which shall be used between the city of Philadelphia and the city of Washington you find resistance which renders it necessary to suspend the writ of habeas corpus for the public safety, you personally, or through the officer in command at the point at which resistance occurs, are authorized to suspend that writ</a:t>
            </a:r>
            <a:r>
              <a:rPr lang="en-US" dirty="0" smtClean="0">
                <a:solidFill>
                  <a:prstClr val="black"/>
                </a:solidFill>
              </a:rPr>
              <a:t>.</a:t>
            </a:r>
          </a:p>
          <a:p>
            <a:endParaRPr lang="en-US" dirty="0">
              <a:solidFill>
                <a:prstClr val="black"/>
              </a:solidFill>
            </a:endParaRPr>
          </a:p>
          <a:p>
            <a:pPr algn="r"/>
            <a:r>
              <a:rPr lang="en-US" dirty="0">
                <a:solidFill>
                  <a:prstClr val="black"/>
                </a:solidFill>
              </a:rPr>
              <a:t>Abraham Lincoln.</a:t>
            </a:r>
          </a:p>
          <a:p>
            <a:pPr algn="r"/>
            <a:r>
              <a:rPr lang="en-US" dirty="0">
                <a:solidFill>
                  <a:prstClr val="black"/>
                </a:solidFill>
              </a:rPr>
              <a:t>Washington, April 27, 1861</a:t>
            </a:r>
          </a:p>
        </p:txBody>
      </p:sp>
    </p:spTree>
    <p:extLst>
      <p:ext uri="{BB962C8B-B14F-4D97-AF65-F5344CB8AC3E}">
        <p14:creationId xmlns:p14="http://schemas.microsoft.com/office/powerpoint/2010/main" val="4633062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4371" y="533400"/>
            <a:ext cx="4495198" cy="571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33040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www.law.umkc.edu/faculty/projects/ftrials/conlaw/taney.jpg"/>
          <p:cNvPicPr>
            <a:picLocks noChangeAspect="1" noChangeArrowheads="1"/>
          </p:cNvPicPr>
          <p:nvPr/>
        </p:nvPicPr>
        <p:blipFill>
          <a:blip r:embed="rId3" cstate="print"/>
          <a:srcRect/>
          <a:stretch>
            <a:fillRect/>
          </a:stretch>
        </p:blipFill>
        <p:spPr bwMode="auto">
          <a:xfrm>
            <a:off x="1313398" y="-151412"/>
            <a:ext cx="6611402" cy="7009412"/>
          </a:xfrm>
          <a:prstGeom prst="rect">
            <a:avLst/>
          </a:prstGeom>
          <a:noFill/>
        </p:spPr>
      </p:pic>
    </p:spTree>
    <p:extLst>
      <p:ext uri="{BB962C8B-B14F-4D97-AF65-F5344CB8AC3E}">
        <p14:creationId xmlns:p14="http://schemas.microsoft.com/office/powerpoint/2010/main" val="28795976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52400"/>
            <a:ext cx="7924800" cy="5078313"/>
          </a:xfrm>
          <a:prstGeom prst="rect">
            <a:avLst/>
          </a:prstGeom>
          <a:noFill/>
        </p:spPr>
        <p:txBody>
          <a:bodyPr wrap="square" rtlCol="0">
            <a:spAutoFit/>
          </a:bodyPr>
          <a:lstStyle/>
          <a:p>
            <a:pPr algn="ctr"/>
            <a:r>
              <a:rPr lang="en-US" i="1" dirty="0" smtClean="0">
                <a:solidFill>
                  <a:prstClr val="black"/>
                </a:solidFill>
              </a:rPr>
              <a:t>Ex Parte </a:t>
            </a:r>
            <a:r>
              <a:rPr lang="en-US" i="1" dirty="0" err="1" smtClean="0">
                <a:solidFill>
                  <a:prstClr val="black"/>
                </a:solidFill>
              </a:rPr>
              <a:t>Merryman</a:t>
            </a:r>
            <a:r>
              <a:rPr lang="en-US" i="1" dirty="0" smtClean="0">
                <a:solidFill>
                  <a:prstClr val="black"/>
                </a:solidFill>
              </a:rPr>
              <a:t> </a:t>
            </a:r>
            <a:r>
              <a:rPr lang="en-US" dirty="0" smtClean="0">
                <a:solidFill>
                  <a:prstClr val="black"/>
                </a:solidFill>
              </a:rPr>
              <a:t>(1861)</a:t>
            </a:r>
          </a:p>
          <a:p>
            <a:endParaRPr lang="en-US" dirty="0">
              <a:solidFill>
                <a:prstClr val="black"/>
              </a:solidFill>
            </a:endParaRPr>
          </a:p>
          <a:p>
            <a:r>
              <a:rPr lang="en-US" dirty="0" smtClean="0">
                <a:solidFill>
                  <a:prstClr val="black"/>
                </a:solidFill>
              </a:rPr>
              <a:t>The </a:t>
            </a:r>
            <a:r>
              <a:rPr lang="en-US" dirty="0">
                <a:solidFill>
                  <a:prstClr val="black"/>
                </a:solidFill>
              </a:rPr>
              <a:t>case, then, is simply this: A military officer residing in Pennsylvania issues an order to arrest a citizen of Maryland, upon vague and indefinite charges, without any proof, so far as </a:t>
            </a:r>
            <a:r>
              <a:rPr lang="en-US" dirty="0" smtClean="0">
                <a:solidFill>
                  <a:prstClr val="black"/>
                </a:solidFill>
              </a:rPr>
              <a:t>appears . . . </a:t>
            </a:r>
          </a:p>
          <a:p>
            <a:r>
              <a:rPr lang="en-US" dirty="0" smtClean="0">
                <a:solidFill>
                  <a:prstClr val="black"/>
                </a:solidFill>
              </a:rPr>
              <a:t/>
            </a:r>
            <a:br>
              <a:rPr lang="en-US" dirty="0" smtClean="0">
                <a:solidFill>
                  <a:prstClr val="black"/>
                </a:solidFill>
              </a:rPr>
            </a:br>
            <a:r>
              <a:rPr lang="en-US" dirty="0">
                <a:solidFill>
                  <a:prstClr val="black"/>
                </a:solidFill>
              </a:rPr>
              <a:t>With such provisions in the Constitution, expressed in language too clear to be misunderstood by any one, I can see no ground whatever for supposing that the President, in any emergency or in any state of things, can authorize the suspension of the privilege of the writ of </a:t>
            </a:r>
            <a:r>
              <a:rPr lang="en-US" i="1" dirty="0">
                <a:solidFill>
                  <a:prstClr val="black"/>
                </a:solidFill>
              </a:rPr>
              <a:t>habeas corpus,</a:t>
            </a:r>
            <a:r>
              <a:rPr lang="en-US" dirty="0">
                <a:solidFill>
                  <a:prstClr val="black"/>
                </a:solidFill>
              </a:rPr>
              <a:t> or arrest a citizen, except in aid of the judicial power. </a:t>
            </a:r>
            <a:r>
              <a:rPr lang="en-US" b="1" dirty="0">
                <a:solidFill>
                  <a:srgbClr val="FF0000"/>
                </a:solidFill>
              </a:rPr>
              <a:t>He certainly does not faithfully execute the laws if he takes upon himself legislative power by suspending the writ of </a:t>
            </a:r>
            <a:r>
              <a:rPr lang="en-US" b="1" i="1" dirty="0">
                <a:solidFill>
                  <a:srgbClr val="FF0000"/>
                </a:solidFill>
              </a:rPr>
              <a:t>habeas corpus </a:t>
            </a:r>
            <a:r>
              <a:rPr lang="en-US" b="1" dirty="0" smtClean="0">
                <a:solidFill>
                  <a:srgbClr val="FF0000"/>
                </a:solidFill>
              </a:rPr>
              <a:t>and </a:t>
            </a:r>
            <a:r>
              <a:rPr lang="en-US" b="1" dirty="0">
                <a:solidFill>
                  <a:srgbClr val="FF0000"/>
                </a:solidFill>
              </a:rPr>
              <a:t>the judicial power, also, by arresting and imprisoning a person without due process of </a:t>
            </a:r>
            <a:r>
              <a:rPr lang="en-US" b="1" dirty="0" smtClean="0">
                <a:solidFill>
                  <a:srgbClr val="FF0000"/>
                </a:solidFill>
              </a:rPr>
              <a:t>law</a:t>
            </a:r>
            <a:r>
              <a:rPr lang="en-US" dirty="0" smtClean="0">
                <a:solidFill>
                  <a:srgbClr val="FF0000"/>
                </a:solidFill>
              </a:rPr>
              <a:t>. . </a:t>
            </a:r>
            <a:r>
              <a:rPr lang="en-US" dirty="0" smtClean="0">
                <a:solidFill>
                  <a:prstClr val="black"/>
                </a:solidFill>
              </a:rPr>
              <a:t>. </a:t>
            </a:r>
          </a:p>
          <a:p>
            <a:endParaRPr lang="en-US" dirty="0">
              <a:solidFill>
                <a:prstClr val="black"/>
              </a:solidFill>
            </a:endParaRPr>
          </a:p>
          <a:p>
            <a:r>
              <a:rPr lang="en-US" b="1" dirty="0" smtClean="0">
                <a:solidFill>
                  <a:srgbClr val="FF0000"/>
                </a:solidFill>
              </a:rPr>
              <a:t>The </a:t>
            </a:r>
            <a:r>
              <a:rPr lang="en-US" b="1" dirty="0">
                <a:solidFill>
                  <a:srgbClr val="FF0000"/>
                </a:solidFill>
              </a:rPr>
              <a:t>Government of the United States is one of delegated and limited powers. It derives it existence and authority altogether from the Constitution, and neither of its </a:t>
            </a:r>
            <a:r>
              <a:rPr lang="en-US" b="1" dirty="0" smtClean="0">
                <a:solidFill>
                  <a:srgbClr val="FF0000"/>
                </a:solidFill>
              </a:rPr>
              <a:t>branches--executive</a:t>
            </a:r>
            <a:r>
              <a:rPr lang="en-US" b="1" dirty="0">
                <a:solidFill>
                  <a:srgbClr val="FF0000"/>
                </a:solidFill>
              </a:rPr>
              <a:t>, legislative or </a:t>
            </a:r>
            <a:r>
              <a:rPr lang="en-US" b="1" dirty="0" smtClean="0">
                <a:solidFill>
                  <a:srgbClr val="FF0000"/>
                </a:solidFill>
              </a:rPr>
              <a:t>judicial--can </a:t>
            </a:r>
            <a:r>
              <a:rPr lang="en-US" b="1" dirty="0">
                <a:solidFill>
                  <a:srgbClr val="FF0000"/>
                </a:solidFill>
              </a:rPr>
              <a:t>exercise any of the powers of government beyond those specified and granted. </a:t>
            </a:r>
          </a:p>
        </p:txBody>
      </p:sp>
    </p:spTree>
    <p:extLst>
      <p:ext uri="{BB962C8B-B14F-4D97-AF65-F5344CB8AC3E}">
        <p14:creationId xmlns:p14="http://schemas.microsoft.com/office/powerpoint/2010/main" val="19515327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152400"/>
            <a:ext cx="7543800" cy="6093976"/>
          </a:xfrm>
          <a:prstGeom prst="rect">
            <a:avLst/>
          </a:prstGeom>
          <a:noFill/>
        </p:spPr>
        <p:txBody>
          <a:bodyPr wrap="square" rtlCol="0">
            <a:spAutoFit/>
          </a:bodyPr>
          <a:lstStyle/>
          <a:p>
            <a:pPr algn="ctr"/>
            <a:r>
              <a:rPr lang="en-US" dirty="0" smtClean="0">
                <a:solidFill>
                  <a:prstClr val="black"/>
                </a:solidFill>
              </a:rPr>
              <a:t>Lincoln, 4 July 1861 special session message</a:t>
            </a:r>
          </a:p>
          <a:p>
            <a:endParaRPr lang="en-US" dirty="0">
              <a:solidFill>
                <a:prstClr val="black"/>
              </a:solidFill>
            </a:endParaRPr>
          </a:p>
          <a:p>
            <a:r>
              <a:rPr lang="en-US" sz="2000" b="1" dirty="0" smtClean="0">
                <a:solidFill>
                  <a:srgbClr val="FF0000"/>
                </a:solidFill>
              </a:rPr>
              <a:t>To </a:t>
            </a:r>
            <a:r>
              <a:rPr lang="en-US" sz="2000" b="1" dirty="0">
                <a:solidFill>
                  <a:srgbClr val="FF0000"/>
                </a:solidFill>
              </a:rPr>
              <a:t>state the question more directly, Are all the laws</a:t>
            </a:r>
            <a:r>
              <a:rPr lang="en-US" sz="2000" b="1" i="1" dirty="0">
                <a:solidFill>
                  <a:srgbClr val="FF0000"/>
                </a:solidFill>
              </a:rPr>
              <a:t> but one</a:t>
            </a:r>
            <a:r>
              <a:rPr lang="en-US" sz="2000" b="1" dirty="0">
                <a:solidFill>
                  <a:srgbClr val="FF0000"/>
                </a:solidFill>
              </a:rPr>
              <a:t> to go unexecuted, and the Government itself go to pieces lest that one be violated? Even in such a case, would not the official oath be broken if the Government should be overthrown when it was believed that disregarding the single law would tend to preserve it?</a:t>
            </a:r>
            <a:r>
              <a:rPr lang="en-US" sz="2000" dirty="0">
                <a:solidFill>
                  <a:srgbClr val="FF0000"/>
                </a:solidFill>
              </a:rPr>
              <a:t> </a:t>
            </a:r>
            <a:r>
              <a:rPr lang="en-US" sz="2000" dirty="0" smtClean="0">
                <a:solidFill>
                  <a:srgbClr val="FF0000"/>
                </a:solidFill>
              </a:rPr>
              <a:t>…</a:t>
            </a:r>
          </a:p>
          <a:p>
            <a:endParaRPr lang="en-US" sz="2000" dirty="0">
              <a:solidFill>
                <a:srgbClr val="FF0000"/>
              </a:solidFill>
            </a:endParaRPr>
          </a:p>
          <a:p>
            <a:r>
              <a:rPr lang="en-US" dirty="0">
                <a:solidFill>
                  <a:prstClr val="black"/>
                </a:solidFill>
              </a:rPr>
              <a:t>This issue embraces more than the fate of these United States. It presents to the whole family of man the question whether a constitutional republic, or democracy--a government of the people by the same people--can or can not maintain its territorial integrity against its own domestic foes. It presents the question whether discontented individuals, too few in numbers to control administration according to organic law in any case, can always, upon the pretenses made in this case, or on any other pretenses, or arbitrarily without any pretense, break up their government, and thus practically put an end to free government upon the earth. It forces us to ask, Is there in all republics this inherent and fatal weakness? </a:t>
            </a:r>
            <a:r>
              <a:rPr lang="en-US" b="1" dirty="0">
                <a:solidFill>
                  <a:srgbClr val="FF0000"/>
                </a:solidFill>
              </a:rPr>
              <a:t>Must a government of necessity be too</a:t>
            </a:r>
            <a:r>
              <a:rPr lang="en-US" b="1" i="1" dirty="0">
                <a:solidFill>
                  <a:srgbClr val="FF0000"/>
                </a:solidFill>
              </a:rPr>
              <a:t> strong</a:t>
            </a:r>
            <a:r>
              <a:rPr lang="en-US" b="1" dirty="0">
                <a:solidFill>
                  <a:srgbClr val="FF0000"/>
                </a:solidFill>
              </a:rPr>
              <a:t> for the liberties of its own people, or too</a:t>
            </a:r>
            <a:r>
              <a:rPr lang="en-US" b="1" i="1" dirty="0">
                <a:solidFill>
                  <a:srgbClr val="FF0000"/>
                </a:solidFill>
              </a:rPr>
              <a:t> weak</a:t>
            </a:r>
            <a:r>
              <a:rPr lang="en-US" b="1" dirty="0">
                <a:solidFill>
                  <a:srgbClr val="FF0000"/>
                </a:solidFill>
              </a:rPr>
              <a:t> to maintain its own existence</a:t>
            </a:r>
            <a:r>
              <a:rPr lang="en-US" b="1" dirty="0" smtClean="0">
                <a:solidFill>
                  <a:srgbClr val="FF0000"/>
                </a:solidFill>
              </a:rPr>
              <a:t>?</a:t>
            </a:r>
            <a:r>
              <a:rPr lang="en-US" dirty="0" smtClean="0">
                <a:solidFill>
                  <a:prstClr val="black"/>
                </a:solidFill>
              </a:rPr>
              <a:t/>
            </a:r>
            <a:br>
              <a:rPr lang="en-US" dirty="0" smtClean="0">
                <a:solidFill>
                  <a:prstClr val="black"/>
                </a:solidFill>
              </a:rPr>
            </a:br>
            <a:endParaRPr lang="en-US" dirty="0">
              <a:solidFill>
                <a:prstClr val="black"/>
              </a:solidFill>
            </a:endParaRPr>
          </a:p>
        </p:txBody>
      </p:sp>
    </p:spTree>
    <p:extLst>
      <p:ext uri="{BB962C8B-B14F-4D97-AF65-F5344CB8AC3E}">
        <p14:creationId xmlns:p14="http://schemas.microsoft.com/office/powerpoint/2010/main" val="4984607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28600" y="152400"/>
            <a:ext cx="2143125" cy="2886075"/>
          </a:xfrm>
          <a:prstGeom prst="rect">
            <a:avLst/>
          </a:prstGeom>
        </p:spPr>
      </p:pic>
      <p:pic>
        <p:nvPicPr>
          <p:cNvPr id="3" name="Picture 2"/>
          <p:cNvPicPr>
            <a:picLocks noChangeAspect="1"/>
          </p:cNvPicPr>
          <p:nvPr/>
        </p:nvPicPr>
        <p:blipFill>
          <a:blip r:embed="rId4"/>
          <a:stretch>
            <a:fillRect/>
          </a:stretch>
        </p:blipFill>
        <p:spPr>
          <a:xfrm>
            <a:off x="3657600" y="214944"/>
            <a:ext cx="2286000" cy="2857500"/>
          </a:xfrm>
          <a:prstGeom prst="rect">
            <a:avLst/>
          </a:prstGeom>
        </p:spPr>
      </p:pic>
      <p:pic>
        <p:nvPicPr>
          <p:cNvPr id="4" name="Picture 3"/>
          <p:cNvPicPr>
            <a:picLocks noChangeAspect="1"/>
          </p:cNvPicPr>
          <p:nvPr/>
        </p:nvPicPr>
        <p:blipFill>
          <a:blip r:embed="rId5"/>
          <a:stretch>
            <a:fillRect/>
          </a:stretch>
        </p:blipFill>
        <p:spPr>
          <a:xfrm>
            <a:off x="7010400" y="251667"/>
            <a:ext cx="1943100" cy="2896985"/>
          </a:xfrm>
          <a:prstGeom prst="rect">
            <a:avLst/>
          </a:prstGeom>
        </p:spPr>
      </p:pic>
      <p:pic>
        <p:nvPicPr>
          <p:cNvPr id="5" name="Picture 4"/>
          <p:cNvPicPr>
            <a:picLocks noChangeAspect="1"/>
          </p:cNvPicPr>
          <p:nvPr/>
        </p:nvPicPr>
        <p:blipFill>
          <a:blip r:embed="rId6"/>
          <a:stretch>
            <a:fillRect/>
          </a:stretch>
        </p:blipFill>
        <p:spPr>
          <a:xfrm>
            <a:off x="1905000" y="3810000"/>
            <a:ext cx="2095500" cy="2638425"/>
          </a:xfrm>
          <a:prstGeom prst="rect">
            <a:avLst/>
          </a:prstGeom>
        </p:spPr>
      </p:pic>
      <p:pic>
        <p:nvPicPr>
          <p:cNvPr id="6" name="Picture 5"/>
          <p:cNvPicPr>
            <a:picLocks noChangeAspect="1"/>
          </p:cNvPicPr>
          <p:nvPr/>
        </p:nvPicPr>
        <p:blipFill>
          <a:blip r:embed="rId7"/>
          <a:stretch>
            <a:fillRect/>
          </a:stretch>
        </p:blipFill>
        <p:spPr>
          <a:xfrm>
            <a:off x="5486400" y="3679748"/>
            <a:ext cx="2095500" cy="2762250"/>
          </a:xfrm>
          <a:prstGeom prst="rect">
            <a:avLst/>
          </a:prstGeom>
        </p:spPr>
      </p:pic>
    </p:spTree>
    <p:extLst>
      <p:ext uri="{BB962C8B-B14F-4D97-AF65-F5344CB8AC3E}">
        <p14:creationId xmlns:p14="http://schemas.microsoft.com/office/powerpoint/2010/main" val="15572942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4288" y="76199"/>
            <a:ext cx="6295711" cy="3388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456460"/>
            <a:ext cx="8839200" cy="32483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9261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457200"/>
            <a:ext cx="8153400" cy="6124754"/>
          </a:xfrm>
          <a:prstGeom prst="rect">
            <a:avLst/>
          </a:prstGeom>
          <a:noFill/>
        </p:spPr>
        <p:txBody>
          <a:bodyPr wrap="square" rtlCol="0">
            <a:spAutoFit/>
          </a:bodyPr>
          <a:lstStyle/>
          <a:p>
            <a:pPr algn="ctr"/>
            <a:r>
              <a:rPr lang="en-US" dirty="0" smtClean="0">
                <a:solidFill>
                  <a:prstClr val="black"/>
                </a:solidFill>
              </a:rPr>
              <a:t>Homestead Act (1862)</a:t>
            </a:r>
          </a:p>
          <a:p>
            <a:endParaRPr lang="en-US" dirty="0">
              <a:solidFill>
                <a:prstClr val="black"/>
              </a:solidFill>
            </a:endParaRPr>
          </a:p>
          <a:p>
            <a:r>
              <a:rPr lang="en-US" sz="2000" dirty="0" smtClean="0">
                <a:solidFill>
                  <a:prstClr val="black"/>
                </a:solidFill>
              </a:rPr>
              <a:t>Any person </a:t>
            </a:r>
            <a:r>
              <a:rPr lang="en-US" sz="2000" dirty="0">
                <a:solidFill>
                  <a:prstClr val="black"/>
                </a:solidFill>
              </a:rPr>
              <a:t>who is the head of a family, or who has arrived at the age of twenty-one years, and is a citizen of the United States, or who shall have filed his declaration of intention to become such, as required by the naturalization laws of the United States, and who has never borne arms against the United States Government or given aid and comfort to its enemies, shall, from and after the first January, eighteen hundred </a:t>
            </a:r>
            <a:r>
              <a:rPr lang="en-US" sz="2000" dirty="0" smtClean="0">
                <a:solidFill>
                  <a:prstClr val="black"/>
                </a:solidFill>
              </a:rPr>
              <a:t>and </a:t>
            </a:r>
            <a:r>
              <a:rPr lang="en-US" sz="2000" dirty="0">
                <a:solidFill>
                  <a:prstClr val="black"/>
                </a:solidFill>
              </a:rPr>
              <a:t>sixty-three, be entitled to enter one quarter section or a less quantity of </a:t>
            </a:r>
            <a:r>
              <a:rPr lang="en-US" sz="2000" dirty="0" err="1">
                <a:solidFill>
                  <a:prstClr val="black"/>
                </a:solidFill>
              </a:rPr>
              <a:t>unappropriated</a:t>
            </a:r>
            <a:r>
              <a:rPr lang="en-US" sz="2000" dirty="0">
                <a:solidFill>
                  <a:prstClr val="black"/>
                </a:solidFill>
              </a:rPr>
              <a:t> public lands, upon which said person may have filed a preemption claim, or which may, at the time the application is made, be subject to preemption at one dollar and twenty-five cents, or less, per acre; or </a:t>
            </a:r>
            <a:r>
              <a:rPr lang="en-US" sz="2000" b="1" dirty="0">
                <a:solidFill>
                  <a:srgbClr val="FF0000"/>
                </a:solidFill>
              </a:rPr>
              <a:t>eighty acres or less of such </a:t>
            </a:r>
            <a:r>
              <a:rPr lang="en-US" sz="2000" b="1" dirty="0" err="1">
                <a:solidFill>
                  <a:srgbClr val="FF0000"/>
                </a:solidFill>
              </a:rPr>
              <a:t>unappropriated</a:t>
            </a:r>
            <a:r>
              <a:rPr lang="en-US" sz="2000" b="1" dirty="0">
                <a:solidFill>
                  <a:srgbClr val="FF0000"/>
                </a:solidFill>
              </a:rPr>
              <a:t> lands, at two dollars and fifty cents per acre, to be located in a body, in conformity to the legal subdivisions of the public lands, and after the same shall have been </a:t>
            </a:r>
            <a:r>
              <a:rPr lang="en-US" sz="2000" b="1" dirty="0" smtClean="0">
                <a:solidFill>
                  <a:srgbClr val="FF0000"/>
                </a:solidFill>
              </a:rPr>
              <a:t>surveyed</a:t>
            </a:r>
            <a:r>
              <a:rPr lang="en-US" sz="2000" dirty="0" smtClean="0">
                <a:solidFill>
                  <a:prstClr val="black"/>
                </a:solidFill>
              </a:rPr>
              <a:t>.</a:t>
            </a:r>
          </a:p>
          <a:p>
            <a:endParaRPr lang="en-US" sz="2000" dirty="0">
              <a:solidFill>
                <a:prstClr val="black"/>
              </a:solidFill>
            </a:endParaRPr>
          </a:p>
          <a:p>
            <a:pPr algn="r"/>
            <a:r>
              <a:rPr lang="en-US" sz="2000" dirty="0" smtClean="0">
                <a:solidFill>
                  <a:prstClr val="black"/>
                </a:solidFill>
              </a:rPr>
              <a:t>Passes House, 107-16; Senate 33-7.</a:t>
            </a:r>
            <a:endParaRPr lang="en-US" sz="2000" dirty="0">
              <a:solidFill>
                <a:prstClr val="black"/>
              </a:solidFill>
            </a:endParaRPr>
          </a:p>
          <a:p>
            <a:r>
              <a:rPr lang="en-US" dirty="0" smtClean="0">
                <a:solidFill>
                  <a:prstClr val="black"/>
                </a:solidFill>
              </a:rPr>
              <a:t/>
            </a:r>
            <a:br>
              <a:rPr lang="en-US" dirty="0" smtClean="0">
                <a:solidFill>
                  <a:prstClr val="black"/>
                </a:solidFill>
              </a:rPr>
            </a:br>
            <a:endParaRPr lang="en-US" dirty="0">
              <a:solidFill>
                <a:prstClr val="black"/>
              </a:solidFill>
            </a:endParaRPr>
          </a:p>
        </p:txBody>
      </p:sp>
    </p:spTree>
    <p:extLst>
      <p:ext uri="{BB962C8B-B14F-4D97-AF65-F5344CB8AC3E}">
        <p14:creationId xmlns:p14="http://schemas.microsoft.com/office/powerpoint/2010/main" val="230607809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Daniel Freeman standing, holding gun, with hatchet tucked in belt]"/>
          <p:cNvPicPr>
            <a:picLocks noChangeAspect="1" noChangeArrowheads="1"/>
          </p:cNvPicPr>
          <p:nvPr/>
        </p:nvPicPr>
        <p:blipFill>
          <a:blip r:embed="rId3" cstate="print"/>
          <a:srcRect/>
          <a:stretch>
            <a:fillRect/>
          </a:stretch>
        </p:blipFill>
        <p:spPr bwMode="auto">
          <a:xfrm>
            <a:off x="1934647" y="0"/>
            <a:ext cx="5497115" cy="6858000"/>
          </a:xfrm>
          <a:prstGeom prst="rect">
            <a:avLst/>
          </a:prstGeom>
          <a:noFill/>
        </p:spPr>
      </p:pic>
    </p:spTree>
    <p:extLst>
      <p:ext uri="{BB962C8B-B14F-4D97-AF65-F5344CB8AC3E}">
        <p14:creationId xmlns:p14="http://schemas.microsoft.com/office/powerpoint/2010/main" val="4808356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3915603" cy="4724400"/>
          </a:xfrm>
          <a:prstGeom prst="rect">
            <a:avLst/>
          </a:prstGeom>
        </p:spPr>
      </p:pic>
      <p:sp>
        <p:nvSpPr>
          <p:cNvPr id="3" name="Rectangle 2"/>
          <p:cNvSpPr/>
          <p:nvPr/>
        </p:nvSpPr>
        <p:spPr>
          <a:xfrm>
            <a:off x="4876800" y="1443841"/>
            <a:ext cx="4191000" cy="3970318"/>
          </a:xfrm>
          <a:prstGeom prst="rect">
            <a:avLst/>
          </a:prstGeom>
        </p:spPr>
        <p:txBody>
          <a:bodyPr wrap="square">
            <a:spAutoFit/>
          </a:bodyPr>
          <a:lstStyle/>
          <a:p>
            <a:pPr algn="ctr"/>
            <a:r>
              <a:rPr lang="en-US" dirty="0">
                <a:solidFill>
                  <a:prstClr val="black"/>
                </a:solidFill>
              </a:rPr>
              <a:t>Morrill Act (1862)</a:t>
            </a:r>
          </a:p>
          <a:p>
            <a:endParaRPr lang="en-US" dirty="0">
              <a:solidFill>
                <a:prstClr val="black"/>
              </a:solidFill>
            </a:endParaRPr>
          </a:p>
          <a:p>
            <a:r>
              <a:rPr lang="en-US" dirty="0">
                <a:solidFill>
                  <a:prstClr val="black"/>
                </a:solidFill>
              </a:rPr>
              <a:t>Sale of federal public land for the “maintenance of at least one college where the leading object shall be, without excluding other scientific and classical studies and including military tactics, to teach such branches of learning as are related to agriculture and the mechanic arts, in such manner as the legislatures of the States may respectively prescribe, in order to promote the liberal and practical education of the industrial classes in the several pursuits and professions in life.”</a:t>
            </a:r>
          </a:p>
        </p:txBody>
      </p:sp>
    </p:spTree>
    <p:extLst>
      <p:ext uri="{BB962C8B-B14F-4D97-AF65-F5344CB8AC3E}">
        <p14:creationId xmlns:p14="http://schemas.microsoft.com/office/powerpoint/2010/main" val="147964265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8613" y="-257175"/>
            <a:ext cx="9801225" cy="7372350"/>
          </a:xfrm>
          <a:prstGeom prst="rect">
            <a:avLst/>
          </a:prstGeom>
        </p:spPr>
      </p:pic>
    </p:spTree>
    <p:extLst>
      <p:ext uri="{BB962C8B-B14F-4D97-AF65-F5344CB8AC3E}">
        <p14:creationId xmlns:p14="http://schemas.microsoft.com/office/powerpoint/2010/main" val="136272187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81000"/>
            <a:ext cx="7620000" cy="5201424"/>
          </a:xfrm>
          <a:prstGeom prst="rect">
            <a:avLst/>
          </a:prstGeom>
          <a:noFill/>
        </p:spPr>
        <p:txBody>
          <a:bodyPr wrap="square" rtlCol="0">
            <a:spAutoFit/>
          </a:bodyPr>
          <a:lstStyle/>
          <a:p>
            <a:pPr algn="ctr"/>
            <a:r>
              <a:rPr lang="en-US" dirty="0" smtClean="0">
                <a:solidFill>
                  <a:prstClr val="black"/>
                </a:solidFill>
              </a:rPr>
              <a:t>Pacific Railroad Act (1862)</a:t>
            </a:r>
          </a:p>
          <a:p>
            <a:endParaRPr lang="en-US" dirty="0">
              <a:solidFill>
                <a:prstClr val="black"/>
              </a:solidFill>
            </a:endParaRPr>
          </a:p>
          <a:p>
            <a:r>
              <a:rPr lang="en-US" sz="2000" b="1" dirty="0" smtClean="0">
                <a:solidFill>
                  <a:srgbClr val="FF0000"/>
                </a:solidFill>
              </a:rPr>
              <a:t>The </a:t>
            </a:r>
            <a:r>
              <a:rPr lang="en-US" sz="2000" b="1" dirty="0">
                <a:solidFill>
                  <a:srgbClr val="FF0000"/>
                </a:solidFill>
              </a:rPr>
              <a:t>right of way through the public lands be, and the same is hereby, granted to said company for the construction of said railroad and telegraph line</a:t>
            </a:r>
            <a:r>
              <a:rPr lang="en-US" sz="2000" dirty="0">
                <a:solidFill>
                  <a:prstClr val="black"/>
                </a:solidFill>
              </a:rPr>
              <a:t>; and the right, power, and authority is hereby given to said company to take from the public lands adjacent to the line of said road, earth, stone, timber, and other </a:t>
            </a:r>
            <a:r>
              <a:rPr lang="en-US" sz="2000" dirty="0" smtClean="0">
                <a:solidFill>
                  <a:prstClr val="black"/>
                </a:solidFill>
              </a:rPr>
              <a:t>materials </a:t>
            </a:r>
            <a:r>
              <a:rPr lang="en-US" sz="2000" dirty="0">
                <a:solidFill>
                  <a:prstClr val="black"/>
                </a:solidFill>
              </a:rPr>
              <a:t>for the construction thereof; said right of way is granted to said railroad to the extent of two hundred feet in width on each side of said railroad where it may pass over the public lands, including all necessary grounds for stations, buildings, workshops, and depots, machine shops, switches, side tracks, turntables, and, water stations. The United States shall extinguish as rapidly as may be the Indian titles to all lands falling under the operation of this act and required for the said right of way and; grants hereinafter made.</a:t>
            </a:r>
          </a:p>
          <a:p>
            <a:r>
              <a:rPr lang="en-US" dirty="0" smtClean="0">
                <a:solidFill>
                  <a:prstClr val="black"/>
                </a:solidFill>
              </a:rPr>
              <a:t/>
            </a:r>
            <a:br>
              <a:rPr lang="en-US" dirty="0" smtClean="0">
                <a:solidFill>
                  <a:prstClr val="black"/>
                </a:solidFill>
              </a:rPr>
            </a:br>
            <a:endParaRPr lang="en-US" dirty="0">
              <a:solidFill>
                <a:prstClr val="black"/>
              </a:solidFill>
            </a:endParaRPr>
          </a:p>
        </p:txBody>
      </p:sp>
    </p:spTree>
    <p:extLst>
      <p:ext uri="{BB962C8B-B14F-4D97-AF65-F5344CB8AC3E}">
        <p14:creationId xmlns:p14="http://schemas.microsoft.com/office/powerpoint/2010/main" val="642555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www.tcrr.com/Transcontinental-Railroad-map-wiki.jpg"/>
          <p:cNvPicPr>
            <a:picLocks noChangeAspect="1" noChangeArrowheads="1"/>
          </p:cNvPicPr>
          <p:nvPr/>
        </p:nvPicPr>
        <p:blipFill>
          <a:blip r:embed="rId3" cstate="print"/>
          <a:srcRect/>
          <a:stretch>
            <a:fillRect/>
          </a:stretch>
        </p:blipFill>
        <p:spPr bwMode="auto">
          <a:xfrm>
            <a:off x="1258" y="1066800"/>
            <a:ext cx="9039620" cy="5029200"/>
          </a:xfrm>
          <a:prstGeom prst="rect">
            <a:avLst/>
          </a:prstGeom>
          <a:noFill/>
        </p:spPr>
      </p:pic>
    </p:spTree>
    <p:extLst>
      <p:ext uri="{BB962C8B-B14F-4D97-AF65-F5344CB8AC3E}">
        <p14:creationId xmlns:p14="http://schemas.microsoft.com/office/powerpoint/2010/main" val="91254692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File:Clement Vallandigham - Brady-Handy.jpg"/>
          <p:cNvPicPr>
            <a:picLocks noChangeAspect="1" noChangeArrowheads="1"/>
          </p:cNvPicPr>
          <p:nvPr/>
        </p:nvPicPr>
        <p:blipFill>
          <a:blip r:embed="rId3" cstate="print"/>
          <a:srcRect/>
          <a:stretch>
            <a:fillRect/>
          </a:stretch>
        </p:blipFill>
        <p:spPr bwMode="auto">
          <a:xfrm>
            <a:off x="2401000" y="24408"/>
            <a:ext cx="4380800" cy="6833592"/>
          </a:xfrm>
          <a:prstGeom prst="rect">
            <a:avLst/>
          </a:prstGeom>
          <a:noFill/>
        </p:spPr>
      </p:pic>
    </p:spTree>
    <p:extLst>
      <p:ext uri="{BB962C8B-B14F-4D97-AF65-F5344CB8AC3E}">
        <p14:creationId xmlns:p14="http://schemas.microsoft.com/office/powerpoint/2010/main" val="241967290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s://mstartzman.pbworks.com/f/New%20York%20Draft%20Riots.jpg"/>
          <p:cNvPicPr>
            <a:picLocks noChangeAspect="1" noChangeArrowheads="1"/>
          </p:cNvPicPr>
          <p:nvPr/>
        </p:nvPicPr>
        <p:blipFill>
          <a:blip r:embed="rId3" cstate="print"/>
          <a:srcRect/>
          <a:stretch>
            <a:fillRect/>
          </a:stretch>
        </p:blipFill>
        <p:spPr bwMode="auto">
          <a:xfrm>
            <a:off x="-133523" y="228600"/>
            <a:ext cx="9283814" cy="6324600"/>
          </a:xfrm>
          <a:prstGeom prst="rect">
            <a:avLst/>
          </a:prstGeom>
          <a:noFill/>
        </p:spPr>
      </p:pic>
    </p:spTree>
    <p:extLst>
      <p:ext uri="{BB962C8B-B14F-4D97-AF65-F5344CB8AC3E}">
        <p14:creationId xmlns:p14="http://schemas.microsoft.com/office/powerpoint/2010/main" val="349071604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niahd.wm.edu/attachments/33930.jpg"/>
          <p:cNvPicPr>
            <a:picLocks noChangeAspect="1" noChangeArrowheads="1"/>
          </p:cNvPicPr>
          <p:nvPr/>
        </p:nvPicPr>
        <p:blipFill>
          <a:blip r:embed="rId3" cstate="print"/>
          <a:srcRect/>
          <a:stretch>
            <a:fillRect/>
          </a:stretch>
        </p:blipFill>
        <p:spPr bwMode="auto">
          <a:xfrm>
            <a:off x="1855639" y="-44377"/>
            <a:ext cx="5307161" cy="6902377"/>
          </a:xfrm>
          <a:prstGeom prst="rect">
            <a:avLst/>
          </a:prstGeom>
          <a:noFill/>
        </p:spPr>
      </p:pic>
    </p:spTree>
    <p:extLst>
      <p:ext uri="{BB962C8B-B14F-4D97-AF65-F5344CB8AC3E}">
        <p14:creationId xmlns:p14="http://schemas.microsoft.com/office/powerpoint/2010/main" val="138817742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covers.openlibrary.org/b/id/6290047-L.jpg"/>
          <p:cNvPicPr>
            <a:picLocks noChangeAspect="1" noChangeArrowheads="1"/>
          </p:cNvPicPr>
          <p:nvPr/>
        </p:nvPicPr>
        <p:blipFill>
          <a:blip r:embed="rId3" cstate="print"/>
          <a:srcRect/>
          <a:stretch>
            <a:fillRect/>
          </a:stretch>
        </p:blipFill>
        <p:spPr bwMode="auto">
          <a:xfrm>
            <a:off x="2272742" y="0"/>
            <a:ext cx="4142232" cy="6858000"/>
          </a:xfrm>
          <a:prstGeom prst="rect">
            <a:avLst/>
          </a:prstGeom>
          <a:noFill/>
        </p:spPr>
      </p:pic>
    </p:spTree>
    <p:extLst>
      <p:ext uri="{BB962C8B-B14F-4D97-AF65-F5344CB8AC3E}">
        <p14:creationId xmlns:p14="http://schemas.microsoft.com/office/powerpoint/2010/main" val="285541406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8991600"/>
            <a:ext cx="7162800" cy="15604272"/>
          </a:xfrm>
          <a:prstGeom prst="rect">
            <a:avLst/>
          </a:prstGeom>
        </p:spPr>
        <p:txBody>
          <a:bodyPr wrap="square">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algn="ctr"/>
            <a:r>
              <a:rPr lang="en-US" dirty="0" smtClean="0"/>
              <a:t>Emancipation Proclamation</a:t>
            </a:r>
            <a:endParaRPr lang="en-US" dirty="0"/>
          </a:p>
          <a:p>
            <a:endParaRPr lang="en-US" dirty="0" smtClean="0"/>
          </a:p>
          <a:p>
            <a:r>
              <a:rPr lang="en-US" dirty="0" smtClean="0"/>
              <a:t>That </a:t>
            </a:r>
            <a:r>
              <a:rPr lang="en-US" dirty="0"/>
              <a:t>on the 1st day of January, A.D. 1863, all persons held as slaves within any State or designated part of a State the people whereof shall then be in rebellion against the United States shall be then, thenceforward, and forever free; and the executive government of the United States, including the military and naval authority thereof, will recognize and maintain the freedom of such persons and will do no act or acts to repress such persons, or any of them, in any efforts they may make for their actual </a:t>
            </a:r>
            <a:r>
              <a:rPr lang="en-US" dirty="0" smtClean="0"/>
              <a:t>freedom…</a:t>
            </a:r>
          </a:p>
          <a:p>
            <a:endParaRPr lang="en-US" dirty="0"/>
          </a:p>
          <a:p>
            <a:r>
              <a:rPr lang="en-US" b="1" dirty="0">
                <a:solidFill>
                  <a:srgbClr val="FF0000"/>
                </a:solidFill>
              </a:rPr>
              <a:t>Now, therefore, I, Abraham Lincoln, President of the United States, by virtue of the power in me vested as Commander-In-Chief of the Army and Navy of the United States in time of actual armed rebellion against the authority and government of the United States</a:t>
            </a:r>
            <a:r>
              <a:rPr lang="en-US" dirty="0"/>
              <a:t>, and as a fit and necessary war measure for </a:t>
            </a:r>
            <a:r>
              <a:rPr lang="en-US" dirty="0" err="1"/>
              <a:t>supressing</a:t>
            </a:r>
            <a:r>
              <a:rPr lang="en-US" dirty="0"/>
              <a:t> said </a:t>
            </a:r>
            <a:r>
              <a:rPr lang="en-US" dirty="0" smtClean="0"/>
              <a:t>rebellion…</a:t>
            </a:r>
            <a:endParaRPr lang="en-US" dirty="0"/>
          </a:p>
          <a:p>
            <a:endParaRPr lang="en-US" dirty="0"/>
          </a:p>
          <a:p>
            <a:r>
              <a:rPr lang="en-US" dirty="0"/>
              <a:t>And by virtue of the power and for the purpose aforesaid, I do order and declare that all persons held as slaves within said designated States and parts of States are, and henceforward shall be, free; and that the Executive Government of the United States, including the military and naval authorities thereof, will recognize and maintain the freedom of said persons.</a:t>
            </a:r>
          </a:p>
          <a:p>
            <a:endParaRPr lang="en-US" dirty="0"/>
          </a:p>
        </p:txBody>
      </p:sp>
    </p:spTree>
    <p:extLst>
      <p:ext uri="{BB962C8B-B14F-4D97-AF65-F5344CB8AC3E}">
        <p14:creationId xmlns:p14="http://schemas.microsoft.com/office/powerpoint/2010/main" val="20601582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05000" y="49287"/>
            <a:ext cx="5410200" cy="6665544"/>
          </a:xfrm>
          <a:prstGeom prst="rect">
            <a:avLst/>
          </a:prstGeom>
        </p:spPr>
      </p:pic>
    </p:spTree>
    <p:extLst>
      <p:ext uri="{BB962C8B-B14F-4D97-AF65-F5344CB8AC3E}">
        <p14:creationId xmlns:p14="http://schemas.microsoft.com/office/powerpoint/2010/main" val="9647156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0" y="350559"/>
            <a:ext cx="8610600" cy="6102874"/>
          </a:xfrm>
          <a:prstGeom prst="rect">
            <a:avLst/>
          </a:prstGeom>
        </p:spPr>
      </p:pic>
    </p:spTree>
    <p:extLst>
      <p:ext uri="{BB962C8B-B14F-4D97-AF65-F5344CB8AC3E}">
        <p14:creationId xmlns:p14="http://schemas.microsoft.com/office/powerpoint/2010/main" val="22323715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603147"/>
            <a:ext cx="7924800" cy="8125301"/>
          </a:xfrm>
          <a:prstGeom prst="rect">
            <a:avLst/>
          </a:prstGeom>
        </p:spPr>
        <p:txBody>
          <a:bodyPr wrap="square">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Four </a:t>
            </a:r>
            <a:r>
              <a:rPr lang="en-US" dirty="0"/>
              <a:t>score and seven years ago our fathers brought forth on this continent, a new nation, conceived in Liberty, and dedicated to the proposition that all men are created equal.</a:t>
            </a:r>
          </a:p>
          <a:p>
            <a:endParaRPr lang="en-US" dirty="0"/>
          </a:p>
          <a:p>
            <a:r>
              <a:rPr lang="en-US" dirty="0"/>
              <a:t>Now we are engaged in a great civil war, testing whether that nation, or any nation so conceived and so dedicated, can long endure. We are met on a great battle-field of that war. We have come to dedicate a portion of that field, as a final resting place for those who here gave their lives that that nation might live. It is altogether fitting and proper that we should do this.</a:t>
            </a:r>
          </a:p>
          <a:p>
            <a:endParaRPr lang="en-US" dirty="0"/>
          </a:p>
          <a:p>
            <a:r>
              <a:rPr lang="en-US" dirty="0"/>
              <a:t>But, in a larger sense, we can not dedicate -- we can not consecrate -- we can not hallow -- this ground. The brave men, living and dead, who struggled here, have consecrated it, far above our poor power to add or detract. The world will little note, nor long remember what we say here, but it can never forget what they did here. It is for us the living, rather, to be dedicated here to the unfinished work which they who fought here have thus far so nobly advanced. It is rather for us to be here dedicated to the great task remaining before us -- that from these honored dead we take increased devotion to that cause for which they gave the last full measure of devotion -- </a:t>
            </a:r>
            <a:r>
              <a:rPr lang="en-US" b="1" dirty="0">
                <a:solidFill>
                  <a:srgbClr val="FF0000"/>
                </a:solidFill>
              </a:rPr>
              <a:t>that we here highly resolve that these dead shall not have died in vain -- that this nation, under God, shall have a new birth of freedom -- and that government of the people, by the people, for the people, shall not perish from the earth.</a:t>
            </a:r>
          </a:p>
        </p:txBody>
      </p:sp>
    </p:spTree>
    <p:extLst>
      <p:ext uri="{BB962C8B-B14F-4D97-AF65-F5344CB8AC3E}">
        <p14:creationId xmlns:p14="http://schemas.microsoft.com/office/powerpoint/2010/main" val="6001070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5400" y="1066800"/>
            <a:ext cx="6019800" cy="3970318"/>
          </a:xfrm>
          <a:prstGeom prst="rect">
            <a:avLst/>
          </a:prstGeom>
        </p:spPr>
        <p:txBody>
          <a:bodyPr wrap="square">
            <a:spAutoFit/>
          </a:bodyPr>
          <a:lstStyle/>
          <a:p>
            <a:pPr algn="ctr"/>
            <a:r>
              <a:rPr lang="en-US" dirty="0" smtClean="0"/>
              <a:t>Contemporary Reaction (Democratic newspapers)</a:t>
            </a:r>
          </a:p>
          <a:p>
            <a:endParaRPr lang="en-US" dirty="0"/>
          </a:p>
          <a:p>
            <a:endParaRPr lang="en-US" dirty="0" smtClean="0"/>
          </a:p>
          <a:p>
            <a:r>
              <a:rPr lang="en-US" dirty="0" smtClean="0"/>
              <a:t>“The </a:t>
            </a:r>
            <a:r>
              <a:rPr lang="en-US" dirty="0"/>
              <a:t>cheek of every American must tingle with shame as he reads the silly, flat and </a:t>
            </a:r>
            <a:r>
              <a:rPr lang="en-US" dirty="0" err="1"/>
              <a:t>dishwatery</a:t>
            </a:r>
            <a:r>
              <a:rPr lang="en-US" dirty="0"/>
              <a:t> utterances of the man who has to be pointed out to intelligent foreigners as the President of the United </a:t>
            </a:r>
            <a:r>
              <a:rPr lang="en-US" dirty="0" smtClean="0"/>
              <a:t>States.”</a:t>
            </a:r>
          </a:p>
          <a:p>
            <a:r>
              <a:rPr lang="en-US" dirty="0"/>
              <a:t>	</a:t>
            </a:r>
            <a:r>
              <a:rPr lang="en-US" dirty="0" smtClean="0"/>
              <a:t>			      </a:t>
            </a:r>
          </a:p>
          <a:p>
            <a:r>
              <a:rPr lang="en-US" dirty="0"/>
              <a:t>	</a:t>
            </a:r>
            <a:r>
              <a:rPr lang="en-US" dirty="0" smtClean="0"/>
              <a:t>			       --</a:t>
            </a:r>
            <a:r>
              <a:rPr lang="en-US" i="1" dirty="0" smtClean="0"/>
              <a:t>Chicago Times</a:t>
            </a:r>
            <a:endParaRPr lang="en-US" i="1" dirty="0"/>
          </a:p>
          <a:p>
            <a:endParaRPr lang="en-US" dirty="0"/>
          </a:p>
          <a:p>
            <a:r>
              <a:rPr lang="en-US" dirty="0" smtClean="0"/>
              <a:t>Pray “that </a:t>
            </a:r>
            <a:r>
              <a:rPr lang="en-US" dirty="0"/>
              <a:t>the veil of oblivion shall be dropped over them and that they shall no more be repeated or thought of</a:t>
            </a:r>
            <a:r>
              <a:rPr lang="en-US" dirty="0" smtClean="0"/>
              <a:t>.”</a:t>
            </a:r>
          </a:p>
          <a:p>
            <a:endParaRPr lang="en-US" dirty="0"/>
          </a:p>
          <a:p>
            <a:r>
              <a:rPr lang="en-US" dirty="0" smtClean="0"/>
              <a:t>			 -- </a:t>
            </a:r>
            <a:r>
              <a:rPr lang="en-US" i="1" dirty="0"/>
              <a:t>Harrisburg Patriot and Union </a:t>
            </a:r>
          </a:p>
        </p:txBody>
      </p:sp>
    </p:spTree>
    <p:extLst>
      <p:ext uri="{BB962C8B-B14F-4D97-AF65-F5344CB8AC3E}">
        <p14:creationId xmlns:p14="http://schemas.microsoft.com/office/powerpoint/2010/main" val="37494006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9287" y="-152400"/>
            <a:ext cx="5305425" cy="7162800"/>
          </a:xfrm>
          <a:prstGeom prst="rect">
            <a:avLst/>
          </a:prstGeom>
        </p:spPr>
      </p:pic>
    </p:spTree>
    <p:extLst>
      <p:ext uri="{BB962C8B-B14F-4D97-AF65-F5344CB8AC3E}">
        <p14:creationId xmlns:p14="http://schemas.microsoft.com/office/powerpoint/2010/main" val="5920335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0316" y="142103"/>
            <a:ext cx="9023684" cy="6487297"/>
          </a:xfrm>
          <a:prstGeom prst="rect">
            <a:avLst/>
          </a:prstGeom>
        </p:spPr>
      </p:pic>
    </p:spTree>
    <p:extLst>
      <p:ext uri="{BB962C8B-B14F-4D97-AF65-F5344CB8AC3E}">
        <p14:creationId xmlns:p14="http://schemas.microsoft.com/office/powerpoint/2010/main" val="955398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visitingdc.com/images/andrew-johnson-picture.jpg"/>
          <p:cNvPicPr>
            <a:picLocks noChangeAspect="1" noChangeArrowheads="1"/>
          </p:cNvPicPr>
          <p:nvPr/>
        </p:nvPicPr>
        <p:blipFill>
          <a:blip r:embed="rId3" cstate="print"/>
          <a:srcRect/>
          <a:stretch>
            <a:fillRect/>
          </a:stretch>
        </p:blipFill>
        <p:spPr bwMode="auto">
          <a:xfrm>
            <a:off x="1202360" y="-65259"/>
            <a:ext cx="6798640" cy="6923259"/>
          </a:xfrm>
          <a:prstGeom prst="rect">
            <a:avLst/>
          </a:prstGeom>
          <a:noFill/>
        </p:spPr>
      </p:pic>
    </p:spTree>
    <p:extLst>
      <p:ext uri="{BB962C8B-B14F-4D97-AF65-F5344CB8AC3E}">
        <p14:creationId xmlns:p14="http://schemas.microsoft.com/office/powerpoint/2010/main" val="247079961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File:1864 US election poster.jpg"/>
          <p:cNvPicPr>
            <a:picLocks noChangeAspect="1" noChangeArrowheads="1"/>
          </p:cNvPicPr>
          <p:nvPr/>
        </p:nvPicPr>
        <p:blipFill>
          <a:blip r:embed="rId3" cstate="print"/>
          <a:srcRect/>
          <a:stretch>
            <a:fillRect/>
          </a:stretch>
        </p:blipFill>
        <p:spPr bwMode="auto">
          <a:xfrm>
            <a:off x="2059150" y="0"/>
            <a:ext cx="5127152" cy="6705600"/>
          </a:xfrm>
          <a:prstGeom prst="rect">
            <a:avLst/>
          </a:prstGeom>
          <a:noFill/>
        </p:spPr>
      </p:pic>
    </p:spTree>
    <p:extLst>
      <p:ext uri="{BB962C8B-B14F-4D97-AF65-F5344CB8AC3E}">
        <p14:creationId xmlns:p14="http://schemas.microsoft.com/office/powerpoint/2010/main" val="326187238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 y="5714"/>
            <a:ext cx="9067800" cy="6789516"/>
          </a:xfrm>
          <a:prstGeom prst="rect">
            <a:avLst/>
          </a:prstGeom>
        </p:spPr>
      </p:pic>
    </p:spTree>
    <p:extLst>
      <p:ext uri="{BB962C8B-B14F-4D97-AF65-F5344CB8AC3E}">
        <p14:creationId xmlns:p14="http://schemas.microsoft.com/office/powerpoint/2010/main" val="25962962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457200"/>
            <a:ext cx="9094766" cy="4881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5635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4257" y="914400"/>
            <a:ext cx="9182259" cy="5486400"/>
          </a:xfrm>
          <a:prstGeom prst="rect">
            <a:avLst/>
          </a:prstGeom>
        </p:spPr>
      </p:pic>
    </p:spTree>
    <p:extLst>
      <p:ext uri="{BB962C8B-B14F-4D97-AF65-F5344CB8AC3E}">
        <p14:creationId xmlns:p14="http://schemas.microsoft.com/office/powerpoint/2010/main" val="15677267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344119"/>
            <a:ext cx="8610600" cy="6010198"/>
          </a:xfrm>
          <a:prstGeom prst="rect">
            <a:avLst/>
          </a:prstGeom>
        </p:spPr>
      </p:pic>
    </p:spTree>
    <p:extLst>
      <p:ext uri="{BB962C8B-B14F-4D97-AF65-F5344CB8AC3E}">
        <p14:creationId xmlns:p14="http://schemas.microsoft.com/office/powerpoint/2010/main" val="1831952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987343"/>
            <a:ext cx="9144000" cy="4883311"/>
          </a:xfrm>
          <a:prstGeom prst="rect">
            <a:avLst/>
          </a:prstGeom>
        </p:spPr>
      </p:pic>
    </p:spTree>
    <p:extLst>
      <p:ext uri="{BB962C8B-B14F-4D97-AF65-F5344CB8AC3E}">
        <p14:creationId xmlns:p14="http://schemas.microsoft.com/office/powerpoint/2010/main" val="26165283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24192"/>
            <a:ext cx="7543800" cy="6976858"/>
          </a:xfrm>
          <a:prstGeom prst="rect">
            <a:avLst/>
          </a:prstGeom>
        </p:spPr>
      </p:pic>
    </p:spTree>
    <p:extLst>
      <p:ext uri="{BB962C8B-B14F-4D97-AF65-F5344CB8AC3E}">
        <p14:creationId xmlns:p14="http://schemas.microsoft.com/office/powerpoint/2010/main" val="36602367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715962"/>
          </a:xfrm>
        </p:spPr>
        <p:txBody>
          <a:bodyPr>
            <a:normAutofit fontScale="90000"/>
          </a:bodyPr>
          <a:lstStyle/>
          <a:p>
            <a:r>
              <a:rPr lang="en-US" dirty="0" smtClean="0"/>
              <a:t>Reconstruction Plans</a:t>
            </a:r>
            <a:endParaRPr lang="en-US" dirty="0"/>
          </a:p>
        </p:txBody>
      </p:sp>
      <p:sp>
        <p:nvSpPr>
          <p:cNvPr id="5" name="Content Placeholder 4"/>
          <p:cNvSpPr>
            <a:spLocks noGrp="1"/>
          </p:cNvSpPr>
          <p:nvPr>
            <p:ph sz="half" idx="1"/>
          </p:nvPr>
        </p:nvSpPr>
        <p:spPr>
          <a:xfrm>
            <a:off x="457200" y="990600"/>
            <a:ext cx="4038600" cy="5135563"/>
          </a:xfrm>
        </p:spPr>
        <p:txBody>
          <a:bodyPr>
            <a:normAutofit lnSpcReduction="10000"/>
          </a:bodyPr>
          <a:lstStyle/>
          <a:p>
            <a:pPr algn="ctr">
              <a:buNone/>
            </a:pPr>
            <a:r>
              <a:rPr lang="en-US" dirty="0" smtClean="0"/>
              <a:t>Lincoln</a:t>
            </a:r>
          </a:p>
          <a:p>
            <a:r>
              <a:rPr lang="en-US" dirty="0" smtClean="0"/>
              <a:t>10% 1860 voters (white males) take oath of loyalty to Union</a:t>
            </a:r>
          </a:p>
        </p:txBody>
      </p:sp>
      <p:sp>
        <p:nvSpPr>
          <p:cNvPr id="6" name="Content Placeholder 5"/>
          <p:cNvSpPr>
            <a:spLocks noGrp="1"/>
          </p:cNvSpPr>
          <p:nvPr>
            <p:ph sz="half" idx="2"/>
          </p:nvPr>
        </p:nvSpPr>
        <p:spPr>
          <a:xfrm>
            <a:off x="4648200" y="990600"/>
            <a:ext cx="4038600" cy="5135563"/>
          </a:xfrm>
        </p:spPr>
        <p:txBody>
          <a:bodyPr>
            <a:normAutofit lnSpcReduction="10000"/>
          </a:bodyPr>
          <a:lstStyle/>
          <a:p>
            <a:pPr algn="ctr">
              <a:buNone/>
            </a:pPr>
            <a:r>
              <a:rPr lang="en-US" dirty="0" smtClean="0"/>
              <a:t>Wade-Davis bill</a:t>
            </a:r>
          </a:p>
          <a:p>
            <a:r>
              <a:rPr lang="en-US" dirty="0" smtClean="0"/>
              <a:t>50% 1860 voters (white males) take oath of loyalty to Union</a:t>
            </a:r>
          </a:p>
          <a:p>
            <a:r>
              <a:rPr lang="en-US" dirty="0" smtClean="0"/>
              <a:t>Confed. officeholders or those who “voluntarily” took up arms can’t vote/hold office</a:t>
            </a:r>
          </a:p>
          <a:p>
            <a:r>
              <a:rPr lang="en-US" dirty="0" smtClean="0"/>
              <a:t>Confed. debt repudiated</a:t>
            </a:r>
          </a:p>
          <a:p>
            <a:r>
              <a:rPr lang="en-US" dirty="0" smtClean="0"/>
              <a:t>New state constitutions that abolish slavery</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133741867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533400"/>
            <a:ext cx="6477000" cy="3170099"/>
          </a:xfrm>
          <a:prstGeom prst="rect">
            <a:avLst/>
          </a:prstGeom>
          <a:noFill/>
        </p:spPr>
        <p:txBody>
          <a:bodyPr wrap="square" rtlCol="0">
            <a:spAutoFit/>
          </a:bodyPr>
          <a:lstStyle/>
          <a:p>
            <a:pPr algn="ctr"/>
            <a:r>
              <a:rPr lang="en-US" sz="2000" dirty="0" smtClean="0">
                <a:solidFill>
                  <a:prstClr val="black"/>
                </a:solidFill>
              </a:rPr>
              <a:t>13</a:t>
            </a:r>
            <a:r>
              <a:rPr lang="en-US" sz="2000" baseline="30000" dirty="0" smtClean="0">
                <a:solidFill>
                  <a:prstClr val="black"/>
                </a:solidFill>
              </a:rPr>
              <a:t>th</a:t>
            </a:r>
            <a:r>
              <a:rPr lang="en-US" sz="2000" dirty="0" smtClean="0">
                <a:solidFill>
                  <a:prstClr val="black"/>
                </a:solidFill>
              </a:rPr>
              <a:t> Amendment</a:t>
            </a:r>
          </a:p>
          <a:p>
            <a:endParaRPr lang="en-US" sz="2000" dirty="0">
              <a:solidFill>
                <a:prstClr val="black"/>
              </a:solidFill>
            </a:endParaRPr>
          </a:p>
          <a:p>
            <a:r>
              <a:rPr lang="en-US" sz="2000" b="1" dirty="0">
                <a:solidFill>
                  <a:prstClr val="black"/>
                </a:solidFill>
              </a:rPr>
              <a:t>Section 1.</a:t>
            </a:r>
            <a:r>
              <a:rPr lang="en-US" sz="2000" dirty="0">
                <a:solidFill>
                  <a:prstClr val="black"/>
                </a:solidFill>
              </a:rPr>
              <a:t> Neither slavery nor involuntary servitude, except as a punishment for crime whereof the party shall have been duly convicted, shall exist within the United States, or any place subject to their jurisdiction</a:t>
            </a:r>
            <a:r>
              <a:rPr lang="en-US" sz="2000" dirty="0" smtClean="0">
                <a:solidFill>
                  <a:prstClr val="black"/>
                </a:solidFill>
              </a:rPr>
              <a:t>.</a:t>
            </a:r>
          </a:p>
          <a:p>
            <a:endParaRPr lang="en-US" sz="2000" b="1" dirty="0">
              <a:solidFill>
                <a:prstClr val="black"/>
              </a:solidFill>
            </a:endParaRPr>
          </a:p>
          <a:p>
            <a:r>
              <a:rPr lang="en-US" sz="2000" b="1" dirty="0" smtClean="0">
                <a:solidFill>
                  <a:prstClr val="black"/>
                </a:solidFill>
              </a:rPr>
              <a:t>Section </a:t>
            </a:r>
            <a:r>
              <a:rPr lang="en-US" sz="2000" b="1" dirty="0">
                <a:solidFill>
                  <a:prstClr val="black"/>
                </a:solidFill>
              </a:rPr>
              <a:t>2.</a:t>
            </a:r>
            <a:r>
              <a:rPr lang="en-US" sz="2000" dirty="0">
                <a:solidFill>
                  <a:prstClr val="black"/>
                </a:solidFill>
              </a:rPr>
              <a:t> Congress shall have power to enforce this article by appropriate legislation.</a:t>
            </a:r>
          </a:p>
          <a:p>
            <a:endParaRPr lang="en-US" sz="2000" dirty="0">
              <a:solidFill>
                <a:prstClr val="black"/>
              </a:solidFill>
            </a:endParaRPr>
          </a:p>
        </p:txBody>
      </p:sp>
    </p:spTree>
    <p:extLst>
      <p:ext uri="{BB962C8B-B14F-4D97-AF65-F5344CB8AC3E}">
        <p14:creationId xmlns:p14="http://schemas.microsoft.com/office/powerpoint/2010/main" val="397123888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house.gov/pitts/images/thaddeus-stevens.jpg"/>
          <p:cNvPicPr>
            <a:picLocks noChangeAspect="1" noChangeArrowheads="1"/>
          </p:cNvPicPr>
          <p:nvPr/>
        </p:nvPicPr>
        <p:blipFill>
          <a:blip r:embed="rId3" cstate="print"/>
          <a:srcRect/>
          <a:stretch>
            <a:fillRect/>
          </a:stretch>
        </p:blipFill>
        <p:spPr bwMode="auto">
          <a:xfrm>
            <a:off x="362323" y="229446"/>
            <a:ext cx="8324477" cy="5942754"/>
          </a:xfrm>
          <a:prstGeom prst="rect">
            <a:avLst/>
          </a:prstGeom>
          <a:noFill/>
        </p:spPr>
      </p:pic>
    </p:spTree>
    <p:extLst>
      <p:ext uri="{BB962C8B-B14F-4D97-AF65-F5344CB8AC3E}">
        <p14:creationId xmlns:p14="http://schemas.microsoft.com/office/powerpoint/2010/main" val="19395613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457200"/>
            <a:ext cx="7848600" cy="5324535"/>
          </a:xfrm>
          <a:prstGeom prst="rect">
            <a:avLst/>
          </a:prstGeom>
          <a:noFill/>
        </p:spPr>
        <p:txBody>
          <a:bodyPr wrap="square" rtlCol="0">
            <a:spAutoFit/>
          </a:bodyPr>
          <a:lstStyle/>
          <a:p>
            <a:pPr algn="ctr"/>
            <a:r>
              <a:rPr lang="en-US" sz="2000" dirty="0" smtClean="0">
                <a:solidFill>
                  <a:prstClr val="black"/>
                </a:solidFill>
              </a:rPr>
              <a:t>1866 Civil Rights Act</a:t>
            </a:r>
          </a:p>
          <a:p>
            <a:endParaRPr lang="en-US" sz="2000" dirty="0">
              <a:solidFill>
                <a:prstClr val="black"/>
              </a:solidFill>
            </a:endParaRPr>
          </a:p>
          <a:p>
            <a:r>
              <a:rPr lang="en-US" sz="2000" dirty="0">
                <a:solidFill>
                  <a:prstClr val="black"/>
                </a:solidFill>
              </a:rPr>
              <a:t>That all persons born in the United States and not subject to any foreign power, excluding Indians not taxed, are </a:t>
            </a:r>
            <a:r>
              <a:rPr lang="en-US" sz="2000" b="1" dirty="0">
                <a:solidFill>
                  <a:srgbClr val="FF0000"/>
                </a:solidFill>
              </a:rPr>
              <a:t>hereby declared to be citizens of the United States; </a:t>
            </a:r>
            <a:r>
              <a:rPr lang="en-US" sz="2000" b="1" dirty="0" smtClean="0">
                <a:solidFill>
                  <a:srgbClr val="FF0000"/>
                </a:solidFill>
              </a:rPr>
              <a:t>and . . . shall </a:t>
            </a:r>
            <a:r>
              <a:rPr lang="en-US" sz="2000" b="1" dirty="0">
                <a:solidFill>
                  <a:srgbClr val="FF0000"/>
                </a:solidFill>
              </a:rPr>
              <a:t>have the same right, in every State and Territory in the United States</a:t>
            </a:r>
            <a:r>
              <a:rPr lang="en-US" sz="2000" dirty="0">
                <a:solidFill>
                  <a:prstClr val="black"/>
                </a:solidFill>
              </a:rPr>
              <a:t>, to make and enforce contracts, to sue, be parties, and give evidence, to inherit, purchase, lease, sell, hold, and convey real and personal property, and to </a:t>
            </a:r>
            <a:r>
              <a:rPr lang="en-US" sz="2000" b="1" dirty="0">
                <a:solidFill>
                  <a:srgbClr val="FF0000"/>
                </a:solidFill>
              </a:rPr>
              <a:t>full and equal benefit of all laws and proceedings for the security of person and property, as is enjoyed by white citizens</a:t>
            </a:r>
            <a:r>
              <a:rPr lang="en-US" sz="2000" dirty="0">
                <a:solidFill>
                  <a:prstClr val="black"/>
                </a:solidFill>
              </a:rPr>
              <a:t>, and shall be subject to like punishment, pains, and penalties, and to none other, any law, statute, ordinance, regulation, or custom, to the contrary </a:t>
            </a:r>
            <a:r>
              <a:rPr lang="en-US" sz="2000" dirty="0" smtClean="0">
                <a:solidFill>
                  <a:prstClr val="black"/>
                </a:solidFill>
              </a:rPr>
              <a:t>notwithstanding . . .</a:t>
            </a:r>
          </a:p>
          <a:p>
            <a:endParaRPr lang="en-US" sz="2000" dirty="0">
              <a:solidFill>
                <a:prstClr val="black"/>
              </a:solidFill>
            </a:endParaRPr>
          </a:p>
          <a:p>
            <a:r>
              <a:rPr lang="en-US" sz="2000" dirty="0" smtClean="0">
                <a:solidFill>
                  <a:prstClr val="black"/>
                </a:solidFill>
              </a:rPr>
              <a:t>That </a:t>
            </a:r>
            <a:r>
              <a:rPr lang="en-US" sz="2000" dirty="0">
                <a:solidFill>
                  <a:prstClr val="black"/>
                </a:solidFill>
              </a:rPr>
              <a:t>the district courts of the United States, within their respective districts, shall have, </a:t>
            </a:r>
            <a:r>
              <a:rPr lang="en-US" sz="2000" b="1" dirty="0">
                <a:solidFill>
                  <a:srgbClr val="FF0000"/>
                </a:solidFill>
              </a:rPr>
              <a:t>exclusively of the courts of the several States</a:t>
            </a:r>
            <a:r>
              <a:rPr lang="en-US" sz="2000" dirty="0">
                <a:solidFill>
                  <a:prstClr val="black"/>
                </a:solidFill>
              </a:rPr>
              <a:t>, cognizance of all crimes and offences committed against the provisions of this </a:t>
            </a:r>
            <a:r>
              <a:rPr lang="en-US" sz="2000" dirty="0" smtClean="0">
                <a:solidFill>
                  <a:prstClr val="black"/>
                </a:solidFill>
              </a:rPr>
              <a:t>act</a:t>
            </a:r>
            <a:r>
              <a:rPr lang="en-US" sz="2000" dirty="0">
                <a:solidFill>
                  <a:prstClr val="black"/>
                </a:solidFill>
              </a:rPr>
              <a:t> </a:t>
            </a:r>
            <a:r>
              <a:rPr lang="en-US" sz="2000" dirty="0" smtClean="0">
                <a:solidFill>
                  <a:prstClr val="black"/>
                </a:solidFill>
              </a:rPr>
              <a:t>. . .</a:t>
            </a:r>
            <a:endParaRPr lang="en-US" sz="2000" dirty="0">
              <a:solidFill>
                <a:prstClr val="black"/>
              </a:solidFill>
            </a:endParaRPr>
          </a:p>
        </p:txBody>
      </p:sp>
    </p:spTree>
    <p:extLst>
      <p:ext uri="{BB962C8B-B14F-4D97-AF65-F5344CB8AC3E}">
        <p14:creationId xmlns:p14="http://schemas.microsoft.com/office/powerpoint/2010/main" val="203030285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 y="457200"/>
            <a:ext cx="8305800" cy="5909310"/>
          </a:xfrm>
          <a:prstGeom prst="rect">
            <a:avLst/>
          </a:prstGeom>
          <a:noFill/>
        </p:spPr>
        <p:txBody>
          <a:bodyPr wrap="square" rtlCol="0">
            <a:spAutoFit/>
          </a:bodyPr>
          <a:lstStyle/>
          <a:p>
            <a:pPr algn="ctr"/>
            <a:r>
              <a:rPr lang="en-US" sz="2000" dirty="0" smtClean="0">
                <a:solidFill>
                  <a:prstClr val="black"/>
                </a:solidFill>
              </a:rPr>
              <a:t>14</a:t>
            </a:r>
            <a:r>
              <a:rPr lang="en-US" sz="2000" baseline="30000" dirty="0" smtClean="0">
                <a:solidFill>
                  <a:prstClr val="black"/>
                </a:solidFill>
              </a:rPr>
              <a:t>th</a:t>
            </a:r>
            <a:r>
              <a:rPr lang="en-US" sz="2000" dirty="0" smtClean="0">
                <a:solidFill>
                  <a:prstClr val="black"/>
                </a:solidFill>
              </a:rPr>
              <a:t> Amendment (1866-8)</a:t>
            </a:r>
          </a:p>
          <a:p>
            <a:pPr algn="ctr"/>
            <a:endParaRPr lang="en-US" sz="2000" dirty="0">
              <a:solidFill>
                <a:prstClr val="black"/>
              </a:solidFill>
            </a:endParaRPr>
          </a:p>
          <a:p>
            <a:r>
              <a:rPr lang="en-US" sz="2000" dirty="0">
                <a:solidFill>
                  <a:prstClr val="black"/>
                </a:solidFill>
              </a:rPr>
              <a:t>Section 1.</a:t>
            </a:r>
          </a:p>
          <a:p>
            <a:r>
              <a:rPr lang="en-US" sz="2000" dirty="0">
                <a:solidFill>
                  <a:prstClr val="black"/>
                </a:solidFill>
              </a:rPr>
              <a:t>All persons born or naturalized in the United States, and subject to the jurisdiction thereof, </a:t>
            </a:r>
            <a:r>
              <a:rPr lang="en-US" sz="2000" b="1" dirty="0">
                <a:solidFill>
                  <a:srgbClr val="FF0000"/>
                </a:solidFill>
              </a:rPr>
              <a:t>are citizens of the United States and of the state wherein they reside. No state shall make or enforce any law which shall abridge the privileges or immunities of citizens of the United States</a:t>
            </a:r>
            <a:r>
              <a:rPr lang="en-US" sz="2000" dirty="0">
                <a:solidFill>
                  <a:prstClr val="black"/>
                </a:solidFill>
              </a:rPr>
              <a:t>; nor shall any state deprive any person of life, liberty, or property, without due process of law; nor deny to any person within its jurisdiction the equal protection of the laws</a:t>
            </a:r>
            <a:r>
              <a:rPr lang="en-US" sz="2000" dirty="0" smtClean="0">
                <a:solidFill>
                  <a:prstClr val="black"/>
                </a:solidFill>
              </a:rPr>
              <a:t>.</a:t>
            </a:r>
          </a:p>
          <a:p>
            <a:endParaRPr lang="en-US" sz="2000" dirty="0">
              <a:solidFill>
                <a:prstClr val="black"/>
              </a:solidFill>
            </a:endParaRPr>
          </a:p>
          <a:p>
            <a:r>
              <a:rPr lang="en-US" sz="2000" dirty="0">
                <a:solidFill>
                  <a:prstClr val="black"/>
                </a:solidFill>
              </a:rPr>
              <a:t>Section 2.</a:t>
            </a:r>
          </a:p>
          <a:p>
            <a:r>
              <a:rPr lang="en-US" sz="2000" dirty="0" smtClean="0">
                <a:solidFill>
                  <a:prstClr val="black"/>
                </a:solidFill>
              </a:rPr>
              <a:t>[States that deny right to vote lose representatives for voters disenfranchised.]</a:t>
            </a:r>
          </a:p>
          <a:p>
            <a:endParaRPr lang="en-US" sz="2000" dirty="0">
              <a:solidFill>
                <a:prstClr val="black"/>
              </a:solidFill>
            </a:endParaRPr>
          </a:p>
          <a:p>
            <a:r>
              <a:rPr lang="en-US" sz="2000" dirty="0">
                <a:solidFill>
                  <a:prstClr val="black"/>
                </a:solidFill>
              </a:rPr>
              <a:t>Section 3.</a:t>
            </a:r>
          </a:p>
          <a:p>
            <a:r>
              <a:rPr lang="en-US" sz="2000" dirty="0" smtClean="0">
                <a:solidFill>
                  <a:prstClr val="black"/>
                </a:solidFill>
              </a:rPr>
              <a:t>[No Confederate officeholder or military officer can serve in Congress.]</a:t>
            </a:r>
          </a:p>
          <a:p>
            <a:endParaRPr lang="en-US" sz="2000" dirty="0">
              <a:solidFill>
                <a:prstClr val="black"/>
              </a:solidFill>
            </a:endParaRPr>
          </a:p>
          <a:p>
            <a:r>
              <a:rPr lang="en-US" sz="2000" dirty="0">
                <a:solidFill>
                  <a:prstClr val="black"/>
                </a:solidFill>
              </a:rPr>
              <a:t>Section 4.</a:t>
            </a:r>
          </a:p>
          <a:p>
            <a:r>
              <a:rPr lang="en-US" sz="2000" dirty="0" smtClean="0">
                <a:solidFill>
                  <a:prstClr val="black"/>
                </a:solidFill>
              </a:rPr>
              <a:t>[Confederate debt repudiated.]</a:t>
            </a:r>
            <a:r>
              <a:rPr lang="en-US" dirty="0">
                <a:solidFill>
                  <a:prstClr val="black"/>
                </a:solidFill>
              </a:rPr>
              <a:t/>
            </a:r>
            <a:br>
              <a:rPr lang="en-US" dirty="0">
                <a:solidFill>
                  <a:prstClr val="black"/>
                </a:solidFill>
              </a:rPr>
            </a:br>
            <a:endParaRPr lang="en-US" dirty="0">
              <a:solidFill>
                <a:prstClr val="black"/>
              </a:solidFill>
            </a:endParaRPr>
          </a:p>
        </p:txBody>
      </p:sp>
    </p:spTree>
    <p:extLst>
      <p:ext uri="{BB962C8B-B14F-4D97-AF65-F5344CB8AC3E}">
        <p14:creationId xmlns:p14="http://schemas.microsoft.com/office/powerpoint/2010/main" val="99445553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File:Johnsonbanquet.jpg"/>
          <p:cNvPicPr>
            <a:picLocks noChangeAspect="1" noChangeArrowheads="1"/>
          </p:cNvPicPr>
          <p:nvPr/>
        </p:nvPicPr>
        <p:blipFill>
          <a:blip r:embed="rId3" cstate="print"/>
          <a:srcRect/>
          <a:stretch>
            <a:fillRect/>
          </a:stretch>
        </p:blipFill>
        <p:spPr bwMode="auto">
          <a:xfrm>
            <a:off x="473583" y="-36430"/>
            <a:ext cx="8365617" cy="6665830"/>
          </a:xfrm>
          <a:prstGeom prst="rect">
            <a:avLst/>
          </a:prstGeom>
          <a:noFill/>
        </p:spPr>
      </p:pic>
    </p:spTree>
    <p:extLst>
      <p:ext uri="{BB962C8B-B14F-4D97-AF65-F5344CB8AC3E}">
        <p14:creationId xmlns:p14="http://schemas.microsoft.com/office/powerpoint/2010/main" val="38122101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File:Racistcampaignposter1.jpg"/>
          <p:cNvPicPr>
            <a:picLocks noChangeAspect="1" noChangeArrowheads="1"/>
          </p:cNvPicPr>
          <p:nvPr/>
        </p:nvPicPr>
        <p:blipFill>
          <a:blip r:embed="rId3" cstate="print"/>
          <a:srcRect/>
          <a:stretch>
            <a:fillRect/>
          </a:stretch>
        </p:blipFill>
        <p:spPr bwMode="auto">
          <a:xfrm>
            <a:off x="457200" y="97928"/>
            <a:ext cx="8416290" cy="6760072"/>
          </a:xfrm>
          <a:prstGeom prst="rect">
            <a:avLst/>
          </a:prstGeom>
          <a:noFill/>
        </p:spPr>
      </p:pic>
    </p:spTree>
    <p:extLst>
      <p:ext uri="{BB962C8B-B14F-4D97-AF65-F5344CB8AC3E}">
        <p14:creationId xmlns:p14="http://schemas.microsoft.com/office/powerpoint/2010/main" val="9489187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File:AndysTripWest.jpg"/>
          <p:cNvPicPr>
            <a:picLocks noChangeAspect="1" noChangeArrowheads="1"/>
          </p:cNvPicPr>
          <p:nvPr/>
        </p:nvPicPr>
        <p:blipFill>
          <a:blip r:embed="rId3" cstate="print"/>
          <a:srcRect/>
          <a:stretch>
            <a:fillRect/>
          </a:stretch>
        </p:blipFill>
        <p:spPr bwMode="auto">
          <a:xfrm>
            <a:off x="-40819" y="530802"/>
            <a:ext cx="9184819" cy="5260398"/>
          </a:xfrm>
          <a:prstGeom prst="rect">
            <a:avLst/>
          </a:prstGeom>
          <a:noFill/>
        </p:spPr>
      </p:pic>
    </p:spTree>
    <p:extLst>
      <p:ext uri="{BB962C8B-B14F-4D97-AF65-F5344CB8AC3E}">
        <p14:creationId xmlns:p14="http://schemas.microsoft.com/office/powerpoint/2010/main" val="210595369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81000"/>
            <a:ext cx="7391400" cy="4278094"/>
          </a:xfrm>
          <a:prstGeom prst="rect">
            <a:avLst/>
          </a:prstGeom>
          <a:noFill/>
        </p:spPr>
        <p:txBody>
          <a:bodyPr wrap="square" rtlCol="0">
            <a:spAutoFit/>
          </a:bodyPr>
          <a:lstStyle/>
          <a:p>
            <a:pPr algn="ctr"/>
            <a:r>
              <a:rPr lang="en-US" dirty="0" smtClean="0">
                <a:solidFill>
                  <a:prstClr val="black"/>
                </a:solidFill>
              </a:rPr>
              <a:t>Reconstruction Acts (1867)</a:t>
            </a:r>
          </a:p>
          <a:p>
            <a:endParaRPr lang="en-US" dirty="0" smtClean="0">
              <a:solidFill>
                <a:prstClr val="black"/>
              </a:solidFill>
            </a:endParaRPr>
          </a:p>
          <a:p>
            <a:pPr>
              <a:buFont typeface="Arial" pitchFamily="34" charset="0"/>
              <a:buChar char="•"/>
            </a:pPr>
            <a:r>
              <a:rPr lang="en-US" sz="2000" dirty="0">
                <a:solidFill>
                  <a:prstClr val="black"/>
                </a:solidFill>
              </a:rPr>
              <a:t>Creation of five military districts in the seceded states not including Tennessee, which had ratified the Fourteenth Amendment to the United States Constitution and was readmitted to the </a:t>
            </a:r>
            <a:r>
              <a:rPr lang="en-US" sz="2000" dirty="0" smtClean="0">
                <a:solidFill>
                  <a:prstClr val="black"/>
                </a:solidFill>
              </a:rPr>
              <a:t>Union;</a:t>
            </a:r>
          </a:p>
          <a:p>
            <a:pPr>
              <a:buFont typeface="Arial" pitchFamily="34" charset="0"/>
              <a:buChar char="•"/>
            </a:pPr>
            <a:endParaRPr lang="en-US" sz="2000" dirty="0">
              <a:solidFill>
                <a:prstClr val="black"/>
              </a:solidFill>
            </a:endParaRPr>
          </a:p>
          <a:p>
            <a:pPr>
              <a:buFont typeface="Arial" pitchFamily="34" charset="0"/>
              <a:buChar char="•"/>
            </a:pPr>
            <a:r>
              <a:rPr lang="en-US" sz="2000" dirty="0">
                <a:solidFill>
                  <a:prstClr val="black"/>
                </a:solidFill>
              </a:rPr>
              <a:t>Requiring congressional approval for new state constitutions (which were required for Confederate states to rejoin the Union</a:t>
            </a:r>
            <a:r>
              <a:rPr lang="en-US" sz="2000" dirty="0" smtClean="0">
                <a:solidFill>
                  <a:prstClr val="black"/>
                </a:solidFill>
              </a:rPr>
              <a:t>);</a:t>
            </a:r>
          </a:p>
          <a:p>
            <a:pPr>
              <a:buFont typeface="Arial" pitchFamily="34" charset="0"/>
              <a:buChar char="•"/>
            </a:pPr>
            <a:endParaRPr lang="en-US" sz="2000" dirty="0">
              <a:solidFill>
                <a:prstClr val="black"/>
              </a:solidFill>
            </a:endParaRPr>
          </a:p>
          <a:p>
            <a:pPr>
              <a:buFont typeface="Arial" pitchFamily="34" charset="0"/>
              <a:buChar char="•"/>
            </a:pPr>
            <a:r>
              <a:rPr lang="en-US" sz="2000" dirty="0">
                <a:solidFill>
                  <a:prstClr val="black"/>
                </a:solidFill>
              </a:rPr>
              <a:t>Confederate states give voting rights </a:t>
            </a:r>
            <a:r>
              <a:rPr lang="en-US" sz="2000" dirty="0" smtClean="0">
                <a:solidFill>
                  <a:prstClr val="black"/>
                </a:solidFill>
              </a:rPr>
              <a:t>to all</a:t>
            </a:r>
            <a:r>
              <a:rPr lang="en-US" sz="2000" dirty="0">
                <a:solidFill>
                  <a:prstClr val="black"/>
                </a:solidFill>
              </a:rPr>
              <a:t> </a:t>
            </a:r>
            <a:r>
              <a:rPr lang="en-US" sz="2000" dirty="0" smtClean="0">
                <a:solidFill>
                  <a:prstClr val="black"/>
                </a:solidFill>
              </a:rPr>
              <a:t>men;</a:t>
            </a:r>
          </a:p>
          <a:p>
            <a:pPr>
              <a:buFont typeface="Arial" pitchFamily="34" charset="0"/>
              <a:buChar char="•"/>
            </a:pPr>
            <a:endParaRPr lang="en-US" sz="2000" dirty="0">
              <a:solidFill>
                <a:prstClr val="black"/>
              </a:solidFill>
            </a:endParaRPr>
          </a:p>
          <a:p>
            <a:pPr>
              <a:buFont typeface="Arial" pitchFamily="34" charset="0"/>
              <a:buChar char="•"/>
            </a:pPr>
            <a:r>
              <a:rPr lang="en-US" sz="2000" dirty="0">
                <a:solidFill>
                  <a:prstClr val="black"/>
                </a:solidFill>
              </a:rPr>
              <a:t>All former Confederate states must ratify the </a:t>
            </a:r>
            <a:r>
              <a:rPr lang="en-US" sz="2000" dirty="0" smtClean="0">
                <a:solidFill>
                  <a:prstClr val="black"/>
                </a:solidFill>
              </a:rPr>
              <a:t>14</a:t>
            </a:r>
            <a:r>
              <a:rPr lang="en-US" sz="2000" baseline="30000" dirty="0" smtClean="0">
                <a:solidFill>
                  <a:prstClr val="black"/>
                </a:solidFill>
              </a:rPr>
              <a:t>th</a:t>
            </a:r>
            <a:r>
              <a:rPr lang="en-US" sz="2000" dirty="0" smtClean="0">
                <a:solidFill>
                  <a:prstClr val="black"/>
                </a:solidFill>
              </a:rPr>
              <a:t> Amendment.</a:t>
            </a:r>
            <a:endParaRPr lang="en-US" sz="2000" dirty="0">
              <a:solidFill>
                <a:prstClr val="black"/>
              </a:solidFill>
            </a:endParaRPr>
          </a:p>
          <a:p>
            <a:r>
              <a:rPr lang="en-US" dirty="0" smtClean="0">
                <a:solidFill>
                  <a:prstClr val="black"/>
                </a:solidFill>
              </a:rPr>
              <a:t/>
            </a:r>
            <a:br>
              <a:rPr lang="en-US" dirty="0" smtClean="0">
                <a:solidFill>
                  <a:prstClr val="black"/>
                </a:solidFill>
              </a:rPr>
            </a:br>
            <a:endParaRPr lang="en-US" dirty="0">
              <a:solidFill>
                <a:prstClr val="black"/>
              </a:solidFill>
            </a:endParaRPr>
          </a:p>
        </p:txBody>
      </p:sp>
    </p:spTree>
    <p:extLst>
      <p:ext uri="{BB962C8B-B14F-4D97-AF65-F5344CB8AC3E}">
        <p14:creationId xmlns:p14="http://schemas.microsoft.com/office/powerpoint/2010/main" val="138603605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seventhgradehistory.wikispaces.com/file/view/map-reconstruction.jpg/154772513/map-reconstruction.jpg"/>
          <p:cNvPicPr>
            <a:picLocks noChangeAspect="1" noChangeArrowheads="1"/>
          </p:cNvPicPr>
          <p:nvPr/>
        </p:nvPicPr>
        <p:blipFill>
          <a:blip r:embed="rId3" cstate="print"/>
          <a:srcRect/>
          <a:stretch>
            <a:fillRect/>
          </a:stretch>
        </p:blipFill>
        <p:spPr bwMode="auto">
          <a:xfrm>
            <a:off x="-376581" y="304800"/>
            <a:ext cx="9497390" cy="6553200"/>
          </a:xfrm>
          <a:prstGeom prst="rect">
            <a:avLst/>
          </a:prstGeom>
          <a:noFill/>
        </p:spPr>
      </p:pic>
    </p:spTree>
    <p:extLst>
      <p:ext uri="{BB962C8B-B14F-4D97-AF65-F5344CB8AC3E}">
        <p14:creationId xmlns:p14="http://schemas.microsoft.com/office/powerpoint/2010/main" val="65392561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law2.umkc.edu/faculty/projects/ftrials/impeach/STANTON.jpg"/>
          <p:cNvPicPr>
            <a:picLocks noChangeAspect="1" noChangeArrowheads="1"/>
          </p:cNvPicPr>
          <p:nvPr/>
        </p:nvPicPr>
        <p:blipFill>
          <a:blip r:embed="rId3" cstate="print"/>
          <a:srcRect/>
          <a:stretch>
            <a:fillRect/>
          </a:stretch>
        </p:blipFill>
        <p:spPr bwMode="auto">
          <a:xfrm>
            <a:off x="2209800" y="257907"/>
            <a:ext cx="5257800" cy="6471141"/>
          </a:xfrm>
          <a:prstGeom prst="rect">
            <a:avLst/>
          </a:prstGeom>
          <a:noFill/>
        </p:spPr>
      </p:pic>
    </p:spTree>
    <p:extLst>
      <p:ext uri="{BB962C8B-B14F-4D97-AF65-F5344CB8AC3E}">
        <p14:creationId xmlns:p14="http://schemas.microsoft.com/office/powerpoint/2010/main" val="35486118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533400"/>
            <a:ext cx="7239000" cy="5324535"/>
          </a:xfrm>
          <a:prstGeom prst="rect">
            <a:avLst/>
          </a:prstGeom>
          <a:noFill/>
        </p:spPr>
        <p:txBody>
          <a:bodyPr wrap="square" rtlCol="0">
            <a:spAutoFit/>
          </a:bodyPr>
          <a:lstStyle/>
          <a:p>
            <a:pPr algn="ctr"/>
            <a:r>
              <a:rPr lang="en-US" sz="2000" dirty="0" smtClean="0">
                <a:solidFill>
                  <a:prstClr val="black"/>
                </a:solidFill>
              </a:rPr>
              <a:t>Tenure of Office Act (1867)</a:t>
            </a:r>
          </a:p>
          <a:p>
            <a:endParaRPr lang="en-US" sz="2000" dirty="0">
              <a:solidFill>
                <a:prstClr val="black"/>
              </a:solidFill>
            </a:endParaRPr>
          </a:p>
          <a:p>
            <a:r>
              <a:rPr lang="en-US" sz="2000" dirty="0">
                <a:solidFill>
                  <a:prstClr val="black"/>
                </a:solidFill>
              </a:rPr>
              <a:t>Be it </a:t>
            </a:r>
            <a:r>
              <a:rPr lang="en-US" sz="2000" dirty="0" smtClean="0">
                <a:solidFill>
                  <a:prstClr val="black"/>
                </a:solidFill>
              </a:rPr>
              <a:t>enacted, </a:t>
            </a:r>
            <a:r>
              <a:rPr lang="en-US" sz="2000" dirty="0">
                <a:solidFill>
                  <a:prstClr val="black"/>
                </a:solidFill>
              </a:rPr>
              <a:t>That every person holding any civil office to which he has been appointed by and with the advice and consent of the Senate, and every person who shall hereafter be appointed to any such office, and shall become duly qualified to act therein, is, and shall be entitled to hold such office until a successor shall have been in like manner appointed and duly qualified, except as herein otherwise provided: </a:t>
            </a:r>
            <a:r>
              <a:rPr lang="en-US" sz="2000" b="1" dirty="0">
                <a:solidFill>
                  <a:srgbClr val="FF0000"/>
                </a:solidFill>
              </a:rPr>
              <a:t>Provided, That the Secretaries of State, of the Treasury, of War, of the Navy, and of the Interior, the Postmaster-General, and the Attorney general, shall hold their offices respectively for and during the term of the President by whom they may have been appointed and for one month thereafter, subject to removal by and with the advice and consent of the Senate</a:t>
            </a:r>
            <a:r>
              <a:rPr lang="en-US" sz="2000" b="1" dirty="0">
                <a:solidFill>
                  <a:prstClr val="black"/>
                </a:solidFill>
              </a:rPr>
              <a:t>.</a:t>
            </a:r>
          </a:p>
          <a:p>
            <a:r>
              <a:rPr lang="en-US" sz="2000" dirty="0" smtClean="0">
                <a:solidFill>
                  <a:prstClr val="black"/>
                </a:solidFill>
              </a:rPr>
              <a:t/>
            </a:r>
            <a:br>
              <a:rPr lang="en-US" sz="2000" dirty="0" smtClean="0">
                <a:solidFill>
                  <a:prstClr val="black"/>
                </a:solidFill>
              </a:rPr>
            </a:br>
            <a:endParaRPr lang="en-US" sz="2000" dirty="0">
              <a:solidFill>
                <a:prstClr val="black"/>
              </a:solidFill>
            </a:endParaRPr>
          </a:p>
        </p:txBody>
      </p:sp>
    </p:spTree>
    <p:extLst>
      <p:ext uri="{BB962C8B-B14F-4D97-AF65-F5344CB8AC3E}">
        <p14:creationId xmlns:p14="http://schemas.microsoft.com/office/powerpoint/2010/main" val="202900575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law2.umkc.edu/faculty/projects/ftrials/impeach/Cartoon-Situation.jpg"/>
          <p:cNvPicPr>
            <a:picLocks noChangeAspect="1" noChangeArrowheads="1"/>
          </p:cNvPicPr>
          <p:nvPr/>
        </p:nvPicPr>
        <p:blipFill>
          <a:blip r:embed="rId3" cstate="print"/>
          <a:srcRect/>
          <a:stretch>
            <a:fillRect/>
          </a:stretch>
        </p:blipFill>
        <p:spPr bwMode="auto">
          <a:xfrm>
            <a:off x="277315" y="260510"/>
            <a:ext cx="8638085" cy="5911690"/>
          </a:xfrm>
          <a:prstGeom prst="rect">
            <a:avLst/>
          </a:prstGeom>
          <a:noFill/>
        </p:spPr>
      </p:pic>
    </p:spTree>
    <p:extLst>
      <p:ext uri="{BB962C8B-B14F-4D97-AF65-F5344CB8AC3E}">
        <p14:creationId xmlns:p14="http://schemas.microsoft.com/office/powerpoint/2010/main" val="303252655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File:Andew Johnson impeachment trial.jpg"/>
          <p:cNvPicPr>
            <a:picLocks noChangeAspect="1" noChangeArrowheads="1"/>
          </p:cNvPicPr>
          <p:nvPr/>
        </p:nvPicPr>
        <p:blipFill>
          <a:blip r:embed="rId3" cstate="print"/>
          <a:srcRect/>
          <a:stretch>
            <a:fillRect/>
          </a:stretch>
        </p:blipFill>
        <p:spPr bwMode="auto">
          <a:xfrm>
            <a:off x="-14377" y="333375"/>
            <a:ext cx="9158377" cy="6067425"/>
          </a:xfrm>
          <a:prstGeom prst="rect">
            <a:avLst/>
          </a:prstGeom>
          <a:noFill/>
        </p:spPr>
      </p:pic>
    </p:spTree>
    <p:extLst>
      <p:ext uri="{BB962C8B-B14F-4D97-AF65-F5344CB8AC3E}">
        <p14:creationId xmlns:p14="http://schemas.microsoft.com/office/powerpoint/2010/main" val="90691347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law2.umkc.edu/faculty/projects/ftrials/impeach/TICKET.jpg"/>
          <p:cNvPicPr>
            <a:picLocks noChangeAspect="1" noChangeArrowheads="1"/>
          </p:cNvPicPr>
          <p:nvPr/>
        </p:nvPicPr>
        <p:blipFill>
          <a:blip r:embed="rId3" cstate="print"/>
          <a:srcRect/>
          <a:stretch>
            <a:fillRect/>
          </a:stretch>
        </p:blipFill>
        <p:spPr bwMode="auto">
          <a:xfrm>
            <a:off x="64046" y="265355"/>
            <a:ext cx="8927554" cy="5449645"/>
          </a:xfrm>
          <a:prstGeom prst="rect">
            <a:avLst/>
          </a:prstGeom>
          <a:noFill/>
        </p:spPr>
      </p:pic>
    </p:spTree>
    <p:extLst>
      <p:ext uri="{BB962C8B-B14F-4D97-AF65-F5344CB8AC3E}">
        <p14:creationId xmlns:p14="http://schemas.microsoft.com/office/powerpoint/2010/main" val="417548508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Impeachment vote map</a:t>
            </a:r>
            <a:endParaRPr lang="en-US" dirty="0"/>
          </a:p>
        </p:txBody>
      </p:sp>
      <p:pic>
        <p:nvPicPr>
          <p:cNvPr id="8" name="Picture Placeholder 7" descr="USMAP5.jpg"/>
          <p:cNvPicPr>
            <a:picLocks noGrp="1" noChangeAspect="1"/>
          </p:cNvPicPr>
          <p:nvPr>
            <p:ph type="pic" idx="1"/>
          </p:nvPr>
        </p:nvPicPr>
        <p:blipFill>
          <a:blip r:embed="rId3" cstate="print"/>
          <a:srcRect t="5250" b="5250"/>
          <a:stretch>
            <a:fillRect/>
          </a:stretch>
        </p:blipFill>
        <p:spPr>
          <a:xfrm>
            <a:off x="914400" y="304800"/>
            <a:ext cx="7391400" cy="4495800"/>
          </a:xfrm>
        </p:spPr>
      </p:pic>
      <p:sp>
        <p:nvSpPr>
          <p:cNvPr id="7" name="Text Placeholder 6"/>
          <p:cNvSpPr>
            <a:spLocks noGrp="1"/>
          </p:cNvSpPr>
          <p:nvPr>
            <p:ph type="body" sz="half" idx="2"/>
          </p:nvPr>
        </p:nvSpPr>
        <p:spPr/>
        <p:txBody>
          <a:bodyPr>
            <a:normAutofit lnSpcReduction="10000"/>
          </a:bodyPr>
          <a:lstStyle/>
          <a:p>
            <a:r>
              <a:rPr lang="en-US" dirty="0" smtClean="0"/>
              <a:t>Yellow—both senators vote to convict</a:t>
            </a:r>
          </a:p>
          <a:p>
            <a:r>
              <a:rPr lang="en-US" dirty="0" smtClean="0"/>
              <a:t>Orange—divided delegation</a:t>
            </a:r>
          </a:p>
          <a:p>
            <a:r>
              <a:rPr lang="en-US" dirty="0" smtClean="0"/>
              <a:t>Red—both senators vote to acquit</a:t>
            </a:r>
            <a:endParaRPr lang="en-US" dirty="0"/>
          </a:p>
        </p:txBody>
      </p:sp>
    </p:spTree>
    <p:extLst>
      <p:ext uri="{BB962C8B-B14F-4D97-AF65-F5344CB8AC3E}">
        <p14:creationId xmlns:p14="http://schemas.microsoft.com/office/powerpoint/2010/main" val="410087533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52400" y="1219200"/>
            <a:ext cx="2857500" cy="4343400"/>
          </a:xfrm>
          <a:prstGeom prst="rect">
            <a:avLst/>
          </a:prstGeom>
        </p:spPr>
      </p:pic>
      <p:sp>
        <p:nvSpPr>
          <p:cNvPr id="6" name="Rectangle 5"/>
          <p:cNvSpPr/>
          <p:nvPr/>
        </p:nvSpPr>
        <p:spPr>
          <a:xfrm>
            <a:off x="3429000" y="-3126641"/>
            <a:ext cx="5638800" cy="9510296"/>
          </a:xfrm>
          <a:prstGeom prst="rect">
            <a:avLst/>
          </a:prstGeom>
        </p:spPr>
        <p:txBody>
          <a:bodyPr wrap="square">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smtClean="0"/>
          </a:p>
          <a:p>
            <a:r>
              <a:rPr lang="en-US" dirty="0" smtClean="0"/>
              <a:t>Edmund </a:t>
            </a:r>
            <a:r>
              <a:rPr lang="en-US" dirty="0"/>
              <a:t>Ross, a Kansas Republican, cast the deciding vote that ended the impeachment proceedings against President Andrew </a:t>
            </a:r>
            <a:r>
              <a:rPr lang="en-US" dirty="0" smtClean="0"/>
              <a:t>Johnson…As </a:t>
            </a:r>
            <a:r>
              <a:rPr lang="en-US" dirty="0"/>
              <a:t>the trial went on it became clear that the Republicans had no intention of giving Johnson a fair trial; rather, their emphasis was on convincing enough Senators to find Johnson guilty. Ross was overheard saying that while he had no sympathy for Johnson, he would do his best to see that he was fairly tried. Because Ross had previously been such a partisan Republican, he became the principal target of abuse from the press, the public, and his fellow Republican legislators. Nonetheless, Ross voted against convicting Johnson, reasoning that if a president could be forced out of office by insufficient evidence that was based on partisan disagreement, the presidency would then be under the control of whatever congressional faction held sway. </a:t>
            </a:r>
            <a:r>
              <a:rPr lang="en-US" b="1" dirty="0" smtClean="0">
                <a:solidFill>
                  <a:srgbClr val="FF0000"/>
                </a:solidFill>
              </a:rPr>
              <a:t>Eventually</a:t>
            </a:r>
            <a:r>
              <a:rPr lang="en-US" b="1" dirty="0">
                <a:solidFill>
                  <a:srgbClr val="FF0000"/>
                </a:solidFill>
              </a:rPr>
              <a:t>, Ross was vindicated by the Supreme Court, which declared the Tenure of Office Act to be unconstitutional, and praised by the press and the public for having saved the country from dictatorship.</a:t>
            </a:r>
          </a:p>
        </p:txBody>
      </p:sp>
    </p:spTree>
    <p:extLst>
      <p:ext uri="{BB962C8B-B14F-4D97-AF65-F5344CB8AC3E}">
        <p14:creationId xmlns:p14="http://schemas.microsoft.com/office/powerpoint/2010/main" val="6141884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6282314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3928</TotalTime>
  <Words>3282</Words>
  <Application>Microsoft Office PowerPoint</Application>
  <PresentationFormat>On-screen Show (4:3)</PresentationFormat>
  <Paragraphs>283</Paragraphs>
  <Slides>79</Slides>
  <Notes>47</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79</vt:i4>
      </vt:variant>
    </vt:vector>
  </HeadingPairs>
  <TitlesOfParts>
    <vt:vector size="83" baseType="lpstr">
      <vt:lpstr>Arial</vt:lpstr>
      <vt:lpstr>Calibri</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Reconstruction Plans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Impeachment vote map</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57</cp:revision>
  <dcterms:created xsi:type="dcterms:W3CDTF">2011-02-17T23:27:03Z</dcterms:created>
  <dcterms:modified xsi:type="dcterms:W3CDTF">2014-03-18T00:03:52Z</dcterms:modified>
</cp:coreProperties>
</file>