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92" r:id="rId12"/>
    <p:sldMasterId id="2147483804" r:id="rId13"/>
    <p:sldMasterId id="2147483816" r:id="rId14"/>
    <p:sldMasterId id="2147483828" r:id="rId15"/>
    <p:sldMasterId id="2147483840" r:id="rId16"/>
  </p:sldMasterIdLst>
  <p:notesMasterIdLst>
    <p:notesMasterId r:id="rId98"/>
  </p:notesMasterIdLst>
  <p:sldIdLst>
    <p:sldId id="374" r:id="rId17"/>
    <p:sldId id="376" r:id="rId18"/>
    <p:sldId id="378" r:id="rId19"/>
    <p:sldId id="431" r:id="rId20"/>
    <p:sldId id="498" r:id="rId21"/>
    <p:sldId id="383" r:id="rId22"/>
    <p:sldId id="506" r:id="rId23"/>
    <p:sldId id="385" r:id="rId24"/>
    <p:sldId id="386" r:id="rId25"/>
    <p:sldId id="388" r:id="rId26"/>
    <p:sldId id="389" r:id="rId27"/>
    <p:sldId id="390" r:id="rId28"/>
    <p:sldId id="391" r:id="rId29"/>
    <p:sldId id="392" r:id="rId30"/>
    <p:sldId id="395" r:id="rId31"/>
    <p:sldId id="499" r:id="rId32"/>
    <p:sldId id="396" r:id="rId33"/>
    <p:sldId id="432" r:id="rId34"/>
    <p:sldId id="398" r:id="rId35"/>
    <p:sldId id="399" r:id="rId36"/>
    <p:sldId id="433" r:id="rId37"/>
    <p:sldId id="408" r:id="rId38"/>
    <p:sldId id="437" r:id="rId39"/>
    <p:sldId id="438" r:id="rId40"/>
    <p:sldId id="442" r:id="rId41"/>
    <p:sldId id="443" r:id="rId42"/>
    <p:sldId id="435" r:id="rId43"/>
    <p:sldId id="428" r:id="rId44"/>
    <p:sldId id="445" r:id="rId45"/>
    <p:sldId id="429" r:id="rId46"/>
    <p:sldId id="446" r:id="rId47"/>
    <p:sldId id="367" r:id="rId48"/>
    <p:sldId id="500" r:id="rId49"/>
    <p:sldId id="502" r:id="rId50"/>
    <p:sldId id="503" r:id="rId51"/>
    <p:sldId id="504" r:id="rId52"/>
    <p:sldId id="304" r:id="rId53"/>
    <p:sldId id="306" r:id="rId54"/>
    <p:sldId id="308" r:id="rId55"/>
    <p:sldId id="369" r:id="rId56"/>
    <p:sldId id="309" r:id="rId57"/>
    <p:sldId id="501" r:id="rId58"/>
    <p:sldId id="299" r:id="rId59"/>
    <p:sldId id="325" r:id="rId60"/>
    <p:sldId id="360" r:id="rId61"/>
    <p:sldId id="331" r:id="rId62"/>
    <p:sldId id="328" r:id="rId63"/>
    <p:sldId id="359" r:id="rId64"/>
    <p:sldId id="357" r:id="rId65"/>
    <p:sldId id="430" r:id="rId66"/>
    <p:sldId id="436" r:id="rId67"/>
    <p:sldId id="375" r:id="rId68"/>
    <p:sldId id="449" r:id="rId69"/>
    <p:sldId id="450" r:id="rId70"/>
    <p:sldId id="451" r:id="rId71"/>
    <p:sldId id="507" r:id="rId72"/>
    <p:sldId id="457" r:id="rId73"/>
    <p:sldId id="459" r:id="rId74"/>
    <p:sldId id="461" r:id="rId75"/>
    <p:sldId id="462" r:id="rId76"/>
    <p:sldId id="463" r:id="rId77"/>
    <p:sldId id="467" r:id="rId78"/>
    <p:sldId id="468" r:id="rId79"/>
    <p:sldId id="469" r:id="rId80"/>
    <p:sldId id="471" r:id="rId81"/>
    <p:sldId id="505" r:id="rId82"/>
    <p:sldId id="473" r:id="rId83"/>
    <p:sldId id="474" r:id="rId84"/>
    <p:sldId id="476" r:id="rId85"/>
    <p:sldId id="477" r:id="rId86"/>
    <p:sldId id="478" r:id="rId87"/>
    <p:sldId id="479" r:id="rId88"/>
    <p:sldId id="480" r:id="rId89"/>
    <p:sldId id="481" r:id="rId90"/>
    <p:sldId id="482" r:id="rId91"/>
    <p:sldId id="483" r:id="rId92"/>
    <p:sldId id="484" r:id="rId93"/>
    <p:sldId id="486" r:id="rId94"/>
    <p:sldId id="487" r:id="rId95"/>
    <p:sldId id="495" r:id="rId96"/>
    <p:sldId id="497" r:id="rId9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60"/>
  </p:normalViewPr>
  <p:slideViewPr>
    <p:cSldViewPr>
      <p:cViewPr varScale="1">
        <p:scale>
          <a:sx n="87" d="100"/>
          <a:sy n="87" d="100"/>
        </p:scale>
        <p:origin x="13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76" Type="http://schemas.openxmlformats.org/officeDocument/2006/relationships/slide" Target="slides/slide60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97" Type="http://schemas.openxmlformats.org/officeDocument/2006/relationships/slide" Target="slides/slide8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4C8B02-E507-4BE4-998C-33C92BF0987B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80A156-F575-4ED7-B32A-E91EC0150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14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33B6-EB16-4639-9738-DC0315BCC52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63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Arthur </a:t>
            </a:r>
            <a:r>
              <a:rPr lang="en-US" dirty="0" err="1" smtClean="0"/>
              <a:t>mitchell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60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Fdr</a:t>
            </a:r>
            <a:r>
              <a:rPr lang="en-US" dirty="0" smtClean="0"/>
              <a:t> harry </a:t>
            </a:r>
            <a:r>
              <a:rPr lang="en-US" dirty="0" err="1" smtClean="0"/>
              <a:t>hopkins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918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00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9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13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E9E07-1C4A-4825-BAB7-FC2CBCD05D97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09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033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09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Quaranine</a:t>
            </a:r>
            <a:r>
              <a:rPr lang="en-US" baseline="0" dirty="0" smtClean="0"/>
              <a:t> speech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899BB-F5BB-49C8-B40C-2757BD33DC2E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5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00570-0DA2-4ECE-B03B-7E29F8F564F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427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9CC2F-7A86-450E-B0CD-9C843BBF7C4D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391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068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47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A2005-3376-474D-8729-101B5483D0B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4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C25C98-7E8E-4D05-A394-84EFB691D2E5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15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6B34CD-77BC-449A-99A3-68D31E7FECAB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35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B40DDA-1641-4DCD-AA72-6930792CC27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17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FA9135-2925-47D0-90F8-2C1350C1E3B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63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168A50-B3A2-4003-AC5A-CB9FC5D6A9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07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Colorado internment camps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832579-B3E3-4104-8C1B-D83C7340E75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1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78E4E7-A765-4829-AB8C-2B3ACAD7B038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57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7CD03E-A629-42CF-9288-A4783379822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440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879D9E-3EF6-4F81-AA0D-8B8B62CA2B6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DD78E3-E8DF-4F16-ABDD-66CC40A38D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335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53C92F-DD5B-4E8F-B0F5-846ABE26E72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86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Tru</a:t>
            </a:r>
            <a:r>
              <a:rPr lang="en-US" dirty="0" smtClean="0"/>
              <a:t> swearing</a:t>
            </a:r>
            <a:r>
              <a:rPr lang="en-US" baseline="0" dirty="0" smtClean="0"/>
              <a:t>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80A156-F575-4ED7-B32A-E91EC015060D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155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A5579A-20CB-4EAE-9BD4-965D3A379AAB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948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086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Rochester 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320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059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13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3527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5389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732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3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5741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931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7766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791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1333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5BFAD-30A9-4B7D-8B6F-2E5A505AE8C3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0244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>
                <a:solidFill>
                  <a:prstClr val="black"/>
                </a:solidFill>
              </a:rPr>
              <a:pPr/>
              <a:t>78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8164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2ACD9-8EE0-4772-84DB-57AF543A37CA}" type="slidenum">
              <a:rPr lang="en-US" smtClean="0">
                <a:solidFill>
                  <a:prstClr val="black"/>
                </a:solidFill>
              </a:rPr>
              <a:pPr/>
              <a:t>79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614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4AB7-F953-4F7B-888F-BFA67B63733C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91FC-EDE1-42A7-B1ED-063A3A986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7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248D0-2689-49C3-882E-FE03025CE2CF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27E4-40A6-4887-9546-2E7201CCB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5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8FA07-C3A2-4D1A-967B-09F69D42064D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F1D32-DA89-47B5-A78D-2FE7D7F0B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1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E986C-B008-48DE-9232-3ED8E39D6047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C7D1-88C2-4444-87E5-E49AFE149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72CA1-29CF-4703-8FD1-AF2C3803A0AF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A50E-625E-44CD-AD09-96A87161B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0682-E61B-4D0C-AC46-FFC513F9C859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94E05-1196-4949-BFA8-E0C81E202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7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E4A4A-8DE0-4061-8625-5246A9AB9263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DE71F-6BC5-4245-B699-A7782C1B0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5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F70E1-3EAC-4CA1-8C97-114400177297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C45-4FC9-4606-8E50-9D6405517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5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44DA-01E8-4FEB-88C8-A29FBE9A387E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1EA09-6F82-4A0C-8B27-E3A55014BF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15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6D77-FC8A-42E3-A93D-F6B6888F4EB6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51FE-AE21-4F6D-874F-689C6D59B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9B62-86C5-4F57-A395-D8B381D4F6A4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0558-DAF1-4323-ADBF-567B6DDBD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7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000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632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60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5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312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84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28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9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60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47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547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695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329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15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56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148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562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49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155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23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68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578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913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500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775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8786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924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712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1074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910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047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13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310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103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3123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3895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5682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352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6986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149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59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5610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552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351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708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901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686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7411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6860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970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662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57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637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607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53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5207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7495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654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253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2682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1915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7163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396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38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048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790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871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111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1472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459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620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1021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9582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20800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1528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4166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2456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5176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9195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428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5370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448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090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72808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796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67542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5311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2231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886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529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4194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7651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6965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805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4474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4635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9855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4687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216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674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1178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26349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603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636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8577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441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0830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8253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6067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6752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28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8282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112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4727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2466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8928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602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8766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29238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7600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5826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8077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407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9878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930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6406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6618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963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34249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66394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4172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2806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9355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8933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6227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65801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8673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5604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6323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42000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6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72429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38725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2142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8130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0687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3717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74593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44956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4468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10620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4885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07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57187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1911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45552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8997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4269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8538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0673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44387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900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62764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8320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14-Apr-14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238975-7A28-4C81-BD25-77D5F4958C71}" type="datetimeFigureOut">
              <a:rPr lang="en-US"/>
              <a:pPr>
                <a:defRPr/>
              </a:pPr>
              <a:t>14-Apr-14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A6784A-A2F4-4F48-8137-153509A4B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5B4B30-3D12-4A8A-84F0-6B6AA85AB0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0A69BE-AFB2-45C5-B92D-ACF719047E9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87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34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89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98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05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EE57062-7CD1-4615-B1D7-307B834B885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17C209-FC0E-4E11-A19B-AA91758401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23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54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89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10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01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18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080A04E-1C48-4F0A-BBA4-5F19B38B4DD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61DFDB-DC7E-4570-A7F8-E68150161DF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8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61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18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A196975-D8F5-4E05-AA82-99520224486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14-Apr-14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14853FF-C990-4486-A614-B09185F091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276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5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50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5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5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7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557906" cy="707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3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499" y="97337"/>
            <a:ext cx="4586501" cy="6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6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px-1929_wall_street_crash_graph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4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http://depts.washington.edu/depress/images/fdr_1932_seattle_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7651806" cy="595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1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747" y="990600"/>
            <a:ext cx="943751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1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48026"/>
            <a:ext cx="3609974" cy="360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0886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24" y="10886"/>
            <a:ext cx="4368470" cy="669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5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ea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685800"/>
            <a:ext cx="8856902" cy="547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80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56182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85" y="0"/>
            <a:ext cx="2751666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21" y="2708867"/>
            <a:ext cx="5711328" cy="41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250" y="685800"/>
            <a:ext cx="521125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4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85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2770"/>
            <a:ext cx="9160564" cy="561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50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impeachthem.com/files/images/nra_we_do_our_part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0"/>
            <a:ext cx="5895975" cy="6474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367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575"/>
            <a:ext cx="45720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17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566014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975" y="654768"/>
            <a:ext cx="2250025" cy="483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8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6409"/>
            <a:ext cx="5029200" cy="662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72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67200"/>
            <a:ext cx="4114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9530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9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23" y="304800"/>
            <a:ext cx="9135956" cy="609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3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en.academic.ru/pictures/enwiki/49/1936_Electoral_Ma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6920" y="838200"/>
            <a:ext cx="9361439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4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533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1936 Congressional Election Results</a:t>
            </a: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6692" y="3733800"/>
            <a:ext cx="651159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587" y="1371600"/>
            <a:ext cx="875766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499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newdeal.feri.org/court/toons/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60557"/>
            <a:ext cx="5105400" cy="676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479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9375337" cy="23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129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tlerMussoli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384"/>
            <a:ext cx="9144000" cy="67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00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ericblackink.minnpost.com/wp-content/uploads/Nov._07/chinese_prisoners_nank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802" y="304800"/>
            <a:ext cx="8737598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45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lba-valb.org/resources/lessons/the-spanish-civil-war-u.s.-foreign-policy-individual-conscience-between-the-world-wars/roosevelt2019s-201cquarantine-speech201d/Quarantinespeech.GIF/image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784" y="290511"/>
            <a:ext cx="8878016" cy="5881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54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t of war19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160" y="0"/>
            <a:ext cx="6583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16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25" y="1012506"/>
            <a:ext cx="9174125" cy="49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576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Map: Lend-Lease Rou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762000"/>
            <a:ext cx="9132996" cy="5692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6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t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0301"/>
            <a:ext cx="9067800" cy="600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2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charleslindbergh.com/images2/am_fir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"/>
            <a:ext cx="6477000" cy="647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846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10602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4942" y="25804"/>
            <a:ext cx="5238858" cy="6679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70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http://www.history.navy.mil/photos/images/g10000/g199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3752"/>
            <a:ext cx="7663768" cy="626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14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6200" y="838200"/>
            <a:ext cx="9246869" cy="520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8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Pacific_War_Japanese_Advanc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265113"/>
            <a:ext cx="9051925" cy="632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01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 descr="map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0"/>
            <a:ext cx="6708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60697"/>
            <a:ext cx="8686800" cy="697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43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tent Placeholder 3" descr="us def budget.PNG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463"/>
            <a:ext cx="8534400" cy="6108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2.bakersfieldcollege.edu/jstratton/images/rosie_rive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" y="0"/>
            <a:ext cx="404071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159" y="0"/>
            <a:ext cx="3925824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coreycr0708.wikispaces.com/file/view/Order_9066.jpg/34427571/Order_90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31763"/>
            <a:ext cx="5327650" cy="649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80"/>
            <a:ext cx="6737172" cy="696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1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colorado.gov/dpa/doit/archives/wwcod/image8-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0"/>
            <a:ext cx="824071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ntisemitic poster equating Jews with communism. United States, 1939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-22225"/>
            <a:ext cx="391477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751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 descr="raoul-wallenber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152400"/>
            <a:ext cx="5969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 descr="hol#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http://newdeal.feri.org/wallace/images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54" y="347091"/>
            <a:ext cx="7690846" cy="574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6765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fdr tru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0"/>
            <a:ext cx="5311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056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profbutler.watermelon-kid.com/images/maps/HIST1302_Part_3/1944_Electoral_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181" y="838200"/>
            <a:ext cx="9356651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9344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s://www.cia.gov/library/center-for-the-study-of-intelligence/csi-publications/csi-studies/studies/vol47no1/FD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518957" cy="644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0399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 descr="Second_world_war_europe_1943-1945_map_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0"/>
            <a:ext cx="7473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3163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62" y="-13762"/>
            <a:ext cx="8669438" cy="687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143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mushroomabom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"/>
            <a:ext cx="4695992" cy="642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8547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89" y="2008"/>
            <a:ext cx="7552811" cy="693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927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dge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04" y="381000"/>
            <a:ext cx="8676191" cy="591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5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5336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14325"/>
            <a:ext cx="24479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4325"/>
            <a:ext cx="22383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14550"/>
            <a:ext cx="3990975" cy="492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90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84" y="533400"/>
            <a:ext cx="7491933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90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ief Iron Curtain Spee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342900"/>
            <a:ext cx="80772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3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06"/>
            <a:ext cx="3552825" cy="4502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123" y="3072056"/>
            <a:ext cx="4828450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3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470" y="228600"/>
            <a:ext cx="868906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4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vard_1947_w_31may07_21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6593" y="0"/>
            <a:ext cx="6890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3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9" y="0"/>
            <a:ext cx="6731953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83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gan HUA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1300" y="381000"/>
            <a:ext cx="6121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6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-married-a-communist-poster-propagan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8120"/>
            <a:ext cx="822960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0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 and what to tell a communist-propagand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9749" y="0"/>
            <a:ext cx="4924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181" y="216408"/>
            <a:ext cx="4983219" cy="656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0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654"/>
            <a:ext cx="5334000" cy="6804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48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llup--deseg armed forces 194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267" y="62345"/>
            <a:ext cx="8119533" cy="664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urmond-poster-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" y="533400"/>
            <a:ext cx="8693151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8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omas_E._Dewey_1948_campaign_NYW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4898" y="0"/>
            <a:ext cx="5054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-whistle-st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518" y="533400"/>
            <a:ext cx="8083433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1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ey defeats tru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0530"/>
            <a:ext cx="9144000" cy="599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8_Electoral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3336"/>
            <a:ext cx="9144000" cy="491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7315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New Deal (1935, 1939)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--medical care as part of Social Security?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--Wagner proposal (1939)—block grants to states to administer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Wagner-Murray-Dingell (1943)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--health care as a right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--protection from “economic fears” of sickness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Truman plan (1945, 1949)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--single plan run by federal government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--citizens pay monthly fee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--government subsidizes costs of poor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prstClr val="black"/>
                </a:solidFill>
                <a:latin typeface="Calibri"/>
                <a:cs typeface="+mn-cs"/>
              </a:rPr>
              <a:t>--58% initial public support</a:t>
            </a:r>
            <a:endParaRPr lang="en-US" sz="22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103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5928"/>
            <a:ext cx="8629650" cy="644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4680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7" y="286305"/>
            <a:ext cx="3636963" cy="169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2133600"/>
            <a:ext cx="609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+mn-cs"/>
              </a:rPr>
              <a:t>$1.5M lobbying effort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20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“</a:t>
            </a:r>
            <a:r>
              <a:rPr lang="en-US" sz="20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Would socialized medicine lead to socialization of other phases of American life</a:t>
            </a:r>
            <a:r>
              <a:rPr 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?</a:t>
            </a:r>
            <a:r>
              <a:rPr lang="en-US" alt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”  “</a:t>
            </a:r>
            <a:r>
              <a:rPr lang="en-US" altLang="ja-JP" sz="2000" dirty="0">
                <a:solidFill>
                  <a:prstClr val="black"/>
                </a:solidFill>
                <a:latin typeface="Calibri"/>
                <a:cs typeface="+mn-cs"/>
              </a:rPr>
              <a:t>Lenin thought </a:t>
            </a:r>
            <a:r>
              <a:rPr lang="en-US" altLang="ja-JP" sz="2000" dirty="0" smtClean="0">
                <a:solidFill>
                  <a:prstClr val="black"/>
                </a:solidFill>
                <a:latin typeface="Calibri"/>
                <a:cs typeface="+mn-cs"/>
              </a:rPr>
              <a:t>so.</a:t>
            </a:r>
            <a:r>
              <a:rPr lang="en-US" alt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ja-JP" sz="2000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2000" dirty="0" smtClean="0">
                <a:solidFill>
                  <a:prstClr val="black"/>
                </a:solidFill>
                <a:latin typeface="Calibri"/>
                <a:cs typeface="+mn-cs"/>
              </a:rPr>
              <a:t>He </a:t>
            </a:r>
            <a:r>
              <a:rPr lang="en-US" altLang="ja-JP" sz="2000" dirty="0">
                <a:solidFill>
                  <a:prstClr val="black"/>
                </a:solidFill>
                <a:latin typeface="Calibri"/>
                <a:cs typeface="+mn-cs"/>
              </a:rPr>
              <a:t>declared </a:t>
            </a:r>
            <a:r>
              <a:rPr lang="en-US" altLang="en-US" sz="20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”</a:t>
            </a:r>
            <a:r>
              <a:rPr lang="en-US" altLang="ja-JP" sz="2000" dirty="0">
                <a:solidFill>
                  <a:prstClr val="black"/>
                </a:solidFill>
                <a:latin typeface="Calibri"/>
                <a:cs typeface="+mn-cs"/>
              </a:rPr>
              <a:t>Socialized medicine is the keystone to the arch of the Socialist </a:t>
            </a:r>
            <a:r>
              <a:rPr lang="en-US" altLang="ja-JP" sz="2000" dirty="0" smtClean="0">
                <a:solidFill>
                  <a:prstClr val="black"/>
                </a:solidFill>
                <a:latin typeface="Calibri"/>
                <a:cs typeface="+mn-cs"/>
              </a:rPr>
              <a:t>State.”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alibri"/>
              <a:ea typeface="ＭＳ Ｐゴシック" pitchFamily="34" charset="-128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--late 1949, down to 36% approval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alibri"/>
              <a:ea typeface="ＭＳ Ｐゴシック" pitchFamily="34" charset="-128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  <a:ea typeface="ＭＳ Ｐゴシック" pitchFamily="34" charset="-128"/>
                <a:cs typeface="+mn-cs"/>
              </a:rPr>
              <a:t>--national health insurance as “socialized medicine”</a:t>
            </a:r>
            <a:endParaRPr lang="en-US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2335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42672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436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32" y="16594"/>
            <a:ext cx="6572167" cy="668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6970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arthyli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012" y="533400"/>
            <a:ext cx="7315698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409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smi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0215" y="0"/>
            <a:ext cx="5363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249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" y="-33664"/>
            <a:ext cx="8189595" cy="689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38890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169333"/>
            <a:ext cx="8109857" cy="630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22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198</Words>
  <Application>Microsoft Office PowerPoint</Application>
  <PresentationFormat>On-screen Show (4:3)</PresentationFormat>
  <Paragraphs>75</Paragraphs>
  <Slides>81</Slides>
  <Notes>44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81</vt:i4>
      </vt:variant>
    </vt:vector>
  </HeadingPairs>
  <TitlesOfParts>
    <vt:vector size="100" baseType="lpstr">
      <vt:lpstr>ＭＳ Ｐゴシック</vt:lpstr>
      <vt:lpstr>Arial</vt:lpstr>
      <vt:lpstr>Calibri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12_Office Theme</vt:lpstr>
      <vt:lpstr>13_Office Theme</vt:lpstr>
      <vt:lpstr>14_Office Theme</vt:lpstr>
      <vt:lpstr>15_Office Theme</vt:lpstr>
      <vt:lpstr>16_Office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 Johnson</cp:lastModifiedBy>
  <cp:revision>82</cp:revision>
  <dcterms:created xsi:type="dcterms:W3CDTF">2010-09-25T01:25:19Z</dcterms:created>
  <dcterms:modified xsi:type="dcterms:W3CDTF">2014-04-14T22:31:09Z</dcterms:modified>
</cp:coreProperties>
</file>